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74" r:id="rId5"/>
    <p:sldId id="273" r:id="rId6"/>
    <p:sldId id="277" r:id="rId7"/>
    <p:sldId id="260" r:id="rId8"/>
    <p:sldId id="261" r:id="rId9"/>
    <p:sldId id="262" r:id="rId10"/>
    <p:sldId id="263" r:id="rId11"/>
    <p:sldId id="264" r:id="rId12"/>
    <p:sldId id="265" r:id="rId13"/>
    <p:sldId id="266" r:id="rId14"/>
    <p:sldId id="268" r:id="rId15"/>
    <p:sldId id="269" r:id="rId16"/>
    <p:sldId id="275" r:id="rId17"/>
    <p:sldId id="272" r:id="rId18"/>
    <p:sldId id="278" r:id="rId19"/>
    <p:sldId id="279" r:id="rId20"/>
    <p:sldId id="276" r:id="rId21"/>
    <p:sldId id="270"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44" y="2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ru-RU"/>
        </a:p>
      </c:txPr>
    </c:title>
    <c:autoTitleDeleted val="0"/>
    <c:plotArea>
      <c:layout/>
      <c:pieChart>
        <c:varyColors val="1"/>
        <c:ser>
          <c:idx val="0"/>
          <c:order val="0"/>
          <c:tx>
            <c:strRef>
              <c:f>Лист1!$B$1</c:f>
              <c:strCache>
                <c:ptCount val="1"/>
                <c:pt idx="0">
                  <c:v>Процент продаж</c:v>
                </c:pt>
              </c:strCache>
            </c:strRef>
          </c:tx>
          <c:dPt>
            <c:idx val="0"/>
            <c:bubble3D val="0"/>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dPt>
          <c:dPt>
            <c:idx val="1"/>
            <c:bubble3D val="0"/>
            <c:spPr>
              <a:gradFill rotWithShape="1">
                <a:gsLst>
                  <a:gs pos="0">
                    <a:schemeClr val="accent2">
                      <a:tint val="97000"/>
                      <a:satMod val="100000"/>
                      <a:lumMod val="102000"/>
                    </a:schemeClr>
                  </a:gs>
                  <a:gs pos="50000">
                    <a:schemeClr val="accent2">
                      <a:shade val="100000"/>
                      <a:satMod val="103000"/>
                      <a:lumMod val="100000"/>
                    </a:schemeClr>
                  </a:gs>
                  <a:gs pos="100000">
                    <a:schemeClr val="accent2">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dPt>
          <c:dPt>
            <c:idx val="2"/>
            <c:bubble3D val="0"/>
            <c:spPr>
              <a:gradFill rotWithShape="1">
                <a:gsLst>
                  <a:gs pos="0">
                    <a:schemeClr val="accent3">
                      <a:tint val="97000"/>
                      <a:satMod val="100000"/>
                      <a:lumMod val="102000"/>
                    </a:schemeClr>
                  </a:gs>
                  <a:gs pos="50000">
                    <a:schemeClr val="accent3">
                      <a:shade val="100000"/>
                      <a:satMod val="103000"/>
                      <a:lumMod val="100000"/>
                    </a:schemeClr>
                  </a:gs>
                  <a:gs pos="100000">
                    <a:schemeClr val="accent3">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dPt>
          <c:dPt>
            <c:idx val="3"/>
            <c:bubble3D val="0"/>
            <c:spPr>
              <a:gradFill rotWithShape="1">
                <a:gsLst>
                  <a:gs pos="0">
                    <a:schemeClr val="accent4">
                      <a:tint val="97000"/>
                      <a:satMod val="100000"/>
                      <a:lumMod val="102000"/>
                    </a:schemeClr>
                  </a:gs>
                  <a:gs pos="50000">
                    <a:schemeClr val="accent4">
                      <a:shade val="100000"/>
                      <a:satMod val="103000"/>
                      <a:lumMod val="100000"/>
                    </a:schemeClr>
                  </a:gs>
                  <a:gs pos="100000">
                    <a:schemeClr val="accent4">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Лист1!$A$2:$A$5</c:f>
              <c:strCache>
                <c:ptCount val="4"/>
                <c:pt idx="0">
                  <c:v>Латте</c:v>
                </c:pt>
                <c:pt idx="1">
                  <c:v>Каппучино</c:v>
                </c:pt>
                <c:pt idx="2">
                  <c:v>Эспрессо</c:v>
                </c:pt>
                <c:pt idx="3">
                  <c:v>Остальное</c:v>
                </c:pt>
              </c:strCache>
            </c:strRef>
          </c:cat>
          <c:val>
            <c:numRef>
              <c:f>Лист1!$B$2:$B$5</c:f>
              <c:numCache>
                <c:formatCode>General</c:formatCode>
                <c:ptCount val="4"/>
                <c:pt idx="0">
                  <c:v>37</c:v>
                </c:pt>
                <c:pt idx="1">
                  <c:v>26</c:v>
                </c:pt>
                <c:pt idx="2">
                  <c:v>21</c:v>
                </c:pt>
                <c:pt idx="3">
                  <c:v>16</c:v>
                </c:pt>
              </c:numCache>
            </c:numRef>
          </c:val>
          <c:extLst>
            <c:ext xmlns:c16="http://schemas.microsoft.com/office/drawing/2014/chart" uri="{C3380CC4-5D6E-409C-BE32-E72D297353CC}">
              <c16:uniqueId val="{00000000-0A7E-4D41-A03E-346F576CE17D}"/>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ru-RU" baseline="0" dirty="0"/>
              <a:t>Покупки в кофейных вендинговых автоматах среди людей</a:t>
            </a:r>
            <a:endParaRPr lang="ru-RU" dirty="0"/>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ru-RU"/>
        </a:p>
      </c:txPr>
    </c:title>
    <c:autoTitleDeleted val="0"/>
    <c:plotArea>
      <c:layout/>
      <c:pieChart>
        <c:varyColors val="1"/>
        <c:ser>
          <c:idx val="0"/>
          <c:order val="0"/>
          <c:tx>
            <c:strRef>
              <c:f>Лист1!$B$1</c:f>
              <c:strCache>
                <c:ptCount val="1"/>
                <c:pt idx="0">
                  <c:v>Продажи</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2031-4A1C-938A-461C672867C5}"/>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2031-4A1C-938A-461C672867C5}"/>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2031-4A1C-938A-461C672867C5}"/>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ru-RU"/>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Лист1!$A$2:$A$4</c:f>
              <c:strCache>
                <c:ptCount val="3"/>
                <c:pt idx="0">
                  <c:v>Всегда</c:v>
                </c:pt>
                <c:pt idx="1">
                  <c:v>Иногда</c:v>
                </c:pt>
                <c:pt idx="2">
                  <c:v>Никогда</c:v>
                </c:pt>
              </c:strCache>
            </c:strRef>
          </c:cat>
          <c:val>
            <c:numRef>
              <c:f>Лист1!$B$2:$B$4</c:f>
              <c:numCache>
                <c:formatCode>General</c:formatCode>
                <c:ptCount val="3"/>
                <c:pt idx="0">
                  <c:v>0</c:v>
                </c:pt>
                <c:pt idx="1">
                  <c:v>15</c:v>
                </c:pt>
                <c:pt idx="2">
                  <c:v>16</c:v>
                </c:pt>
              </c:numCache>
            </c:numRef>
          </c:val>
          <c:extLst>
            <c:ext xmlns:c16="http://schemas.microsoft.com/office/drawing/2014/chart" uri="{C3380CC4-5D6E-409C-BE32-E72D297353CC}">
              <c16:uniqueId val="{00000006-2031-4A1C-938A-461C672867C5}"/>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ru-RU"/>
              <a:t>Образец заголовка</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7" name="Date Placeholder 6"/>
          <p:cNvSpPr>
            <a:spLocks noGrp="1"/>
          </p:cNvSpPr>
          <p:nvPr>
            <p:ph type="dt" sz="half" idx="10"/>
          </p:nvPr>
        </p:nvSpPr>
        <p:spPr/>
        <p:txBody>
          <a:bodyPr/>
          <a:lstStyle/>
          <a:p>
            <a:fld id="{B7F0B52D-5833-45AC-AD5C-6EB8D2945A42}" type="datetimeFigureOut">
              <a:rPr lang="ru-RU" smtClean="0"/>
              <a:t>23.12.2019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659DE35D-C341-45DD-A8D6-66B618BB6426}" type="slidenum">
              <a:rPr lang="ru-RU" smtClean="0"/>
              <a:t>‹#›</a:t>
            </a:fld>
            <a:endParaRPr lang="ru-RU"/>
          </a:p>
        </p:txBody>
      </p:sp>
    </p:spTree>
    <p:extLst>
      <p:ext uri="{BB962C8B-B14F-4D97-AF65-F5344CB8AC3E}">
        <p14:creationId xmlns:p14="http://schemas.microsoft.com/office/powerpoint/2010/main" val="3092224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7F0B52D-5833-45AC-AD5C-6EB8D2945A42}" type="datetimeFigureOut">
              <a:rPr lang="ru-RU" smtClean="0"/>
              <a:t>23.12.2019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59DE35D-C341-45DD-A8D6-66B618BB6426}" type="slidenum">
              <a:rPr lang="ru-RU" smtClean="0"/>
              <a:t>‹#›</a:t>
            </a:fld>
            <a:endParaRPr lang="ru-RU"/>
          </a:p>
        </p:txBody>
      </p:sp>
    </p:spTree>
    <p:extLst>
      <p:ext uri="{BB962C8B-B14F-4D97-AF65-F5344CB8AC3E}">
        <p14:creationId xmlns:p14="http://schemas.microsoft.com/office/powerpoint/2010/main" val="417649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7F0B52D-5833-45AC-AD5C-6EB8D2945A42}" type="datetimeFigureOut">
              <a:rPr lang="ru-RU" smtClean="0"/>
              <a:t>23.12.2019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59DE35D-C341-45DD-A8D6-66B618BB6426}" type="slidenum">
              <a:rPr lang="ru-RU" smtClean="0"/>
              <a:t>‹#›</a:t>
            </a:fld>
            <a:endParaRPr lang="ru-RU"/>
          </a:p>
        </p:txBody>
      </p:sp>
    </p:spTree>
    <p:extLst>
      <p:ext uri="{BB962C8B-B14F-4D97-AF65-F5344CB8AC3E}">
        <p14:creationId xmlns:p14="http://schemas.microsoft.com/office/powerpoint/2010/main" val="695555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7F0B52D-5833-45AC-AD5C-6EB8D2945A42}" type="datetimeFigureOut">
              <a:rPr lang="ru-RU" smtClean="0"/>
              <a:t>23.12.2019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659DE35D-C341-45DD-A8D6-66B618BB6426}" type="slidenum">
              <a:rPr lang="ru-RU" smtClean="0"/>
              <a:t>‹#›</a:t>
            </a:fld>
            <a:endParaRPr lang="ru-RU"/>
          </a:p>
        </p:txBody>
      </p:sp>
    </p:spTree>
    <p:extLst>
      <p:ext uri="{BB962C8B-B14F-4D97-AF65-F5344CB8AC3E}">
        <p14:creationId xmlns:p14="http://schemas.microsoft.com/office/powerpoint/2010/main" val="1747729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ru-RU"/>
              <a:t>Образец заголовка</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7" name="Date Placeholder 6"/>
          <p:cNvSpPr>
            <a:spLocks noGrp="1"/>
          </p:cNvSpPr>
          <p:nvPr>
            <p:ph type="dt" sz="half" idx="10"/>
          </p:nvPr>
        </p:nvSpPr>
        <p:spPr/>
        <p:txBody>
          <a:bodyPr/>
          <a:lstStyle/>
          <a:p>
            <a:fld id="{B7F0B52D-5833-45AC-AD5C-6EB8D2945A42}" type="datetimeFigureOut">
              <a:rPr lang="ru-RU" smtClean="0"/>
              <a:t>23.12.2019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659DE35D-C341-45DD-A8D6-66B618BB6426}" type="slidenum">
              <a:rPr lang="ru-RU" smtClean="0"/>
              <a:t>‹#›</a:t>
            </a:fld>
            <a:endParaRPr lang="ru-RU"/>
          </a:p>
        </p:txBody>
      </p:sp>
    </p:spTree>
    <p:extLst>
      <p:ext uri="{BB962C8B-B14F-4D97-AF65-F5344CB8AC3E}">
        <p14:creationId xmlns:p14="http://schemas.microsoft.com/office/powerpoint/2010/main" val="407460582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Date Placeholder 7"/>
          <p:cNvSpPr>
            <a:spLocks noGrp="1"/>
          </p:cNvSpPr>
          <p:nvPr>
            <p:ph type="dt" sz="half" idx="10"/>
          </p:nvPr>
        </p:nvSpPr>
        <p:spPr/>
        <p:txBody>
          <a:bodyPr/>
          <a:lstStyle/>
          <a:p>
            <a:fld id="{B7F0B52D-5833-45AC-AD5C-6EB8D2945A42}" type="datetimeFigureOut">
              <a:rPr lang="ru-RU" smtClean="0"/>
              <a:t>23.12.2019</a:t>
            </a:fld>
            <a:endParaRPr lang="ru-RU"/>
          </a:p>
        </p:txBody>
      </p:sp>
      <p:sp>
        <p:nvSpPr>
          <p:cNvPr id="9" name="Footer Placeholder 8"/>
          <p:cNvSpPr>
            <a:spLocks noGrp="1"/>
          </p:cNvSpPr>
          <p:nvPr>
            <p:ph type="ftr" sz="quarter" idx="11"/>
          </p:nvPr>
        </p:nvSpPr>
        <p:spPr/>
        <p:txBody>
          <a:bodyPr/>
          <a:lstStyle/>
          <a:p>
            <a:endParaRPr lang="ru-RU"/>
          </a:p>
        </p:txBody>
      </p:sp>
      <p:sp>
        <p:nvSpPr>
          <p:cNvPr id="10" name="Slide Number Placeholder 9"/>
          <p:cNvSpPr>
            <a:spLocks noGrp="1"/>
          </p:cNvSpPr>
          <p:nvPr>
            <p:ph type="sldNum" sz="quarter" idx="12"/>
          </p:nvPr>
        </p:nvSpPr>
        <p:spPr/>
        <p:txBody>
          <a:bodyPr/>
          <a:lstStyle/>
          <a:p>
            <a:fld id="{659DE35D-C341-45DD-A8D6-66B618BB6426}" type="slidenum">
              <a:rPr lang="ru-RU" smtClean="0"/>
              <a:t>‹#›</a:t>
            </a:fld>
            <a:endParaRPr lang="ru-RU"/>
          </a:p>
        </p:txBody>
      </p:sp>
    </p:spTree>
    <p:extLst>
      <p:ext uri="{BB962C8B-B14F-4D97-AF65-F5344CB8AC3E}">
        <p14:creationId xmlns:p14="http://schemas.microsoft.com/office/powerpoint/2010/main" val="2698304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583436" y="3143250"/>
            <a:ext cx="4270248" cy="259677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7" name="Date Placeholder 6"/>
          <p:cNvSpPr>
            <a:spLocks noGrp="1"/>
          </p:cNvSpPr>
          <p:nvPr>
            <p:ph type="dt" sz="half" idx="10"/>
          </p:nvPr>
        </p:nvSpPr>
        <p:spPr/>
        <p:txBody>
          <a:bodyPr/>
          <a:lstStyle/>
          <a:p>
            <a:fld id="{B7F0B52D-5833-45AC-AD5C-6EB8D2945A42}" type="datetimeFigureOut">
              <a:rPr lang="ru-RU" smtClean="0"/>
              <a:t>23.12.2019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659DE35D-C341-45DD-A8D6-66B618BB6426}" type="slidenum">
              <a:rPr lang="ru-RU" smtClean="0"/>
              <a:t>‹#›</a:t>
            </a:fld>
            <a:endParaRPr lang="ru-RU"/>
          </a:p>
        </p:txBody>
      </p:sp>
      <p:sp>
        <p:nvSpPr>
          <p:cNvPr id="10" name="Title 9"/>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3102925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7F0B52D-5833-45AC-AD5C-6EB8D2945A42}" type="datetimeFigureOut">
              <a:rPr lang="ru-RU" smtClean="0"/>
              <a:t>23.12.2019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659DE35D-C341-45DD-A8D6-66B618BB6426}" type="slidenum">
              <a:rPr lang="ru-RU" smtClean="0"/>
              <a:t>‹#›</a:t>
            </a:fld>
            <a:endParaRPr lang="ru-RU"/>
          </a:p>
        </p:txBody>
      </p:sp>
    </p:spTree>
    <p:extLst>
      <p:ext uri="{BB962C8B-B14F-4D97-AF65-F5344CB8AC3E}">
        <p14:creationId xmlns:p14="http://schemas.microsoft.com/office/powerpoint/2010/main" val="946230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F0B52D-5833-45AC-AD5C-6EB8D2945A42}" type="datetimeFigureOut">
              <a:rPr lang="ru-RU" smtClean="0"/>
              <a:t>23.12.2019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659DE35D-C341-45DD-A8D6-66B618BB6426}" type="slidenum">
              <a:rPr lang="ru-RU" smtClean="0"/>
              <a:t>‹#›</a:t>
            </a:fld>
            <a:endParaRPr lang="ru-RU"/>
          </a:p>
        </p:txBody>
      </p:sp>
    </p:spTree>
    <p:extLst>
      <p:ext uri="{BB962C8B-B14F-4D97-AF65-F5344CB8AC3E}">
        <p14:creationId xmlns:p14="http://schemas.microsoft.com/office/powerpoint/2010/main" val="3033605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ru-RU"/>
              <a:t>Образец заголовка</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9" name="Date Placeholder 8"/>
          <p:cNvSpPr>
            <a:spLocks noGrp="1"/>
          </p:cNvSpPr>
          <p:nvPr>
            <p:ph type="dt" sz="half" idx="10"/>
          </p:nvPr>
        </p:nvSpPr>
        <p:spPr/>
        <p:txBody>
          <a:bodyPr/>
          <a:lstStyle/>
          <a:p>
            <a:fld id="{B7F0B52D-5833-45AC-AD5C-6EB8D2945A42}" type="datetimeFigureOut">
              <a:rPr lang="ru-RU" smtClean="0"/>
              <a:t>23.12.2019</a:t>
            </a:fld>
            <a:endParaRPr lang="ru-RU"/>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ru-RU"/>
          </a:p>
        </p:txBody>
      </p:sp>
      <p:sp>
        <p:nvSpPr>
          <p:cNvPr id="11" name="Slide Number Placeholder 10"/>
          <p:cNvSpPr>
            <a:spLocks noGrp="1"/>
          </p:cNvSpPr>
          <p:nvPr>
            <p:ph type="sldNum" sz="quarter" idx="12"/>
          </p:nvPr>
        </p:nvSpPr>
        <p:spPr/>
        <p:txBody>
          <a:bodyPr/>
          <a:lstStyle/>
          <a:p>
            <a:fld id="{659DE35D-C341-45DD-A8D6-66B618BB6426}" type="slidenum">
              <a:rPr lang="ru-RU" smtClean="0"/>
              <a:t>‹#›</a:t>
            </a:fld>
            <a:endParaRPr lang="ru-RU"/>
          </a:p>
        </p:txBody>
      </p:sp>
    </p:spTree>
    <p:extLst>
      <p:ext uri="{BB962C8B-B14F-4D97-AF65-F5344CB8AC3E}">
        <p14:creationId xmlns:p14="http://schemas.microsoft.com/office/powerpoint/2010/main" val="2499901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7F0B52D-5833-45AC-AD5C-6EB8D2945A42}" type="datetimeFigureOut">
              <a:rPr lang="ru-RU" smtClean="0"/>
              <a:t>23.12.2019</a:t>
            </a:fld>
            <a:endParaRPr lang="ru-RU"/>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ru-RU"/>
          </a:p>
        </p:txBody>
      </p:sp>
      <p:sp>
        <p:nvSpPr>
          <p:cNvPr id="10" name="Slide Number Placeholder 9"/>
          <p:cNvSpPr>
            <a:spLocks noGrp="1"/>
          </p:cNvSpPr>
          <p:nvPr>
            <p:ph type="sldNum" sz="quarter" idx="12"/>
          </p:nvPr>
        </p:nvSpPr>
        <p:spPr/>
        <p:txBody>
          <a:bodyPr/>
          <a:lstStyle/>
          <a:p>
            <a:fld id="{659DE35D-C341-45DD-A8D6-66B618BB6426}" type="slidenum">
              <a:rPr lang="ru-RU" smtClean="0"/>
              <a:t>‹#›</a:t>
            </a:fld>
            <a:endParaRPr lang="ru-RU"/>
          </a:p>
        </p:txBody>
      </p:sp>
    </p:spTree>
    <p:extLst>
      <p:ext uri="{BB962C8B-B14F-4D97-AF65-F5344CB8AC3E}">
        <p14:creationId xmlns:p14="http://schemas.microsoft.com/office/powerpoint/2010/main" val="151993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7F0B52D-5833-45AC-AD5C-6EB8D2945A42}" type="datetimeFigureOut">
              <a:rPr lang="ru-RU" smtClean="0"/>
              <a:t>23.12.2019</a:t>
            </a:fld>
            <a:endParaRPr lang="ru-R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ru-R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59DE35D-C341-45DD-A8D6-66B618BB6426}" type="slidenum">
              <a:rPr lang="ru-RU" smtClean="0"/>
              <a:t>‹#›</a:t>
            </a:fld>
            <a:endParaRPr lang="ru-RU"/>
          </a:p>
        </p:txBody>
      </p:sp>
    </p:spTree>
    <p:extLst>
      <p:ext uri="{BB962C8B-B14F-4D97-AF65-F5344CB8AC3E}">
        <p14:creationId xmlns:p14="http://schemas.microsoft.com/office/powerpoint/2010/main" val="145022843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06BBBA-C8DF-4D4A-83D9-33E94451D6B2}"/>
              </a:ext>
            </a:extLst>
          </p:cNvPr>
          <p:cNvSpPr>
            <a:spLocks noGrp="1"/>
          </p:cNvSpPr>
          <p:nvPr>
            <p:ph type="ctrTitle"/>
          </p:nvPr>
        </p:nvSpPr>
        <p:spPr/>
        <p:txBody>
          <a:bodyPr/>
          <a:lstStyle/>
          <a:p>
            <a:r>
              <a:rPr lang="ru-RU" dirty="0"/>
              <a:t>Торговые автоматы: кофе</a:t>
            </a:r>
          </a:p>
        </p:txBody>
      </p:sp>
      <p:sp>
        <p:nvSpPr>
          <p:cNvPr id="5" name="Подзаголовок 4">
            <a:extLst>
              <a:ext uri="{FF2B5EF4-FFF2-40B4-BE49-F238E27FC236}">
                <a16:creationId xmlns:a16="http://schemas.microsoft.com/office/drawing/2014/main" id="{944F4A2B-8EE7-4692-9E6C-C607F90FE896}"/>
              </a:ext>
            </a:extLst>
          </p:cNvPr>
          <p:cNvSpPr>
            <a:spLocks noGrp="1"/>
          </p:cNvSpPr>
          <p:nvPr>
            <p:ph type="subTitle" idx="1"/>
          </p:nvPr>
        </p:nvSpPr>
        <p:spPr/>
        <p:txBody>
          <a:bodyPr/>
          <a:lstStyle/>
          <a:p>
            <a:r>
              <a:rPr lang="ru-RU" dirty="0"/>
              <a:t>Бизнес-план</a:t>
            </a:r>
          </a:p>
        </p:txBody>
      </p:sp>
    </p:spTree>
    <p:extLst>
      <p:ext uri="{BB962C8B-B14F-4D97-AF65-F5344CB8AC3E}">
        <p14:creationId xmlns:p14="http://schemas.microsoft.com/office/powerpoint/2010/main" val="1074471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6CD7DB-97DB-4D94-AA26-F0A9E39B0EA5}"/>
              </a:ext>
            </a:extLst>
          </p:cNvPr>
          <p:cNvSpPr>
            <a:spLocks noGrp="1"/>
          </p:cNvSpPr>
          <p:nvPr>
            <p:ph type="title"/>
          </p:nvPr>
        </p:nvSpPr>
        <p:spPr/>
        <p:txBody>
          <a:bodyPr/>
          <a:lstStyle/>
          <a:p>
            <a:r>
              <a:rPr lang="ru-RU" dirty="0"/>
              <a:t>План</a:t>
            </a:r>
          </a:p>
        </p:txBody>
      </p:sp>
      <p:sp>
        <p:nvSpPr>
          <p:cNvPr id="3" name="Объект 2">
            <a:extLst>
              <a:ext uri="{FF2B5EF4-FFF2-40B4-BE49-F238E27FC236}">
                <a16:creationId xmlns:a16="http://schemas.microsoft.com/office/drawing/2014/main" id="{3683FFF4-518A-4C61-900F-E6B8829448B3}"/>
              </a:ext>
            </a:extLst>
          </p:cNvPr>
          <p:cNvSpPr>
            <a:spLocks noGrp="1"/>
          </p:cNvSpPr>
          <p:nvPr>
            <p:ph idx="1"/>
          </p:nvPr>
        </p:nvSpPr>
        <p:spPr/>
        <p:txBody>
          <a:bodyPr>
            <a:normAutofit/>
          </a:bodyPr>
          <a:lstStyle/>
          <a:p>
            <a:r>
              <a:rPr lang="ru-RU" dirty="0"/>
              <a:t> Уведомление на размещение от СЭС. При этом </a:t>
            </a:r>
            <a:r>
              <a:rPr lang="ru-RU" dirty="0" err="1"/>
              <a:t>Санэпидемнадзор</a:t>
            </a:r>
            <a:r>
              <a:rPr lang="ru-RU" dirty="0"/>
              <a:t> осуществляет проверку соблюдения санитарных требований и проводит ряд экспертиз;</a:t>
            </a:r>
          </a:p>
          <a:p>
            <a:r>
              <a:rPr lang="ru-RU" dirty="0"/>
              <a:t>Заключение СЭС на разрешение ведения деятельности бизнеса. Оно предоставляется при наличии всех условий, необходимых для работы:</a:t>
            </a:r>
          </a:p>
          <a:p>
            <a:pPr lvl="1"/>
            <a:r>
              <a:rPr lang="ru-RU" dirty="0"/>
              <a:t>Наличие оборудования;</a:t>
            </a:r>
          </a:p>
          <a:p>
            <a:pPr lvl="1"/>
            <a:r>
              <a:rPr lang="ru-RU" dirty="0"/>
              <a:t>Договора с обслуживающими организациями. Это целый пакет документов для открытия сети автоматов: на вывоз мусора и утилизацию ТБО и т. д.</a:t>
            </a:r>
          </a:p>
          <a:p>
            <a:endParaRPr lang="ru-RU" dirty="0"/>
          </a:p>
          <a:p>
            <a:endParaRPr lang="ru-RU" dirty="0"/>
          </a:p>
        </p:txBody>
      </p:sp>
    </p:spTree>
    <p:extLst>
      <p:ext uri="{BB962C8B-B14F-4D97-AF65-F5344CB8AC3E}">
        <p14:creationId xmlns:p14="http://schemas.microsoft.com/office/powerpoint/2010/main" val="3246809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3DA3C9-1D28-4BE0-BF67-D7E6FA7CD861}"/>
              </a:ext>
            </a:extLst>
          </p:cNvPr>
          <p:cNvSpPr>
            <a:spLocks noGrp="1"/>
          </p:cNvSpPr>
          <p:nvPr>
            <p:ph type="title"/>
          </p:nvPr>
        </p:nvSpPr>
        <p:spPr/>
        <p:txBody>
          <a:bodyPr/>
          <a:lstStyle/>
          <a:p>
            <a:r>
              <a:rPr lang="ru-RU" dirty="0"/>
              <a:t>План</a:t>
            </a:r>
          </a:p>
        </p:txBody>
      </p:sp>
      <p:sp>
        <p:nvSpPr>
          <p:cNvPr id="3" name="Объект 2">
            <a:extLst>
              <a:ext uri="{FF2B5EF4-FFF2-40B4-BE49-F238E27FC236}">
                <a16:creationId xmlns:a16="http://schemas.microsoft.com/office/drawing/2014/main" id="{259B2A94-7F75-4390-97C2-807420673A1F}"/>
              </a:ext>
            </a:extLst>
          </p:cNvPr>
          <p:cNvSpPr>
            <a:spLocks noGrp="1"/>
          </p:cNvSpPr>
          <p:nvPr>
            <p:ph idx="1"/>
          </p:nvPr>
        </p:nvSpPr>
        <p:spPr>
          <a:xfrm>
            <a:off x="2231136" y="2638045"/>
            <a:ext cx="7729728" cy="4067556"/>
          </a:xfrm>
        </p:spPr>
        <p:txBody>
          <a:bodyPr>
            <a:normAutofit fontScale="70000" lnSpcReduction="20000"/>
          </a:bodyPr>
          <a:lstStyle/>
          <a:p>
            <a:r>
              <a:rPr lang="ru-RU" sz="2200" dirty="0"/>
              <a:t>Регистрация бизнеса. Выбор формы собственности и системы налогообложения;</a:t>
            </a:r>
          </a:p>
          <a:p>
            <a:r>
              <a:rPr lang="ru-RU" sz="2200" dirty="0"/>
              <a:t>Подбор помещения и заключение договора аренды;</a:t>
            </a:r>
          </a:p>
          <a:p>
            <a:r>
              <a:rPr lang="ru-RU" sz="2200" dirty="0"/>
              <a:t>Создание концепции, разработка дизайн-проекта;</a:t>
            </a:r>
          </a:p>
          <a:p>
            <a:r>
              <a:rPr lang="ru-RU" sz="2200" dirty="0"/>
              <a:t>Проведение сигнализации и системы видеонаблюдения;</a:t>
            </a:r>
          </a:p>
          <a:p>
            <a:r>
              <a:rPr lang="ru-RU" sz="2200" dirty="0"/>
              <a:t>Инженерное проектирование заведения: проверка соответствия требованиям к системе электроснабжения;</a:t>
            </a:r>
          </a:p>
          <a:p>
            <a:r>
              <a:rPr lang="ru-RU" sz="2200" dirty="0"/>
              <a:t>Покупка производственного оборудования;</a:t>
            </a:r>
          </a:p>
          <a:p>
            <a:r>
              <a:rPr lang="ru-RU" sz="2200" dirty="0"/>
              <a:t>Технологическое проектирование: расстановка и подключение оборудования;</a:t>
            </a:r>
          </a:p>
          <a:p>
            <a:r>
              <a:rPr lang="ru-RU" sz="2200" dirty="0"/>
              <a:t>Получение разрешительных документов;</a:t>
            </a:r>
          </a:p>
          <a:p>
            <a:r>
              <a:rPr lang="ru-RU" sz="2200" dirty="0"/>
              <a:t>Разработка меню, составление технико-технологических карт;</a:t>
            </a:r>
          </a:p>
          <a:p>
            <a:r>
              <a:rPr lang="ru-RU" sz="2200" dirty="0"/>
              <a:t>Закупка необходимого количества ингредиентов;</a:t>
            </a:r>
          </a:p>
          <a:p>
            <a:r>
              <a:rPr lang="ru-RU" sz="2200" dirty="0"/>
              <a:t>Установка программного обеспечения, внедрение системы учета покупок;</a:t>
            </a:r>
          </a:p>
          <a:p>
            <a:r>
              <a:rPr lang="ru-RU" sz="2200" dirty="0"/>
              <a:t>Начало работы автомата.</a:t>
            </a:r>
          </a:p>
          <a:p>
            <a:endParaRPr lang="ru-RU" dirty="0"/>
          </a:p>
        </p:txBody>
      </p:sp>
    </p:spTree>
    <p:extLst>
      <p:ext uri="{BB962C8B-B14F-4D97-AF65-F5344CB8AC3E}">
        <p14:creationId xmlns:p14="http://schemas.microsoft.com/office/powerpoint/2010/main" val="1538339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79D87E-71C9-4F7B-94A1-5754A5CBC0BC}"/>
              </a:ext>
            </a:extLst>
          </p:cNvPr>
          <p:cNvSpPr>
            <a:spLocks noGrp="1"/>
          </p:cNvSpPr>
          <p:nvPr>
            <p:ph type="title"/>
          </p:nvPr>
        </p:nvSpPr>
        <p:spPr/>
        <p:txBody>
          <a:bodyPr/>
          <a:lstStyle/>
          <a:p>
            <a:r>
              <a:rPr lang="ru-RU" dirty="0"/>
              <a:t>План</a:t>
            </a:r>
          </a:p>
        </p:txBody>
      </p:sp>
      <p:sp>
        <p:nvSpPr>
          <p:cNvPr id="3" name="Объект 2">
            <a:extLst>
              <a:ext uri="{FF2B5EF4-FFF2-40B4-BE49-F238E27FC236}">
                <a16:creationId xmlns:a16="http://schemas.microsoft.com/office/drawing/2014/main" id="{D1779FBB-4CAE-4428-A1D9-40847BF9A09F}"/>
              </a:ext>
            </a:extLst>
          </p:cNvPr>
          <p:cNvSpPr>
            <a:spLocks noGrp="1"/>
          </p:cNvSpPr>
          <p:nvPr>
            <p:ph idx="1"/>
          </p:nvPr>
        </p:nvSpPr>
        <p:spPr/>
        <p:txBody>
          <a:bodyPr/>
          <a:lstStyle/>
          <a:p>
            <a:r>
              <a:rPr lang="ru-RU" dirty="0"/>
              <a:t>Очень ответственно необходимо подойти к выбору месторасположения. Вам следует оценить проходимость помещения, а также определить, насколько клиентам удобно добираться до вашего заведения. </a:t>
            </a:r>
          </a:p>
          <a:p>
            <a:r>
              <a:rPr lang="ru-RU" dirty="0"/>
              <a:t>Не стоит экономить на установке сигнализации и камер видеонаблюдения. Это позволит вам контролировать работу, а также поможет при урегулировании конфликтов, связанных с порчей имущества.</a:t>
            </a:r>
          </a:p>
        </p:txBody>
      </p:sp>
    </p:spTree>
    <p:extLst>
      <p:ext uri="{BB962C8B-B14F-4D97-AF65-F5344CB8AC3E}">
        <p14:creationId xmlns:p14="http://schemas.microsoft.com/office/powerpoint/2010/main" val="3865469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073714-C335-4D1C-A3CB-3363D45F25DF}"/>
              </a:ext>
            </a:extLst>
          </p:cNvPr>
          <p:cNvSpPr>
            <a:spLocks noGrp="1"/>
          </p:cNvSpPr>
          <p:nvPr>
            <p:ph type="title"/>
          </p:nvPr>
        </p:nvSpPr>
        <p:spPr/>
        <p:txBody>
          <a:bodyPr/>
          <a:lstStyle/>
          <a:p>
            <a:r>
              <a:rPr lang="ru-RU" dirty="0" err="1"/>
              <a:t>УГрозы</a:t>
            </a:r>
            <a:endParaRPr lang="ru-RU" dirty="0"/>
          </a:p>
        </p:txBody>
      </p:sp>
      <p:sp>
        <p:nvSpPr>
          <p:cNvPr id="3" name="Объект 2">
            <a:extLst>
              <a:ext uri="{FF2B5EF4-FFF2-40B4-BE49-F238E27FC236}">
                <a16:creationId xmlns:a16="http://schemas.microsoft.com/office/drawing/2014/main" id="{B333A9DB-DA31-4F6D-844E-9B2651430EBF}"/>
              </a:ext>
            </a:extLst>
          </p:cNvPr>
          <p:cNvSpPr>
            <a:spLocks noGrp="1"/>
          </p:cNvSpPr>
          <p:nvPr>
            <p:ph idx="1"/>
          </p:nvPr>
        </p:nvSpPr>
        <p:spPr/>
        <p:txBody>
          <a:bodyPr/>
          <a:lstStyle/>
          <a:p>
            <a:r>
              <a:rPr lang="ru-RU" dirty="0"/>
              <a:t>Риск повышения конкуренции. Снизить риск позволяет наличие уникального торгового предложения, а также прочих конкурентных преимуществ;</a:t>
            </a:r>
          </a:p>
          <a:p>
            <a:r>
              <a:rPr lang="ru-RU" dirty="0"/>
              <a:t>Риск изменения тенденций и отказ от употребления кофейных напитков. Этот риск минимален. Однако, даже в этом случае вы всегда можете сосредоточить внимание на приготовлении других напитков.</a:t>
            </a:r>
          </a:p>
          <a:p>
            <a:r>
              <a:rPr lang="ru-RU" dirty="0"/>
              <a:t>Сезонное падение спроса на горячие напитки летом. </a:t>
            </a:r>
          </a:p>
        </p:txBody>
      </p:sp>
    </p:spTree>
    <p:extLst>
      <p:ext uri="{BB962C8B-B14F-4D97-AF65-F5344CB8AC3E}">
        <p14:creationId xmlns:p14="http://schemas.microsoft.com/office/powerpoint/2010/main" val="2979089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DEDD22-C0C8-4AFF-8FB2-8FAA178911A3}"/>
              </a:ext>
            </a:extLst>
          </p:cNvPr>
          <p:cNvSpPr>
            <a:spLocks noGrp="1"/>
          </p:cNvSpPr>
          <p:nvPr>
            <p:ph type="title"/>
          </p:nvPr>
        </p:nvSpPr>
        <p:spPr>
          <a:xfrm>
            <a:off x="2231136" y="964692"/>
            <a:ext cx="7729728" cy="1188720"/>
          </a:xfrm>
        </p:spPr>
        <p:txBody>
          <a:bodyPr/>
          <a:lstStyle/>
          <a:p>
            <a:r>
              <a:rPr lang="ru-RU" dirty="0"/>
              <a:t>Торговый автомат: Характеристики</a:t>
            </a:r>
          </a:p>
        </p:txBody>
      </p:sp>
      <p:pic>
        <p:nvPicPr>
          <p:cNvPr id="6" name="Объект 5">
            <a:extLst>
              <a:ext uri="{FF2B5EF4-FFF2-40B4-BE49-F238E27FC236}">
                <a16:creationId xmlns:a16="http://schemas.microsoft.com/office/drawing/2014/main" id="{1E865F70-58DD-4D02-910A-C610677AD3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925" y="2467737"/>
            <a:ext cx="1027483" cy="3275106"/>
          </a:xfrm>
        </p:spPr>
      </p:pic>
      <p:graphicFrame>
        <p:nvGraphicFramePr>
          <p:cNvPr id="9" name="Таблица 8">
            <a:extLst>
              <a:ext uri="{FF2B5EF4-FFF2-40B4-BE49-F238E27FC236}">
                <a16:creationId xmlns:a16="http://schemas.microsoft.com/office/drawing/2014/main" id="{3254B46C-061B-4DA5-8927-7FB3C8AB8C25}"/>
              </a:ext>
            </a:extLst>
          </p:cNvPr>
          <p:cNvGraphicFramePr>
            <a:graphicFrameLocks noGrp="1"/>
          </p:cNvGraphicFramePr>
          <p:nvPr>
            <p:extLst>
              <p:ext uri="{D42A27DB-BD31-4B8C-83A1-F6EECF244321}">
                <p14:modId xmlns:p14="http://schemas.microsoft.com/office/powerpoint/2010/main" val="1145044050"/>
              </p:ext>
            </p:extLst>
          </p:nvPr>
        </p:nvGraphicFramePr>
        <p:xfrm>
          <a:off x="6095999" y="4157245"/>
          <a:ext cx="4503933" cy="1090740"/>
        </p:xfrm>
        <a:graphic>
          <a:graphicData uri="http://schemas.openxmlformats.org/drawingml/2006/table">
            <a:tbl>
              <a:tblPr/>
              <a:tblGrid>
                <a:gridCol w="2257089">
                  <a:extLst>
                    <a:ext uri="{9D8B030D-6E8A-4147-A177-3AD203B41FA5}">
                      <a16:colId xmlns:a16="http://schemas.microsoft.com/office/drawing/2014/main" val="3612778223"/>
                    </a:ext>
                  </a:extLst>
                </a:gridCol>
                <a:gridCol w="2246844">
                  <a:extLst>
                    <a:ext uri="{9D8B030D-6E8A-4147-A177-3AD203B41FA5}">
                      <a16:colId xmlns:a16="http://schemas.microsoft.com/office/drawing/2014/main" val="2374643884"/>
                    </a:ext>
                  </a:extLst>
                </a:gridCol>
              </a:tblGrid>
              <a:tr h="806268">
                <a:tc>
                  <a:txBody>
                    <a:bodyPr/>
                    <a:lstStyle/>
                    <a:p>
                      <a:pPr marL="0" indent="0" algn="ctr">
                        <a:buClr>
                          <a:schemeClr val="accent2">
                            <a:lumMod val="75000"/>
                          </a:schemeClr>
                        </a:buClr>
                        <a:buFont typeface="Arial" panose="020B0604020202020204" pitchFamily="34" charset="0"/>
                        <a:buNone/>
                      </a:pPr>
                      <a:r>
                        <a:rPr lang="ru-RU" sz="1700" dirty="0">
                          <a:effectLst/>
                        </a:rPr>
                        <a:t>Емкости контейнеров под ингредиенты:</a:t>
                      </a:r>
                    </a:p>
                    <a:p>
                      <a:pPr marL="285750" indent="-285750" algn="l">
                        <a:buClr>
                          <a:schemeClr val="accent2">
                            <a:lumMod val="75000"/>
                          </a:schemeClr>
                        </a:buClr>
                        <a:buFont typeface="Arial" panose="020B0604020202020204" pitchFamily="34" charset="0"/>
                        <a:buChar char="•"/>
                      </a:pPr>
                      <a:endParaRPr lang="ru-RU" sz="1700" dirty="0">
                        <a:effectLst/>
                      </a:endParaRPr>
                    </a:p>
                    <a:p>
                      <a:pPr marL="285750" indent="-285750" algn="l">
                        <a:buClr>
                          <a:schemeClr val="accent2">
                            <a:lumMod val="75000"/>
                          </a:schemeClr>
                        </a:buClr>
                        <a:buFont typeface="Arial" panose="020B0604020202020204" pitchFamily="34" charset="0"/>
                        <a:buChar char="•"/>
                      </a:pPr>
                      <a:endParaRPr lang="ru-RU" sz="1700" dirty="0">
                        <a:effectLst/>
                      </a:endParaRPr>
                    </a:p>
                  </a:txBody>
                  <a:tcPr marL="27210" marR="27210" marT="27210" marB="27210" anchor="ctr">
                    <a:lnL>
                      <a:noFill/>
                    </a:lnL>
                    <a:lnR>
                      <a:noFill/>
                    </a:lnR>
                    <a:lnT>
                      <a:noFill/>
                    </a:lnT>
                    <a:lnB>
                      <a:noFill/>
                    </a:lnB>
                  </a:tcPr>
                </a:tc>
                <a:tc>
                  <a:txBody>
                    <a:bodyPr/>
                    <a:lstStyle/>
                    <a:p>
                      <a:pPr marL="285750" indent="-285750" algn="r">
                        <a:buClr>
                          <a:schemeClr val="accent2">
                            <a:lumMod val="75000"/>
                          </a:schemeClr>
                        </a:buClr>
                        <a:buFont typeface="Arial" panose="020B0604020202020204" pitchFamily="34" charset="0"/>
                        <a:buChar char="•"/>
                      </a:pPr>
                      <a:endParaRPr lang="ru-RU" sz="1700" dirty="0">
                        <a:effectLst/>
                      </a:endParaRPr>
                    </a:p>
                  </a:txBody>
                  <a:tcPr marL="27210" marR="27210" marT="27210" marB="27210" anchor="ctr">
                    <a:lnL>
                      <a:noFill/>
                    </a:lnL>
                    <a:lnR>
                      <a:noFill/>
                    </a:lnR>
                    <a:lnT>
                      <a:noFill/>
                    </a:lnT>
                    <a:lnB>
                      <a:noFill/>
                    </a:lnB>
                  </a:tcPr>
                </a:tc>
                <a:extLst>
                  <a:ext uri="{0D108BD9-81ED-4DB2-BD59-A6C34878D82A}">
                    <a16:rowId xmlns:a16="http://schemas.microsoft.com/office/drawing/2014/main" val="932818593"/>
                  </a:ext>
                </a:extLst>
              </a:tr>
            </a:tbl>
          </a:graphicData>
        </a:graphic>
      </p:graphicFrame>
      <p:pic>
        <p:nvPicPr>
          <p:cNvPr id="3" name="Рисунок 2">
            <a:extLst>
              <a:ext uri="{FF2B5EF4-FFF2-40B4-BE49-F238E27FC236}">
                <a16:creationId xmlns:a16="http://schemas.microsoft.com/office/drawing/2014/main" id="{5009C43A-3536-4912-A6B2-F994F36C17D8}"/>
              </a:ext>
            </a:extLst>
          </p:cNvPr>
          <p:cNvPicPr>
            <a:picLocks noChangeAspect="1"/>
          </p:cNvPicPr>
          <p:nvPr/>
        </p:nvPicPr>
        <p:blipFill>
          <a:blip r:embed="rId3"/>
          <a:stretch>
            <a:fillRect/>
          </a:stretch>
        </p:blipFill>
        <p:spPr>
          <a:xfrm>
            <a:off x="2913756" y="4800204"/>
            <a:ext cx="8735319" cy="895562"/>
          </a:xfrm>
          <a:prstGeom prst="rect">
            <a:avLst/>
          </a:prstGeom>
        </p:spPr>
      </p:pic>
      <p:graphicFrame>
        <p:nvGraphicFramePr>
          <p:cNvPr id="8" name="Таблица 9">
            <a:extLst>
              <a:ext uri="{FF2B5EF4-FFF2-40B4-BE49-F238E27FC236}">
                <a16:creationId xmlns:a16="http://schemas.microsoft.com/office/drawing/2014/main" id="{DF124F25-BB9B-40DB-83F9-761F49DE3B89}"/>
              </a:ext>
            </a:extLst>
          </p:cNvPr>
          <p:cNvGraphicFramePr>
            <a:graphicFrameLocks noGrp="1"/>
          </p:cNvGraphicFramePr>
          <p:nvPr>
            <p:extLst>
              <p:ext uri="{D42A27DB-BD31-4B8C-83A1-F6EECF244321}">
                <p14:modId xmlns:p14="http://schemas.microsoft.com/office/powerpoint/2010/main" val="596563264"/>
              </p:ext>
            </p:extLst>
          </p:nvPr>
        </p:nvGraphicFramePr>
        <p:xfrm>
          <a:off x="5069456" y="5744358"/>
          <a:ext cx="4423917" cy="817470"/>
        </p:xfrm>
        <a:graphic>
          <a:graphicData uri="http://schemas.openxmlformats.org/drawingml/2006/table">
            <a:tbl>
              <a:tblPr firstRow="1" bandRow="1">
                <a:tableStyleId>{5C22544A-7EE6-4342-B048-85BDC9FD1C3A}</a:tableStyleId>
              </a:tblPr>
              <a:tblGrid>
                <a:gridCol w="1474639">
                  <a:extLst>
                    <a:ext uri="{9D8B030D-6E8A-4147-A177-3AD203B41FA5}">
                      <a16:colId xmlns:a16="http://schemas.microsoft.com/office/drawing/2014/main" val="365880121"/>
                    </a:ext>
                  </a:extLst>
                </a:gridCol>
                <a:gridCol w="1474639">
                  <a:extLst>
                    <a:ext uri="{9D8B030D-6E8A-4147-A177-3AD203B41FA5}">
                      <a16:colId xmlns:a16="http://schemas.microsoft.com/office/drawing/2014/main" val="1953454989"/>
                    </a:ext>
                  </a:extLst>
                </a:gridCol>
                <a:gridCol w="1474639">
                  <a:extLst>
                    <a:ext uri="{9D8B030D-6E8A-4147-A177-3AD203B41FA5}">
                      <a16:colId xmlns:a16="http://schemas.microsoft.com/office/drawing/2014/main" val="31947922"/>
                    </a:ext>
                  </a:extLst>
                </a:gridCol>
              </a:tblGrid>
              <a:tr h="504824">
                <a:tc>
                  <a:txBody>
                    <a:bodyPr/>
                    <a:lstStyle/>
                    <a:p>
                      <a:r>
                        <a:rPr lang="ru-RU" sz="1400" dirty="0"/>
                        <a:t>Вода</a:t>
                      </a:r>
                    </a:p>
                  </a:txBody>
                  <a:tcPr/>
                </a:tc>
                <a:tc>
                  <a:txBody>
                    <a:bodyPr/>
                    <a:lstStyle/>
                    <a:p>
                      <a:r>
                        <a:rPr lang="ru-RU" sz="1400" dirty="0"/>
                        <a:t>Стаканы</a:t>
                      </a:r>
                    </a:p>
                  </a:txBody>
                  <a:tcPr/>
                </a:tc>
                <a:tc>
                  <a:txBody>
                    <a:bodyPr/>
                    <a:lstStyle/>
                    <a:p>
                      <a:r>
                        <a:rPr lang="ru-RU" sz="1400" dirty="0"/>
                        <a:t>Размешиватели</a:t>
                      </a:r>
                    </a:p>
                  </a:txBody>
                  <a:tcPr/>
                </a:tc>
                <a:extLst>
                  <a:ext uri="{0D108BD9-81ED-4DB2-BD59-A6C34878D82A}">
                    <a16:rowId xmlns:a16="http://schemas.microsoft.com/office/drawing/2014/main" val="746151132"/>
                  </a:ext>
                </a:extLst>
              </a:tr>
              <a:tr h="312646">
                <a:tc>
                  <a:txBody>
                    <a:bodyPr/>
                    <a:lstStyle/>
                    <a:p>
                      <a:r>
                        <a:rPr lang="ru-RU" sz="1400" dirty="0"/>
                        <a:t>19 л.</a:t>
                      </a:r>
                    </a:p>
                  </a:txBody>
                  <a:tcPr/>
                </a:tc>
                <a:tc>
                  <a:txBody>
                    <a:bodyPr/>
                    <a:lstStyle/>
                    <a:p>
                      <a:r>
                        <a:rPr lang="ru-RU" sz="1400" dirty="0"/>
                        <a:t>3000 шт.</a:t>
                      </a:r>
                    </a:p>
                  </a:txBody>
                  <a:tcPr/>
                </a:tc>
                <a:tc>
                  <a:txBody>
                    <a:bodyPr/>
                    <a:lstStyle/>
                    <a:p>
                      <a:r>
                        <a:rPr lang="ru-RU" sz="1400" dirty="0"/>
                        <a:t>3000 шт.</a:t>
                      </a:r>
                    </a:p>
                  </a:txBody>
                  <a:tcPr/>
                </a:tc>
                <a:extLst>
                  <a:ext uri="{0D108BD9-81ED-4DB2-BD59-A6C34878D82A}">
                    <a16:rowId xmlns:a16="http://schemas.microsoft.com/office/drawing/2014/main" val="3177018184"/>
                  </a:ext>
                </a:extLst>
              </a:tr>
            </a:tbl>
          </a:graphicData>
        </a:graphic>
      </p:graphicFrame>
      <p:pic>
        <p:nvPicPr>
          <p:cNvPr id="12" name="Рисунок 11">
            <a:extLst>
              <a:ext uri="{FF2B5EF4-FFF2-40B4-BE49-F238E27FC236}">
                <a16:creationId xmlns:a16="http://schemas.microsoft.com/office/drawing/2014/main" id="{7941F818-4455-4ACC-9101-8ED0A34218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3756" y="2437201"/>
            <a:ext cx="8735319" cy="1457895"/>
          </a:xfrm>
          <a:prstGeom prst="rect">
            <a:avLst/>
          </a:prstGeom>
        </p:spPr>
      </p:pic>
    </p:spTree>
    <p:extLst>
      <p:ext uri="{BB962C8B-B14F-4D97-AF65-F5344CB8AC3E}">
        <p14:creationId xmlns:p14="http://schemas.microsoft.com/office/powerpoint/2010/main" val="3787430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BD869C-D03F-471A-97BC-5F7862ED33EB}"/>
              </a:ext>
            </a:extLst>
          </p:cNvPr>
          <p:cNvSpPr>
            <a:spLocks noGrp="1"/>
          </p:cNvSpPr>
          <p:nvPr>
            <p:ph type="title"/>
          </p:nvPr>
        </p:nvSpPr>
        <p:spPr/>
        <p:txBody>
          <a:bodyPr/>
          <a:lstStyle/>
          <a:p>
            <a:r>
              <a:rPr lang="ru-RU" dirty="0"/>
              <a:t>Торговый автомат: особенности</a:t>
            </a:r>
          </a:p>
        </p:txBody>
      </p:sp>
      <p:sp>
        <p:nvSpPr>
          <p:cNvPr id="3" name="Объект 2">
            <a:extLst>
              <a:ext uri="{FF2B5EF4-FFF2-40B4-BE49-F238E27FC236}">
                <a16:creationId xmlns:a16="http://schemas.microsoft.com/office/drawing/2014/main" id="{583A63A9-173A-4156-8846-C96519CBCC32}"/>
              </a:ext>
            </a:extLst>
          </p:cNvPr>
          <p:cNvSpPr>
            <a:spLocks noGrp="1"/>
          </p:cNvSpPr>
          <p:nvPr>
            <p:ph idx="1"/>
          </p:nvPr>
        </p:nvSpPr>
        <p:spPr>
          <a:xfrm>
            <a:off x="2231136" y="2620113"/>
            <a:ext cx="7729728" cy="3825509"/>
          </a:xfrm>
        </p:spPr>
        <p:txBody>
          <a:bodyPr>
            <a:normAutofit fontScale="85000" lnSpcReduction="10000"/>
          </a:bodyPr>
          <a:lstStyle/>
          <a:p>
            <a:r>
              <a:rPr lang="ru-RU" sz="1900" dirty="0"/>
              <a:t>Панель выбора с инновационной STT технологией – </a:t>
            </a:r>
            <a:r>
              <a:rPr lang="ru-RU" sz="1900" dirty="0" err="1"/>
              <a:t>Soft</a:t>
            </a:r>
            <a:r>
              <a:rPr lang="ru-RU" sz="1900" dirty="0"/>
              <a:t> </a:t>
            </a:r>
            <a:r>
              <a:rPr lang="ru-RU" sz="1900" dirty="0" err="1"/>
              <a:t>Touch</a:t>
            </a:r>
            <a:r>
              <a:rPr lang="ru-RU" sz="1900" dirty="0"/>
              <a:t> </a:t>
            </a:r>
            <a:r>
              <a:rPr lang="ru-RU" sz="1900" dirty="0" err="1"/>
              <a:t>Technology</a:t>
            </a:r>
            <a:r>
              <a:rPr lang="ru-RU" sz="1900" dirty="0"/>
              <a:t> (технология легкого нажатия) -которая распознает человеческое прикосновение</a:t>
            </a:r>
          </a:p>
          <a:p>
            <a:r>
              <a:rPr lang="ru-RU" sz="1900" dirty="0"/>
              <a:t>Кнопки с подсвечиванием и наклейки, которые можно легко изменить</a:t>
            </a:r>
          </a:p>
          <a:p>
            <a:r>
              <a:rPr lang="ru-RU" sz="1900" dirty="0" err="1"/>
              <a:t>Автопромывка</a:t>
            </a:r>
            <a:r>
              <a:rPr lang="ru-RU" sz="1900" dirty="0"/>
              <a:t> в заданное время</a:t>
            </a:r>
          </a:p>
          <a:p>
            <a:r>
              <a:rPr lang="ru-RU" sz="1900" dirty="0"/>
              <a:t>Автоматическое управление ценами</a:t>
            </a:r>
          </a:p>
          <a:p>
            <a:r>
              <a:rPr lang="ru-RU" sz="1900" dirty="0"/>
              <a:t>Сервисные функции (бонус, скидки)</a:t>
            </a:r>
          </a:p>
          <a:p>
            <a:r>
              <a:rPr lang="ru-RU" sz="1900" dirty="0"/>
              <a:t>Возможность перекодировки замка</a:t>
            </a:r>
          </a:p>
          <a:p>
            <a:r>
              <a:rPr lang="ru-RU" sz="1900" dirty="0"/>
              <a:t>Простой и удобный интерфейс пользователя</a:t>
            </a:r>
          </a:p>
          <a:p>
            <a:r>
              <a:rPr lang="ru-RU" sz="1900" dirty="0"/>
              <a:t>Возможно как стационарное, так и автономное подключение по воде</a:t>
            </a:r>
          </a:p>
          <a:p>
            <a:r>
              <a:rPr lang="ru-RU" sz="1900" dirty="0"/>
              <a:t>Сенсор наличия стакана</a:t>
            </a:r>
          </a:p>
          <a:p>
            <a:r>
              <a:rPr lang="ru-RU" sz="1900" dirty="0"/>
              <a:t>Подсветка в зоне выдачи стакана</a:t>
            </a:r>
          </a:p>
          <a:p>
            <a:endParaRPr lang="ru-RU" dirty="0"/>
          </a:p>
        </p:txBody>
      </p:sp>
    </p:spTree>
    <p:extLst>
      <p:ext uri="{BB962C8B-B14F-4D97-AF65-F5344CB8AC3E}">
        <p14:creationId xmlns:p14="http://schemas.microsoft.com/office/powerpoint/2010/main" val="1398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5D3E3D-1320-4EAC-8677-27AFEE407993}"/>
              </a:ext>
            </a:extLst>
          </p:cNvPr>
          <p:cNvSpPr>
            <a:spLocks noGrp="1"/>
          </p:cNvSpPr>
          <p:nvPr>
            <p:ph type="title"/>
          </p:nvPr>
        </p:nvSpPr>
        <p:spPr/>
        <p:txBody>
          <a:bodyPr/>
          <a:lstStyle/>
          <a:p>
            <a:r>
              <a:rPr lang="ru-RU" dirty="0"/>
              <a:t>Торговый автомат: меню</a:t>
            </a:r>
          </a:p>
        </p:txBody>
      </p:sp>
      <p:pic>
        <p:nvPicPr>
          <p:cNvPr id="11" name="Рисунок 10">
            <a:extLst>
              <a:ext uri="{FF2B5EF4-FFF2-40B4-BE49-F238E27FC236}">
                <a16:creationId xmlns:a16="http://schemas.microsoft.com/office/drawing/2014/main" id="{3B5CA5C9-5735-40FB-B15D-F190E2C1F219}"/>
              </a:ext>
            </a:extLst>
          </p:cNvPr>
          <p:cNvPicPr>
            <a:picLocks noChangeAspect="1"/>
          </p:cNvPicPr>
          <p:nvPr/>
        </p:nvPicPr>
        <p:blipFill>
          <a:blip r:embed="rId3"/>
          <a:stretch>
            <a:fillRect/>
          </a:stretch>
        </p:blipFill>
        <p:spPr>
          <a:xfrm>
            <a:off x="275547" y="3356105"/>
            <a:ext cx="11640905" cy="1098289"/>
          </a:xfrm>
          <a:prstGeom prst="rect">
            <a:avLst/>
          </a:prstGeom>
        </p:spPr>
      </p:pic>
    </p:spTree>
    <p:extLst>
      <p:ext uri="{BB962C8B-B14F-4D97-AF65-F5344CB8AC3E}">
        <p14:creationId xmlns:p14="http://schemas.microsoft.com/office/powerpoint/2010/main" val="2919180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4BF773-132C-497F-AE49-94116B0F1A2F}"/>
              </a:ext>
            </a:extLst>
          </p:cNvPr>
          <p:cNvSpPr>
            <a:spLocks noGrp="1"/>
          </p:cNvSpPr>
          <p:nvPr>
            <p:ph type="title"/>
          </p:nvPr>
        </p:nvSpPr>
        <p:spPr>
          <a:xfrm>
            <a:off x="2231136" y="533527"/>
            <a:ext cx="7729728" cy="1188720"/>
          </a:xfrm>
        </p:spPr>
        <p:txBody>
          <a:bodyPr/>
          <a:lstStyle/>
          <a:p>
            <a:r>
              <a:rPr lang="ru-RU" dirty="0"/>
              <a:t>Расчеты</a:t>
            </a:r>
            <a:r>
              <a:rPr lang="en-US" dirty="0"/>
              <a:t>: </a:t>
            </a:r>
            <a:r>
              <a:rPr lang="ru-RU" dirty="0"/>
              <a:t>постоянные и единичные расходы</a:t>
            </a:r>
          </a:p>
        </p:txBody>
      </p:sp>
      <p:graphicFrame>
        <p:nvGraphicFramePr>
          <p:cNvPr id="6" name="Таблица 6">
            <a:extLst>
              <a:ext uri="{FF2B5EF4-FFF2-40B4-BE49-F238E27FC236}">
                <a16:creationId xmlns:a16="http://schemas.microsoft.com/office/drawing/2014/main" id="{DE7D6D0F-B23E-4357-BB4D-C509271529CB}"/>
              </a:ext>
            </a:extLst>
          </p:cNvPr>
          <p:cNvGraphicFramePr>
            <a:graphicFrameLocks noGrp="1"/>
          </p:cNvGraphicFramePr>
          <p:nvPr>
            <p:ph idx="1"/>
            <p:extLst>
              <p:ext uri="{D42A27DB-BD31-4B8C-83A1-F6EECF244321}">
                <p14:modId xmlns:p14="http://schemas.microsoft.com/office/powerpoint/2010/main" val="3183528859"/>
              </p:ext>
            </p:extLst>
          </p:nvPr>
        </p:nvGraphicFramePr>
        <p:xfrm>
          <a:off x="781050" y="1877060"/>
          <a:ext cx="10629900" cy="3291840"/>
        </p:xfrm>
        <a:graphic>
          <a:graphicData uri="http://schemas.openxmlformats.org/drawingml/2006/table">
            <a:tbl>
              <a:tblPr firstRow="1" bandRow="1">
                <a:tableStyleId>{5C22544A-7EE6-4342-B048-85BDC9FD1C3A}</a:tableStyleId>
              </a:tblPr>
              <a:tblGrid>
                <a:gridCol w="885825">
                  <a:extLst>
                    <a:ext uri="{9D8B030D-6E8A-4147-A177-3AD203B41FA5}">
                      <a16:colId xmlns:a16="http://schemas.microsoft.com/office/drawing/2014/main" val="2234257926"/>
                    </a:ext>
                  </a:extLst>
                </a:gridCol>
                <a:gridCol w="885825">
                  <a:extLst>
                    <a:ext uri="{9D8B030D-6E8A-4147-A177-3AD203B41FA5}">
                      <a16:colId xmlns:a16="http://schemas.microsoft.com/office/drawing/2014/main" val="555921891"/>
                    </a:ext>
                  </a:extLst>
                </a:gridCol>
                <a:gridCol w="885825">
                  <a:extLst>
                    <a:ext uri="{9D8B030D-6E8A-4147-A177-3AD203B41FA5}">
                      <a16:colId xmlns:a16="http://schemas.microsoft.com/office/drawing/2014/main" val="3067180118"/>
                    </a:ext>
                  </a:extLst>
                </a:gridCol>
                <a:gridCol w="885825">
                  <a:extLst>
                    <a:ext uri="{9D8B030D-6E8A-4147-A177-3AD203B41FA5}">
                      <a16:colId xmlns:a16="http://schemas.microsoft.com/office/drawing/2014/main" val="2009692689"/>
                    </a:ext>
                  </a:extLst>
                </a:gridCol>
                <a:gridCol w="885825">
                  <a:extLst>
                    <a:ext uri="{9D8B030D-6E8A-4147-A177-3AD203B41FA5}">
                      <a16:colId xmlns:a16="http://schemas.microsoft.com/office/drawing/2014/main" val="52436926"/>
                    </a:ext>
                  </a:extLst>
                </a:gridCol>
                <a:gridCol w="885825">
                  <a:extLst>
                    <a:ext uri="{9D8B030D-6E8A-4147-A177-3AD203B41FA5}">
                      <a16:colId xmlns:a16="http://schemas.microsoft.com/office/drawing/2014/main" val="3226022706"/>
                    </a:ext>
                  </a:extLst>
                </a:gridCol>
                <a:gridCol w="885825">
                  <a:extLst>
                    <a:ext uri="{9D8B030D-6E8A-4147-A177-3AD203B41FA5}">
                      <a16:colId xmlns:a16="http://schemas.microsoft.com/office/drawing/2014/main" val="157991929"/>
                    </a:ext>
                  </a:extLst>
                </a:gridCol>
                <a:gridCol w="885825">
                  <a:extLst>
                    <a:ext uri="{9D8B030D-6E8A-4147-A177-3AD203B41FA5}">
                      <a16:colId xmlns:a16="http://schemas.microsoft.com/office/drawing/2014/main" val="3402405007"/>
                    </a:ext>
                  </a:extLst>
                </a:gridCol>
                <a:gridCol w="885825">
                  <a:extLst>
                    <a:ext uri="{9D8B030D-6E8A-4147-A177-3AD203B41FA5}">
                      <a16:colId xmlns:a16="http://schemas.microsoft.com/office/drawing/2014/main" val="796509972"/>
                    </a:ext>
                  </a:extLst>
                </a:gridCol>
                <a:gridCol w="885825">
                  <a:extLst>
                    <a:ext uri="{9D8B030D-6E8A-4147-A177-3AD203B41FA5}">
                      <a16:colId xmlns:a16="http://schemas.microsoft.com/office/drawing/2014/main" val="1790343448"/>
                    </a:ext>
                  </a:extLst>
                </a:gridCol>
                <a:gridCol w="885825">
                  <a:extLst>
                    <a:ext uri="{9D8B030D-6E8A-4147-A177-3AD203B41FA5}">
                      <a16:colId xmlns:a16="http://schemas.microsoft.com/office/drawing/2014/main" val="2776365136"/>
                    </a:ext>
                  </a:extLst>
                </a:gridCol>
                <a:gridCol w="885825">
                  <a:extLst>
                    <a:ext uri="{9D8B030D-6E8A-4147-A177-3AD203B41FA5}">
                      <a16:colId xmlns:a16="http://schemas.microsoft.com/office/drawing/2014/main" val="2145265250"/>
                    </a:ext>
                  </a:extLst>
                </a:gridCol>
              </a:tblGrid>
              <a:tr h="370840">
                <a:tc>
                  <a:txBody>
                    <a:bodyPr/>
                    <a:lstStyle/>
                    <a:p>
                      <a:r>
                        <a:rPr lang="ru-RU" dirty="0"/>
                        <a:t>Постоянные затраты</a:t>
                      </a:r>
                    </a:p>
                  </a:txBody>
                  <a:tcPr/>
                </a:tc>
                <a:tc>
                  <a:txBody>
                    <a:bodyPr/>
                    <a:lstStyle/>
                    <a:p>
                      <a:r>
                        <a:rPr lang="ru-RU" dirty="0"/>
                        <a:t>Кофе в зернах</a:t>
                      </a:r>
                    </a:p>
                  </a:txBody>
                  <a:tcPr/>
                </a:tc>
                <a:tc>
                  <a:txBody>
                    <a:bodyPr/>
                    <a:lstStyle/>
                    <a:p>
                      <a:r>
                        <a:rPr lang="ru-RU" dirty="0"/>
                        <a:t>Порошковое кофе</a:t>
                      </a:r>
                    </a:p>
                  </a:txBody>
                  <a:tcPr/>
                </a:tc>
                <a:tc>
                  <a:txBody>
                    <a:bodyPr/>
                    <a:lstStyle/>
                    <a:p>
                      <a:r>
                        <a:rPr lang="ru-RU" dirty="0"/>
                        <a:t>Порошковое молоко</a:t>
                      </a:r>
                    </a:p>
                  </a:txBody>
                  <a:tcPr/>
                </a:tc>
                <a:tc>
                  <a:txBody>
                    <a:bodyPr/>
                    <a:lstStyle/>
                    <a:p>
                      <a:r>
                        <a:rPr lang="ru-RU" dirty="0"/>
                        <a:t>Шоколад</a:t>
                      </a:r>
                    </a:p>
                  </a:txBody>
                  <a:tcPr/>
                </a:tc>
                <a:tc>
                  <a:txBody>
                    <a:bodyPr/>
                    <a:lstStyle/>
                    <a:p>
                      <a:r>
                        <a:rPr lang="ru-RU" dirty="0"/>
                        <a:t>Порошковый чай</a:t>
                      </a:r>
                    </a:p>
                  </a:txBody>
                  <a:tcPr/>
                </a:tc>
                <a:tc>
                  <a:txBody>
                    <a:bodyPr/>
                    <a:lstStyle/>
                    <a:p>
                      <a:r>
                        <a:rPr lang="ru-RU" dirty="0"/>
                        <a:t>Сахар</a:t>
                      </a:r>
                    </a:p>
                  </a:txBody>
                  <a:tcPr/>
                </a:tc>
                <a:tc>
                  <a:txBody>
                    <a:bodyPr/>
                    <a:lstStyle/>
                    <a:p>
                      <a:r>
                        <a:rPr lang="ru-RU" dirty="0"/>
                        <a:t>Вода</a:t>
                      </a:r>
                    </a:p>
                  </a:txBody>
                  <a:tcPr/>
                </a:tc>
                <a:tc>
                  <a:txBody>
                    <a:bodyPr/>
                    <a:lstStyle/>
                    <a:p>
                      <a:r>
                        <a:rPr lang="ru-RU" dirty="0"/>
                        <a:t>Стаканы</a:t>
                      </a:r>
                    </a:p>
                  </a:txBody>
                  <a:tcPr/>
                </a:tc>
                <a:tc>
                  <a:txBody>
                    <a:bodyPr/>
                    <a:lstStyle/>
                    <a:p>
                      <a:r>
                        <a:rPr lang="ru-RU" dirty="0"/>
                        <a:t>Размешиватели</a:t>
                      </a:r>
                    </a:p>
                  </a:txBody>
                  <a:tcPr/>
                </a:tc>
                <a:tc>
                  <a:txBody>
                    <a:bodyPr/>
                    <a:lstStyle/>
                    <a:p>
                      <a:r>
                        <a:rPr lang="ru-RU" dirty="0"/>
                        <a:t>Электричество</a:t>
                      </a:r>
                    </a:p>
                  </a:txBody>
                  <a:tcPr/>
                </a:tc>
                <a:tc>
                  <a:txBody>
                    <a:bodyPr/>
                    <a:lstStyle/>
                    <a:p>
                      <a:r>
                        <a:rPr lang="ru-RU" dirty="0"/>
                        <a:t>Аренда</a:t>
                      </a:r>
                    </a:p>
                  </a:txBody>
                  <a:tcPr/>
                </a:tc>
                <a:extLst>
                  <a:ext uri="{0D108BD9-81ED-4DB2-BD59-A6C34878D82A}">
                    <a16:rowId xmlns:a16="http://schemas.microsoft.com/office/drawing/2014/main" val="1787390206"/>
                  </a:ext>
                </a:extLst>
              </a:tr>
              <a:tr h="370840">
                <a:tc>
                  <a:txBody>
                    <a:bodyPr/>
                    <a:lstStyle/>
                    <a:p>
                      <a:r>
                        <a:rPr lang="ru-RU" dirty="0"/>
                        <a:t>Кол-во</a:t>
                      </a:r>
                    </a:p>
                  </a:txBody>
                  <a:tcPr/>
                </a:tc>
                <a:tc>
                  <a:txBody>
                    <a:bodyPr/>
                    <a:lstStyle/>
                    <a:p>
                      <a:r>
                        <a:rPr lang="ru-RU" dirty="0"/>
                        <a:t>1,7 кг</a:t>
                      </a:r>
                    </a:p>
                  </a:txBody>
                  <a:tcPr/>
                </a:tc>
                <a:tc>
                  <a:txBody>
                    <a:bodyPr/>
                    <a:lstStyle/>
                    <a:p>
                      <a:r>
                        <a:rPr lang="ru-RU" dirty="0"/>
                        <a:t>0,85 кг</a:t>
                      </a:r>
                    </a:p>
                  </a:txBody>
                  <a:tcPr/>
                </a:tc>
                <a:tc>
                  <a:txBody>
                    <a:bodyPr/>
                    <a:lstStyle/>
                    <a:p>
                      <a:r>
                        <a:rPr lang="ru-RU" dirty="0"/>
                        <a:t>0,55 кг</a:t>
                      </a:r>
                    </a:p>
                  </a:txBody>
                  <a:tcPr/>
                </a:tc>
                <a:tc>
                  <a:txBody>
                    <a:bodyPr/>
                    <a:lstStyle/>
                    <a:p>
                      <a:r>
                        <a:rPr lang="ru-RU" dirty="0"/>
                        <a:t>3,0 кг</a:t>
                      </a:r>
                    </a:p>
                  </a:txBody>
                  <a:tcPr/>
                </a:tc>
                <a:tc>
                  <a:txBody>
                    <a:bodyPr/>
                    <a:lstStyle/>
                    <a:p>
                      <a:r>
                        <a:rPr lang="ru-RU" dirty="0"/>
                        <a:t>0,50 кг</a:t>
                      </a:r>
                    </a:p>
                  </a:txBody>
                  <a:tcPr/>
                </a:tc>
                <a:tc>
                  <a:txBody>
                    <a:bodyPr/>
                    <a:lstStyle/>
                    <a:p>
                      <a:r>
                        <a:rPr lang="ru-RU" dirty="0"/>
                        <a:t>2,0 кг</a:t>
                      </a:r>
                    </a:p>
                  </a:txBody>
                  <a:tcPr/>
                </a:tc>
                <a:tc>
                  <a:txBody>
                    <a:bodyPr/>
                    <a:lstStyle/>
                    <a:p>
                      <a:r>
                        <a:rPr lang="ru-RU" dirty="0"/>
                        <a:t>190 л.</a:t>
                      </a:r>
                    </a:p>
                  </a:txBody>
                  <a:tcPr/>
                </a:tc>
                <a:tc>
                  <a:txBody>
                    <a:bodyPr/>
                    <a:lstStyle/>
                    <a:p>
                      <a:r>
                        <a:rPr lang="ru-RU" dirty="0"/>
                        <a:t>3000 шт.</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3000 шт.</a:t>
                      </a:r>
                    </a:p>
                    <a:p>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b="0" i="0" kern="1200" dirty="0">
                          <a:solidFill>
                            <a:schemeClr val="dk1"/>
                          </a:solidFill>
                          <a:effectLst/>
                          <a:latin typeface="+mn-lt"/>
                          <a:ea typeface="+mn-ea"/>
                          <a:cs typeface="+mn-cs"/>
                        </a:rPr>
                        <a:t>63-90 кВт</a:t>
                      </a:r>
                      <a:endParaRPr lang="ru-RU" b="0" dirty="0"/>
                    </a:p>
                    <a:p>
                      <a:endParaRPr lang="ru-RU" dirty="0"/>
                    </a:p>
                  </a:txBody>
                  <a:tcPr/>
                </a:tc>
                <a:tc>
                  <a:txBody>
                    <a:bodyPr/>
                    <a:lstStyle/>
                    <a:p>
                      <a:r>
                        <a:rPr lang="ru-RU" dirty="0"/>
                        <a:t>1м²</a:t>
                      </a:r>
                    </a:p>
                  </a:txBody>
                  <a:tcPr/>
                </a:tc>
                <a:extLst>
                  <a:ext uri="{0D108BD9-81ED-4DB2-BD59-A6C34878D82A}">
                    <a16:rowId xmlns:a16="http://schemas.microsoft.com/office/drawing/2014/main" val="4272437984"/>
                  </a:ext>
                </a:extLst>
              </a:tr>
              <a:tr h="370840">
                <a:tc>
                  <a:txBody>
                    <a:bodyPr/>
                    <a:lstStyle/>
                    <a:p>
                      <a:r>
                        <a:rPr lang="ru-RU" dirty="0"/>
                        <a:t>Стоимость</a:t>
                      </a:r>
                    </a:p>
                  </a:txBody>
                  <a:tcPr/>
                </a:tc>
                <a:tc>
                  <a:txBody>
                    <a:bodyPr/>
                    <a:lstStyle/>
                    <a:p>
                      <a:r>
                        <a:rPr lang="ru-RU" dirty="0"/>
                        <a:t>‭850 руб.</a:t>
                      </a:r>
                    </a:p>
                  </a:txBody>
                  <a:tcPr/>
                </a:tc>
                <a:tc>
                  <a:txBody>
                    <a:bodyPr/>
                    <a:lstStyle/>
                    <a:p>
                      <a:r>
                        <a:rPr lang="ru-RU" dirty="0"/>
                        <a:t>272 руб.</a:t>
                      </a:r>
                    </a:p>
                  </a:txBody>
                  <a:tcPr/>
                </a:tc>
                <a:tc>
                  <a:txBody>
                    <a:bodyPr/>
                    <a:lstStyle/>
                    <a:p>
                      <a:r>
                        <a:rPr lang="ru-RU" dirty="0"/>
                        <a:t>178 руб.</a:t>
                      </a:r>
                    </a:p>
                  </a:txBody>
                  <a:tcPr/>
                </a:tc>
                <a:tc>
                  <a:txBody>
                    <a:bodyPr/>
                    <a:lstStyle/>
                    <a:p>
                      <a:r>
                        <a:rPr lang="ru-RU" dirty="0"/>
                        <a:t>930 руб.</a:t>
                      </a:r>
                    </a:p>
                  </a:txBody>
                  <a:tcPr/>
                </a:tc>
                <a:tc>
                  <a:txBody>
                    <a:bodyPr/>
                    <a:lstStyle/>
                    <a:p>
                      <a:r>
                        <a:rPr lang="ru-RU" dirty="0"/>
                        <a:t>122 руб.</a:t>
                      </a:r>
                    </a:p>
                  </a:txBody>
                  <a:tcPr/>
                </a:tc>
                <a:tc>
                  <a:txBody>
                    <a:bodyPr/>
                    <a:lstStyle/>
                    <a:p>
                      <a:r>
                        <a:rPr lang="ru-RU" dirty="0"/>
                        <a:t>200 руб.</a:t>
                      </a:r>
                    </a:p>
                  </a:txBody>
                  <a:tcPr/>
                </a:tc>
                <a:tc>
                  <a:txBody>
                    <a:bodyPr/>
                    <a:lstStyle/>
                    <a:p>
                      <a:r>
                        <a:rPr lang="ru-RU" dirty="0"/>
                        <a:t>1800 руб.</a:t>
                      </a:r>
                    </a:p>
                  </a:txBody>
                  <a:tcPr/>
                </a:tc>
                <a:tc>
                  <a:txBody>
                    <a:bodyPr/>
                    <a:lstStyle/>
                    <a:p>
                      <a:r>
                        <a:rPr lang="ru-RU" dirty="0"/>
                        <a:t>4300 руб.</a:t>
                      </a:r>
                    </a:p>
                  </a:txBody>
                  <a:tcPr/>
                </a:tc>
                <a:tc>
                  <a:txBody>
                    <a:bodyPr/>
                    <a:lstStyle/>
                    <a:p>
                      <a:r>
                        <a:rPr lang="ru-RU" dirty="0"/>
                        <a:t>1500 руб.</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b="0" i="0" kern="1200" dirty="0">
                          <a:solidFill>
                            <a:schemeClr val="dk1"/>
                          </a:solidFill>
                          <a:effectLst/>
                          <a:latin typeface="+mn-lt"/>
                          <a:ea typeface="+mn-ea"/>
                          <a:cs typeface="+mn-cs"/>
                        </a:rPr>
                        <a:t>315-450 руб.</a:t>
                      </a:r>
                      <a:endParaRPr lang="ru-RU" b="0" dirty="0"/>
                    </a:p>
                    <a:p>
                      <a:endParaRPr lang="ru-RU" dirty="0"/>
                    </a:p>
                  </a:txBody>
                  <a:tcPr/>
                </a:tc>
                <a:tc>
                  <a:txBody>
                    <a:bodyPr/>
                    <a:lstStyle/>
                    <a:p>
                      <a:r>
                        <a:rPr lang="ru-RU" dirty="0"/>
                        <a:t>5000 руб.</a:t>
                      </a:r>
                    </a:p>
                  </a:txBody>
                  <a:tcPr/>
                </a:tc>
                <a:extLst>
                  <a:ext uri="{0D108BD9-81ED-4DB2-BD59-A6C34878D82A}">
                    <a16:rowId xmlns:a16="http://schemas.microsoft.com/office/drawing/2014/main" val="2009406781"/>
                  </a:ext>
                </a:extLst>
              </a:tr>
            </a:tbl>
          </a:graphicData>
        </a:graphic>
      </p:graphicFrame>
      <p:graphicFrame>
        <p:nvGraphicFramePr>
          <p:cNvPr id="8" name="Таблица 8">
            <a:extLst>
              <a:ext uri="{FF2B5EF4-FFF2-40B4-BE49-F238E27FC236}">
                <a16:creationId xmlns:a16="http://schemas.microsoft.com/office/drawing/2014/main" id="{7F503EB6-3720-4AA5-8E8D-18CBF53B747E}"/>
              </a:ext>
            </a:extLst>
          </p:cNvPr>
          <p:cNvGraphicFramePr>
            <a:graphicFrameLocks noGrp="1"/>
          </p:cNvGraphicFramePr>
          <p:nvPr>
            <p:extLst>
              <p:ext uri="{D42A27DB-BD31-4B8C-83A1-F6EECF244321}">
                <p14:modId xmlns:p14="http://schemas.microsoft.com/office/powerpoint/2010/main" val="1612354440"/>
              </p:ext>
            </p:extLst>
          </p:nvPr>
        </p:nvGraphicFramePr>
        <p:xfrm>
          <a:off x="2552701" y="5323713"/>
          <a:ext cx="7086598" cy="1381760"/>
        </p:xfrm>
        <a:graphic>
          <a:graphicData uri="http://schemas.openxmlformats.org/drawingml/2006/table">
            <a:tbl>
              <a:tblPr firstRow="1" bandRow="1">
                <a:tableStyleId>{5C22544A-7EE6-4342-B048-85BDC9FD1C3A}</a:tableStyleId>
              </a:tblPr>
              <a:tblGrid>
                <a:gridCol w="3543299">
                  <a:extLst>
                    <a:ext uri="{9D8B030D-6E8A-4147-A177-3AD203B41FA5}">
                      <a16:colId xmlns:a16="http://schemas.microsoft.com/office/drawing/2014/main" val="717303717"/>
                    </a:ext>
                  </a:extLst>
                </a:gridCol>
                <a:gridCol w="3543299">
                  <a:extLst>
                    <a:ext uri="{9D8B030D-6E8A-4147-A177-3AD203B41FA5}">
                      <a16:colId xmlns:a16="http://schemas.microsoft.com/office/drawing/2014/main" val="2964709819"/>
                    </a:ext>
                  </a:extLst>
                </a:gridCol>
              </a:tblGrid>
              <a:tr h="370840">
                <a:tc>
                  <a:txBody>
                    <a:bodyPr/>
                    <a:lstStyle/>
                    <a:p>
                      <a:r>
                        <a:rPr lang="ru-RU" dirty="0"/>
                        <a:t>Единичные затраты</a:t>
                      </a:r>
                    </a:p>
                  </a:txBody>
                  <a:tcPr/>
                </a:tc>
                <a:tc>
                  <a:txBody>
                    <a:bodyPr/>
                    <a:lstStyle/>
                    <a:p>
                      <a:r>
                        <a:rPr lang="ru-RU" dirty="0"/>
                        <a:t>Кофейные вендинговые автоматы</a:t>
                      </a:r>
                    </a:p>
                  </a:txBody>
                  <a:tcPr/>
                </a:tc>
                <a:extLst>
                  <a:ext uri="{0D108BD9-81ED-4DB2-BD59-A6C34878D82A}">
                    <a16:rowId xmlns:a16="http://schemas.microsoft.com/office/drawing/2014/main" val="2077881626"/>
                  </a:ext>
                </a:extLst>
              </a:tr>
              <a:tr h="370840">
                <a:tc>
                  <a:txBody>
                    <a:bodyPr/>
                    <a:lstStyle/>
                    <a:p>
                      <a:r>
                        <a:rPr lang="ru-RU" dirty="0"/>
                        <a:t>Кол-во</a:t>
                      </a:r>
                    </a:p>
                  </a:txBody>
                  <a:tcPr/>
                </a:tc>
                <a:tc>
                  <a:txBody>
                    <a:bodyPr/>
                    <a:lstStyle/>
                    <a:p>
                      <a:r>
                        <a:rPr lang="ru-RU" dirty="0"/>
                        <a:t>3шт.</a:t>
                      </a:r>
                    </a:p>
                  </a:txBody>
                  <a:tcPr/>
                </a:tc>
                <a:extLst>
                  <a:ext uri="{0D108BD9-81ED-4DB2-BD59-A6C34878D82A}">
                    <a16:rowId xmlns:a16="http://schemas.microsoft.com/office/drawing/2014/main" val="2559689436"/>
                  </a:ext>
                </a:extLst>
              </a:tr>
              <a:tr h="370840">
                <a:tc>
                  <a:txBody>
                    <a:bodyPr/>
                    <a:lstStyle/>
                    <a:p>
                      <a:r>
                        <a:rPr lang="ru-RU" dirty="0"/>
                        <a:t>Стоимость</a:t>
                      </a:r>
                    </a:p>
                  </a:txBody>
                  <a:tcPr/>
                </a:tc>
                <a:tc>
                  <a:txBody>
                    <a:bodyPr/>
                    <a:lstStyle/>
                    <a:p>
                      <a:r>
                        <a:rPr lang="ru-RU" dirty="0"/>
                        <a:t>‭486 615‬‬ ‬ рублей</a:t>
                      </a:r>
                    </a:p>
                  </a:txBody>
                  <a:tcPr/>
                </a:tc>
                <a:extLst>
                  <a:ext uri="{0D108BD9-81ED-4DB2-BD59-A6C34878D82A}">
                    <a16:rowId xmlns:a16="http://schemas.microsoft.com/office/drawing/2014/main" val="1881151823"/>
                  </a:ext>
                </a:extLst>
              </a:tr>
            </a:tbl>
          </a:graphicData>
        </a:graphic>
      </p:graphicFrame>
    </p:spTree>
    <p:extLst>
      <p:ext uri="{BB962C8B-B14F-4D97-AF65-F5344CB8AC3E}">
        <p14:creationId xmlns:p14="http://schemas.microsoft.com/office/powerpoint/2010/main" val="4118990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70898C-1AC2-4E85-A5B0-33741835B473}"/>
              </a:ext>
            </a:extLst>
          </p:cNvPr>
          <p:cNvSpPr>
            <a:spLocks noGrp="1"/>
          </p:cNvSpPr>
          <p:nvPr>
            <p:ph type="title"/>
          </p:nvPr>
        </p:nvSpPr>
        <p:spPr/>
        <p:txBody>
          <a:bodyPr/>
          <a:lstStyle/>
          <a:p>
            <a:r>
              <a:rPr lang="ru-RU" dirty="0"/>
              <a:t>Первичные и постоянные расходы(итоги)</a:t>
            </a:r>
          </a:p>
        </p:txBody>
      </p:sp>
      <p:graphicFrame>
        <p:nvGraphicFramePr>
          <p:cNvPr id="4" name="Таблица 4">
            <a:extLst>
              <a:ext uri="{FF2B5EF4-FFF2-40B4-BE49-F238E27FC236}">
                <a16:creationId xmlns:a16="http://schemas.microsoft.com/office/drawing/2014/main" id="{4A7D9035-E734-4573-B28B-E8DDB7D9D79D}"/>
              </a:ext>
            </a:extLst>
          </p:cNvPr>
          <p:cNvGraphicFramePr>
            <a:graphicFrameLocks noGrp="1"/>
          </p:cNvGraphicFramePr>
          <p:nvPr>
            <p:ph idx="1"/>
            <p:extLst>
              <p:ext uri="{D42A27DB-BD31-4B8C-83A1-F6EECF244321}">
                <p14:modId xmlns:p14="http://schemas.microsoft.com/office/powerpoint/2010/main" val="4218475951"/>
              </p:ext>
            </p:extLst>
          </p:nvPr>
        </p:nvGraphicFramePr>
        <p:xfrm>
          <a:off x="709614" y="2687320"/>
          <a:ext cx="10772772" cy="741680"/>
        </p:xfrm>
        <a:graphic>
          <a:graphicData uri="http://schemas.openxmlformats.org/drawingml/2006/table">
            <a:tbl>
              <a:tblPr firstRow="1" bandRow="1">
                <a:tableStyleId>{5C22544A-7EE6-4342-B048-85BDC9FD1C3A}</a:tableStyleId>
              </a:tblPr>
              <a:tblGrid>
                <a:gridCol w="1795462">
                  <a:extLst>
                    <a:ext uri="{9D8B030D-6E8A-4147-A177-3AD203B41FA5}">
                      <a16:colId xmlns:a16="http://schemas.microsoft.com/office/drawing/2014/main" val="1192720450"/>
                    </a:ext>
                  </a:extLst>
                </a:gridCol>
                <a:gridCol w="1795462">
                  <a:extLst>
                    <a:ext uri="{9D8B030D-6E8A-4147-A177-3AD203B41FA5}">
                      <a16:colId xmlns:a16="http://schemas.microsoft.com/office/drawing/2014/main" val="241203095"/>
                    </a:ext>
                  </a:extLst>
                </a:gridCol>
                <a:gridCol w="1795462">
                  <a:extLst>
                    <a:ext uri="{9D8B030D-6E8A-4147-A177-3AD203B41FA5}">
                      <a16:colId xmlns:a16="http://schemas.microsoft.com/office/drawing/2014/main" val="1547602687"/>
                    </a:ext>
                  </a:extLst>
                </a:gridCol>
                <a:gridCol w="1795462">
                  <a:extLst>
                    <a:ext uri="{9D8B030D-6E8A-4147-A177-3AD203B41FA5}">
                      <a16:colId xmlns:a16="http://schemas.microsoft.com/office/drawing/2014/main" val="2336104258"/>
                    </a:ext>
                  </a:extLst>
                </a:gridCol>
                <a:gridCol w="1795462">
                  <a:extLst>
                    <a:ext uri="{9D8B030D-6E8A-4147-A177-3AD203B41FA5}">
                      <a16:colId xmlns:a16="http://schemas.microsoft.com/office/drawing/2014/main" val="1342463885"/>
                    </a:ext>
                  </a:extLst>
                </a:gridCol>
                <a:gridCol w="1795462">
                  <a:extLst>
                    <a:ext uri="{9D8B030D-6E8A-4147-A177-3AD203B41FA5}">
                      <a16:colId xmlns:a16="http://schemas.microsoft.com/office/drawing/2014/main" val="4094646676"/>
                    </a:ext>
                  </a:extLst>
                </a:gridCol>
              </a:tblGrid>
              <a:tr h="370840">
                <a:tc>
                  <a:txBody>
                    <a:bodyPr/>
                    <a:lstStyle/>
                    <a:p>
                      <a:r>
                        <a:rPr lang="ru-RU" dirty="0"/>
                        <a:t>Затраты</a:t>
                      </a:r>
                    </a:p>
                  </a:txBody>
                  <a:tcPr/>
                </a:tc>
                <a:tc>
                  <a:txBody>
                    <a:bodyPr/>
                    <a:lstStyle/>
                    <a:p>
                      <a:r>
                        <a:rPr lang="ru-RU" dirty="0"/>
                        <a:t>Автоматы(3шт.)</a:t>
                      </a:r>
                    </a:p>
                  </a:txBody>
                  <a:tcPr/>
                </a:tc>
                <a:tc>
                  <a:txBody>
                    <a:bodyPr/>
                    <a:lstStyle/>
                    <a:p>
                      <a:r>
                        <a:rPr lang="ru-RU" dirty="0"/>
                        <a:t>Наполнители</a:t>
                      </a:r>
                    </a:p>
                  </a:txBody>
                  <a:tcPr/>
                </a:tc>
                <a:tc>
                  <a:txBody>
                    <a:bodyPr/>
                    <a:lstStyle/>
                    <a:p>
                      <a:r>
                        <a:rPr lang="ru-RU" dirty="0"/>
                        <a:t>Электричество</a:t>
                      </a:r>
                    </a:p>
                  </a:txBody>
                  <a:tcPr/>
                </a:tc>
                <a:tc>
                  <a:txBody>
                    <a:bodyPr/>
                    <a:lstStyle/>
                    <a:p>
                      <a:r>
                        <a:rPr lang="ru-RU" dirty="0"/>
                        <a:t>Аренда</a:t>
                      </a:r>
                    </a:p>
                  </a:txBody>
                  <a:tcPr/>
                </a:tc>
                <a:tc>
                  <a:txBody>
                    <a:bodyPr/>
                    <a:lstStyle/>
                    <a:p>
                      <a:r>
                        <a:rPr lang="ru-RU" dirty="0"/>
                        <a:t>Итого:</a:t>
                      </a:r>
                    </a:p>
                  </a:txBody>
                  <a:tcPr/>
                </a:tc>
                <a:extLst>
                  <a:ext uri="{0D108BD9-81ED-4DB2-BD59-A6C34878D82A}">
                    <a16:rowId xmlns:a16="http://schemas.microsoft.com/office/drawing/2014/main" val="2085205327"/>
                  </a:ext>
                </a:extLst>
              </a:tr>
              <a:tr h="370840">
                <a:tc>
                  <a:txBody>
                    <a:bodyPr/>
                    <a:lstStyle/>
                    <a:p>
                      <a:r>
                        <a:rPr lang="ru-RU" dirty="0"/>
                        <a:t>Стоимость</a:t>
                      </a:r>
                    </a:p>
                  </a:txBody>
                  <a:tcPr/>
                </a:tc>
                <a:tc>
                  <a:txBody>
                    <a:bodyPr/>
                    <a:lstStyle/>
                    <a:p>
                      <a:r>
                        <a:rPr lang="ru-RU" dirty="0"/>
                        <a:t>‭486 615‬‬ руб.</a:t>
                      </a:r>
                    </a:p>
                  </a:txBody>
                  <a:tcPr/>
                </a:tc>
                <a:tc>
                  <a:txBody>
                    <a:bodyPr/>
                    <a:lstStyle/>
                    <a:p>
                      <a:r>
                        <a:rPr lang="ru-RU" dirty="0"/>
                        <a:t>‭14 550‬ руб.</a:t>
                      </a:r>
                    </a:p>
                  </a:txBody>
                  <a:tcPr/>
                </a:tc>
                <a:tc>
                  <a:txBody>
                    <a:bodyPr/>
                    <a:lstStyle/>
                    <a:p>
                      <a:r>
                        <a:rPr lang="ru-RU" dirty="0"/>
                        <a:t>450 руб.</a:t>
                      </a:r>
                    </a:p>
                  </a:txBody>
                  <a:tcPr/>
                </a:tc>
                <a:tc>
                  <a:txBody>
                    <a:bodyPr/>
                    <a:lstStyle/>
                    <a:p>
                      <a:r>
                        <a:rPr lang="ru-RU" dirty="0"/>
                        <a:t>‭5 000 руб.</a:t>
                      </a:r>
                    </a:p>
                  </a:txBody>
                  <a:tcPr/>
                </a:tc>
                <a:tc>
                  <a:txBody>
                    <a:bodyPr/>
                    <a:lstStyle/>
                    <a:p>
                      <a:r>
                        <a:rPr lang="ru-RU" dirty="0"/>
                        <a:t>‭‭‭‭‭‭546 615 ‬руб.</a:t>
                      </a:r>
                    </a:p>
                  </a:txBody>
                  <a:tcPr/>
                </a:tc>
                <a:extLst>
                  <a:ext uri="{0D108BD9-81ED-4DB2-BD59-A6C34878D82A}">
                    <a16:rowId xmlns:a16="http://schemas.microsoft.com/office/drawing/2014/main" val="2700711320"/>
                  </a:ext>
                </a:extLst>
              </a:tr>
            </a:tbl>
          </a:graphicData>
        </a:graphic>
      </p:graphicFrame>
      <p:graphicFrame>
        <p:nvGraphicFramePr>
          <p:cNvPr id="6" name="Таблица 6">
            <a:extLst>
              <a:ext uri="{FF2B5EF4-FFF2-40B4-BE49-F238E27FC236}">
                <a16:creationId xmlns:a16="http://schemas.microsoft.com/office/drawing/2014/main" id="{728BCE38-E476-4ADD-ACE3-4D655EE798FD}"/>
              </a:ext>
            </a:extLst>
          </p:cNvPr>
          <p:cNvGraphicFramePr>
            <a:graphicFrameLocks noGrp="1"/>
          </p:cNvGraphicFramePr>
          <p:nvPr>
            <p:extLst>
              <p:ext uri="{D42A27DB-BD31-4B8C-83A1-F6EECF244321}">
                <p14:modId xmlns:p14="http://schemas.microsoft.com/office/powerpoint/2010/main" val="232249919"/>
              </p:ext>
            </p:extLst>
          </p:nvPr>
        </p:nvGraphicFramePr>
        <p:xfrm>
          <a:off x="2031999" y="3962908"/>
          <a:ext cx="8836025" cy="1554480"/>
        </p:xfrm>
        <a:graphic>
          <a:graphicData uri="http://schemas.openxmlformats.org/drawingml/2006/table">
            <a:tbl>
              <a:tblPr firstRow="1" bandRow="1">
                <a:tableStyleId>{5C22544A-7EE6-4342-B048-85BDC9FD1C3A}</a:tableStyleId>
              </a:tblPr>
              <a:tblGrid>
                <a:gridCol w="1767205">
                  <a:extLst>
                    <a:ext uri="{9D8B030D-6E8A-4147-A177-3AD203B41FA5}">
                      <a16:colId xmlns:a16="http://schemas.microsoft.com/office/drawing/2014/main" val="1143499042"/>
                    </a:ext>
                  </a:extLst>
                </a:gridCol>
                <a:gridCol w="1767205">
                  <a:extLst>
                    <a:ext uri="{9D8B030D-6E8A-4147-A177-3AD203B41FA5}">
                      <a16:colId xmlns:a16="http://schemas.microsoft.com/office/drawing/2014/main" val="3960285129"/>
                    </a:ext>
                  </a:extLst>
                </a:gridCol>
                <a:gridCol w="1767205">
                  <a:extLst>
                    <a:ext uri="{9D8B030D-6E8A-4147-A177-3AD203B41FA5}">
                      <a16:colId xmlns:a16="http://schemas.microsoft.com/office/drawing/2014/main" val="2122366954"/>
                    </a:ext>
                  </a:extLst>
                </a:gridCol>
                <a:gridCol w="1767205">
                  <a:extLst>
                    <a:ext uri="{9D8B030D-6E8A-4147-A177-3AD203B41FA5}">
                      <a16:colId xmlns:a16="http://schemas.microsoft.com/office/drawing/2014/main" val="2714441746"/>
                    </a:ext>
                  </a:extLst>
                </a:gridCol>
                <a:gridCol w="1767205">
                  <a:extLst>
                    <a:ext uri="{9D8B030D-6E8A-4147-A177-3AD203B41FA5}">
                      <a16:colId xmlns:a16="http://schemas.microsoft.com/office/drawing/2014/main" val="2866113297"/>
                    </a:ext>
                  </a:extLst>
                </a:gridCol>
              </a:tblGrid>
              <a:tr h="527677">
                <a:tc>
                  <a:txBody>
                    <a:bodyPr/>
                    <a:lstStyle/>
                    <a:p>
                      <a:r>
                        <a:rPr lang="ru-RU" dirty="0"/>
                        <a:t>Затраты</a:t>
                      </a:r>
                    </a:p>
                    <a:p>
                      <a:r>
                        <a:rPr lang="ru-RU" dirty="0"/>
                        <a:t>(в месяц)</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Наполнители</a:t>
                      </a:r>
                    </a:p>
                    <a:p>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Электричество</a:t>
                      </a:r>
                    </a:p>
                    <a:p>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Аренда</a:t>
                      </a:r>
                    </a:p>
                    <a:p>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Итого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(3 автомата):</a:t>
                      </a:r>
                    </a:p>
                    <a:p>
                      <a:endParaRPr lang="ru-RU" dirty="0"/>
                    </a:p>
                  </a:txBody>
                  <a:tcPr/>
                </a:tc>
                <a:extLst>
                  <a:ext uri="{0D108BD9-81ED-4DB2-BD59-A6C34878D82A}">
                    <a16:rowId xmlns:a16="http://schemas.microsoft.com/office/drawing/2014/main" val="474696958"/>
                  </a:ext>
                </a:extLst>
              </a:tr>
              <a:tr h="214003">
                <a:tc>
                  <a:txBody>
                    <a:bodyPr/>
                    <a:lstStyle/>
                    <a:p>
                      <a:r>
                        <a:rPr lang="ru-RU" dirty="0"/>
                        <a:t>Стоимость</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‭14 550‬ руб.</a:t>
                      </a:r>
                    </a:p>
                    <a:p>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450 руб.</a:t>
                      </a:r>
                    </a:p>
                    <a:p>
                      <a:endParaRPr lang="ru-RU" dirty="0"/>
                    </a:p>
                  </a:txBody>
                  <a:tcPr/>
                </a:tc>
                <a:tc>
                  <a:txBody>
                    <a:bodyPr/>
                    <a:lstStyle/>
                    <a:p>
                      <a:r>
                        <a:rPr lang="ru-RU" dirty="0"/>
                        <a:t>5 000 руб.</a:t>
                      </a:r>
                    </a:p>
                  </a:txBody>
                  <a:tcPr/>
                </a:tc>
                <a:tc>
                  <a:txBody>
                    <a:bodyPr/>
                    <a:lstStyle/>
                    <a:p>
                      <a:r>
                        <a:rPr lang="ru-RU" dirty="0"/>
                        <a:t>‭60000‬ руб.</a:t>
                      </a:r>
                    </a:p>
                  </a:txBody>
                  <a:tcPr/>
                </a:tc>
                <a:extLst>
                  <a:ext uri="{0D108BD9-81ED-4DB2-BD59-A6C34878D82A}">
                    <a16:rowId xmlns:a16="http://schemas.microsoft.com/office/drawing/2014/main" val="2901427310"/>
                  </a:ext>
                </a:extLst>
              </a:tr>
            </a:tbl>
          </a:graphicData>
        </a:graphic>
      </p:graphicFrame>
    </p:spTree>
    <p:extLst>
      <p:ext uri="{BB962C8B-B14F-4D97-AF65-F5344CB8AC3E}">
        <p14:creationId xmlns:p14="http://schemas.microsoft.com/office/powerpoint/2010/main" val="1004360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032CC7-4102-42C8-8435-1E501770E01C}"/>
              </a:ext>
            </a:extLst>
          </p:cNvPr>
          <p:cNvSpPr>
            <a:spLocks noGrp="1"/>
          </p:cNvSpPr>
          <p:nvPr>
            <p:ph type="title"/>
          </p:nvPr>
        </p:nvSpPr>
        <p:spPr/>
        <p:txBody>
          <a:bodyPr/>
          <a:lstStyle/>
          <a:p>
            <a:r>
              <a:rPr lang="ru-RU" dirty="0"/>
              <a:t>Доход и прибыль</a:t>
            </a:r>
          </a:p>
        </p:txBody>
      </p:sp>
      <p:graphicFrame>
        <p:nvGraphicFramePr>
          <p:cNvPr id="4" name="Таблица 4">
            <a:extLst>
              <a:ext uri="{FF2B5EF4-FFF2-40B4-BE49-F238E27FC236}">
                <a16:creationId xmlns:a16="http://schemas.microsoft.com/office/drawing/2014/main" id="{2C4943A5-0D7A-47D2-B86E-491D595862EC}"/>
              </a:ext>
            </a:extLst>
          </p:cNvPr>
          <p:cNvGraphicFramePr>
            <a:graphicFrameLocks noGrp="1"/>
          </p:cNvGraphicFramePr>
          <p:nvPr>
            <p:ph idx="1"/>
            <p:extLst>
              <p:ext uri="{D42A27DB-BD31-4B8C-83A1-F6EECF244321}">
                <p14:modId xmlns:p14="http://schemas.microsoft.com/office/powerpoint/2010/main" val="1865995237"/>
              </p:ext>
            </p:extLst>
          </p:nvPr>
        </p:nvGraphicFramePr>
        <p:xfrm>
          <a:off x="4864576" y="2687320"/>
          <a:ext cx="3853498" cy="741680"/>
        </p:xfrm>
        <a:graphic>
          <a:graphicData uri="http://schemas.openxmlformats.org/drawingml/2006/table">
            <a:tbl>
              <a:tblPr firstRow="1" bandRow="1">
                <a:tableStyleId>{5C22544A-7EE6-4342-B048-85BDC9FD1C3A}</a:tableStyleId>
              </a:tblPr>
              <a:tblGrid>
                <a:gridCol w="1926749">
                  <a:extLst>
                    <a:ext uri="{9D8B030D-6E8A-4147-A177-3AD203B41FA5}">
                      <a16:colId xmlns:a16="http://schemas.microsoft.com/office/drawing/2014/main" val="2663433960"/>
                    </a:ext>
                  </a:extLst>
                </a:gridCol>
                <a:gridCol w="1926749">
                  <a:extLst>
                    <a:ext uri="{9D8B030D-6E8A-4147-A177-3AD203B41FA5}">
                      <a16:colId xmlns:a16="http://schemas.microsoft.com/office/drawing/2014/main" val="2017228264"/>
                    </a:ext>
                  </a:extLst>
                </a:gridCol>
              </a:tblGrid>
              <a:tr h="370840">
                <a:tc>
                  <a:txBody>
                    <a:bodyPr/>
                    <a:lstStyle/>
                    <a:p>
                      <a:r>
                        <a:rPr lang="ru-RU" dirty="0"/>
                        <a:t>Доход в месяц</a:t>
                      </a:r>
                    </a:p>
                  </a:txBody>
                  <a:tcPr/>
                </a:tc>
                <a:tc>
                  <a:txBody>
                    <a:bodyPr/>
                    <a:lstStyle/>
                    <a:p>
                      <a:r>
                        <a:rPr lang="ru-RU" dirty="0"/>
                        <a:t>49 055 руб.</a:t>
                      </a:r>
                    </a:p>
                  </a:txBody>
                  <a:tcPr/>
                </a:tc>
                <a:extLst>
                  <a:ext uri="{0D108BD9-81ED-4DB2-BD59-A6C34878D82A}">
                    <a16:rowId xmlns:a16="http://schemas.microsoft.com/office/drawing/2014/main" val="2135033615"/>
                  </a:ext>
                </a:extLst>
              </a:tr>
              <a:tr h="370840">
                <a:tc>
                  <a:txBody>
                    <a:bodyPr/>
                    <a:lstStyle/>
                    <a:p>
                      <a:r>
                        <a:rPr lang="ru-RU" dirty="0"/>
                        <a:t>Прибыль в месяц</a:t>
                      </a:r>
                    </a:p>
                  </a:txBody>
                  <a:tcPr/>
                </a:tc>
                <a:tc>
                  <a:txBody>
                    <a:bodyPr/>
                    <a:lstStyle/>
                    <a:p>
                      <a:r>
                        <a:rPr lang="ru-RU" dirty="0"/>
                        <a:t>‬-497 560 руб.</a:t>
                      </a:r>
                    </a:p>
                  </a:txBody>
                  <a:tcPr/>
                </a:tc>
                <a:extLst>
                  <a:ext uri="{0D108BD9-81ED-4DB2-BD59-A6C34878D82A}">
                    <a16:rowId xmlns:a16="http://schemas.microsoft.com/office/drawing/2014/main" val="1037167803"/>
                  </a:ext>
                </a:extLst>
              </a:tr>
            </a:tbl>
          </a:graphicData>
        </a:graphic>
      </p:graphicFrame>
      <p:sp>
        <p:nvSpPr>
          <p:cNvPr id="14" name="TextBox 13">
            <a:extLst>
              <a:ext uri="{FF2B5EF4-FFF2-40B4-BE49-F238E27FC236}">
                <a16:creationId xmlns:a16="http://schemas.microsoft.com/office/drawing/2014/main" id="{4BE26F9C-B316-4E01-9ABC-A50F621AA4FB}"/>
              </a:ext>
            </a:extLst>
          </p:cNvPr>
          <p:cNvSpPr txBox="1"/>
          <p:nvPr/>
        </p:nvSpPr>
        <p:spPr>
          <a:xfrm>
            <a:off x="3026251" y="2873494"/>
            <a:ext cx="1838325" cy="369332"/>
          </a:xfrm>
          <a:prstGeom prst="rect">
            <a:avLst/>
          </a:prstGeom>
          <a:noFill/>
        </p:spPr>
        <p:txBody>
          <a:bodyPr wrap="square" rtlCol="0">
            <a:spAutoFit/>
          </a:bodyPr>
          <a:lstStyle/>
          <a:p>
            <a:r>
              <a:rPr lang="ru-RU" dirty="0"/>
              <a:t>Первый месяц –  </a:t>
            </a:r>
          </a:p>
        </p:txBody>
      </p:sp>
      <p:sp>
        <p:nvSpPr>
          <p:cNvPr id="15" name="TextBox 14">
            <a:extLst>
              <a:ext uri="{FF2B5EF4-FFF2-40B4-BE49-F238E27FC236}">
                <a16:creationId xmlns:a16="http://schemas.microsoft.com/office/drawing/2014/main" id="{3950D22D-C8B8-4B08-846C-7FB1A67B19CC}"/>
              </a:ext>
            </a:extLst>
          </p:cNvPr>
          <p:cNvSpPr txBox="1"/>
          <p:nvPr/>
        </p:nvSpPr>
        <p:spPr>
          <a:xfrm>
            <a:off x="2381250" y="4714114"/>
            <a:ext cx="2603737" cy="369332"/>
          </a:xfrm>
          <a:prstGeom prst="rect">
            <a:avLst/>
          </a:prstGeom>
          <a:noFill/>
        </p:spPr>
        <p:txBody>
          <a:bodyPr wrap="square" rtlCol="0">
            <a:spAutoFit/>
          </a:bodyPr>
          <a:lstStyle/>
          <a:p>
            <a:r>
              <a:rPr lang="ru-RU" dirty="0"/>
              <a:t>Двенадцатый месяц –  </a:t>
            </a:r>
          </a:p>
        </p:txBody>
      </p:sp>
      <p:graphicFrame>
        <p:nvGraphicFramePr>
          <p:cNvPr id="16" name="Таблица 4">
            <a:extLst>
              <a:ext uri="{FF2B5EF4-FFF2-40B4-BE49-F238E27FC236}">
                <a16:creationId xmlns:a16="http://schemas.microsoft.com/office/drawing/2014/main" id="{2FF29732-0433-4FE9-9768-57B67C2D0A0A}"/>
              </a:ext>
            </a:extLst>
          </p:cNvPr>
          <p:cNvGraphicFramePr>
            <a:graphicFrameLocks/>
          </p:cNvGraphicFramePr>
          <p:nvPr>
            <p:extLst>
              <p:ext uri="{D42A27DB-BD31-4B8C-83A1-F6EECF244321}">
                <p14:modId xmlns:p14="http://schemas.microsoft.com/office/powerpoint/2010/main" val="3061015967"/>
              </p:ext>
            </p:extLst>
          </p:nvPr>
        </p:nvGraphicFramePr>
        <p:xfrm>
          <a:off x="4864576" y="4527940"/>
          <a:ext cx="3853498" cy="741680"/>
        </p:xfrm>
        <a:graphic>
          <a:graphicData uri="http://schemas.openxmlformats.org/drawingml/2006/table">
            <a:tbl>
              <a:tblPr firstRow="1" bandRow="1">
                <a:tableStyleId>{5C22544A-7EE6-4342-B048-85BDC9FD1C3A}</a:tableStyleId>
              </a:tblPr>
              <a:tblGrid>
                <a:gridCol w="1926749">
                  <a:extLst>
                    <a:ext uri="{9D8B030D-6E8A-4147-A177-3AD203B41FA5}">
                      <a16:colId xmlns:a16="http://schemas.microsoft.com/office/drawing/2014/main" val="2663433960"/>
                    </a:ext>
                  </a:extLst>
                </a:gridCol>
                <a:gridCol w="1926749">
                  <a:extLst>
                    <a:ext uri="{9D8B030D-6E8A-4147-A177-3AD203B41FA5}">
                      <a16:colId xmlns:a16="http://schemas.microsoft.com/office/drawing/2014/main" val="2017228264"/>
                    </a:ext>
                  </a:extLst>
                </a:gridCol>
              </a:tblGrid>
              <a:tr h="370840">
                <a:tc>
                  <a:txBody>
                    <a:bodyPr/>
                    <a:lstStyle/>
                    <a:p>
                      <a:r>
                        <a:rPr lang="ru-RU" dirty="0"/>
                        <a:t>Доход в месяц</a:t>
                      </a:r>
                    </a:p>
                  </a:txBody>
                  <a:tcPr/>
                </a:tc>
                <a:tc>
                  <a:txBody>
                    <a:bodyPr/>
                    <a:lstStyle/>
                    <a:p>
                      <a:r>
                        <a:rPr lang="ru-RU" dirty="0"/>
                        <a:t>49 055руб.</a:t>
                      </a:r>
                    </a:p>
                  </a:txBody>
                  <a:tcPr/>
                </a:tc>
                <a:extLst>
                  <a:ext uri="{0D108BD9-81ED-4DB2-BD59-A6C34878D82A}">
                    <a16:rowId xmlns:a16="http://schemas.microsoft.com/office/drawing/2014/main" val="2135033615"/>
                  </a:ext>
                </a:extLst>
              </a:tr>
              <a:tr h="370840">
                <a:tc>
                  <a:txBody>
                    <a:bodyPr/>
                    <a:lstStyle/>
                    <a:p>
                      <a:r>
                        <a:rPr lang="ru-RU" dirty="0"/>
                        <a:t>Прибыль в месяц</a:t>
                      </a:r>
                    </a:p>
                  </a:txBody>
                  <a:tcPr/>
                </a:tc>
                <a:tc>
                  <a:txBody>
                    <a:bodyPr/>
                    <a:lstStyle/>
                    <a:p>
                      <a:r>
                        <a:rPr lang="ru-RU" dirty="0"/>
                        <a:t>42 045‬ руб.</a:t>
                      </a:r>
                    </a:p>
                  </a:txBody>
                  <a:tcPr/>
                </a:tc>
                <a:extLst>
                  <a:ext uri="{0D108BD9-81ED-4DB2-BD59-A6C34878D82A}">
                    <a16:rowId xmlns:a16="http://schemas.microsoft.com/office/drawing/2014/main" val="1037167803"/>
                  </a:ext>
                </a:extLst>
              </a:tr>
            </a:tbl>
          </a:graphicData>
        </a:graphic>
      </p:graphicFrame>
    </p:spTree>
    <p:extLst>
      <p:ext uri="{BB962C8B-B14F-4D97-AF65-F5344CB8AC3E}">
        <p14:creationId xmlns:p14="http://schemas.microsoft.com/office/powerpoint/2010/main" val="3796478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88B9CA-0235-46F8-B544-F8A5E44C9AFF}"/>
              </a:ext>
            </a:extLst>
          </p:cNvPr>
          <p:cNvSpPr>
            <a:spLocks noGrp="1"/>
          </p:cNvSpPr>
          <p:nvPr>
            <p:ph type="title"/>
          </p:nvPr>
        </p:nvSpPr>
        <p:spPr/>
        <p:txBody>
          <a:bodyPr/>
          <a:lstStyle/>
          <a:p>
            <a:r>
              <a:rPr lang="ru-RU" dirty="0"/>
              <a:t>Цель</a:t>
            </a:r>
          </a:p>
        </p:txBody>
      </p:sp>
      <p:sp>
        <p:nvSpPr>
          <p:cNvPr id="3" name="Объект 2">
            <a:extLst>
              <a:ext uri="{FF2B5EF4-FFF2-40B4-BE49-F238E27FC236}">
                <a16:creationId xmlns:a16="http://schemas.microsoft.com/office/drawing/2014/main" id="{B819547A-18A3-414D-A1FC-EA80C4419117}"/>
              </a:ext>
            </a:extLst>
          </p:cNvPr>
          <p:cNvSpPr>
            <a:spLocks noGrp="1"/>
          </p:cNvSpPr>
          <p:nvPr>
            <p:ph idx="1"/>
          </p:nvPr>
        </p:nvSpPr>
        <p:spPr/>
        <p:txBody>
          <a:bodyPr/>
          <a:lstStyle/>
          <a:p>
            <a:r>
              <a:rPr lang="ru-RU" dirty="0"/>
              <a:t>Составить</a:t>
            </a:r>
            <a:r>
              <a:rPr lang="en-US" dirty="0"/>
              <a:t> </a:t>
            </a:r>
            <a:r>
              <a:rPr lang="ru-RU" dirty="0"/>
              <a:t>бизнес-план для работы кофейных автоматов.</a:t>
            </a:r>
          </a:p>
        </p:txBody>
      </p:sp>
    </p:spTree>
    <p:extLst>
      <p:ext uri="{BB962C8B-B14F-4D97-AF65-F5344CB8AC3E}">
        <p14:creationId xmlns:p14="http://schemas.microsoft.com/office/powerpoint/2010/main" val="4224434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D83E19-0701-4EF7-A27A-E323CD57DDDD}"/>
              </a:ext>
            </a:extLst>
          </p:cNvPr>
          <p:cNvSpPr>
            <a:spLocks noGrp="1"/>
          </p:cNvSpPr>
          <p:nvPr>
            <p:ph type="title"/>
          </p:nvPr>
        </p:nvSpPr>
        <p:spPr/>
        <p:txBody>
          <a:bodyPr/>
          <a:lstStyle/>
          <a:p>
            <a:r>
              <a:rPr lang="ru-RU" dirty="0"/>
              <a:t>Статистика продаж кофе за 2019</a:t>
            </a:r>
          </a:p>
        </p:txBody>
      </p:sp>
      <p:graphicFrame>
        <p:nvGraphicFramePr>
          <p:cNvPr id="21" name="Объект 20">
            <a:extLst>
              <a:ext uri="{FF2B5EF4-FFF2-40B4-BE49-F238E27FC236}">
                <a16:creationId xmlns:a16="http://schemas.microsoft.com/office/drawing/2014/main" id="{45CD3B49-E4C8-4B56-87FC-948C096FBAC8}"/>
              </a:ext>
            </a:extLst>
          </p:cNvPr>
          <p:cNvGraphicFramePr>
            <a:graphicFrameLocks noGrp="1"/>
          </p:cNvGraphicFramePr>
          <p:nvPr>
            <p:ph idx="1"/>
            <p:extLst>
              <p:ext uri="{D42A27DB-BD31-4B8C-83A1-F6EECF244321}">
                <p14:modId xmlns:p14="http://schemas.microsoft.com/office/powerpoint/2010/main" val="816914442"/>
              </p:ext>
            </p:extLst>
          </p:nvPr>
        </p:nvGraphicFramePr>
        <p:xfrm>
          <a:off x="1591469" y="2306320"/>
          <a:ext cx="9009062" cy="35869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48034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0AF520-A15B-4DF0-B839-2990B3C91055}"/>
              </a:ext>
            </a:extLst>
          </p:cNvPr>
          <p:cNvSpPr>
            <a:spLocks noGrp="1"/>
          </p:cNvSpPr>
          <p:nvPr>
            <p:ph type="title"/>
          </p:nvPr>
        </p:nvSpPr>
        <p:spPr/>
        <p:txBody>
          <a:bodyPr/>
          <a:lstStyle/>
          <a:p>
            <a:r>
              <a:rPr lang="ru-RU" dirty="0"/>
              <a:t>Статистика</a:t>
            </a:r>
          </a:p>
        </p:txBody>
      </p:sp>
      <p:graphicFrame>
        <p:nvGraphicFramePr>
          <p:cNvPr id="4" name="Объект 5">
            <a:extLst>
              <a:ext uri="{FF2B5EF4-FFF2-40B4-BE49-F238E27FC236}">
                <a16:creationId xmlns:a16="http://schemas.microsoft.com/office/drawing/2014/main" id="{9C072AEB-F46F-4911-AADB-6A6FDB5AB962}"/>
              </a:ext>
            </a:extLst>
          </p:cNvPr>
          <p:cNvGraphicFramePr>
            <a:graphicFrameLocks/>
          </p:cNvGraphicFramePr>
          <p:nvPr>
            <p:extLst>
              <p:ext uri="{D42A27DB-BD31-4B8C-83A1-F6EECF244321}">
                <p14:modId xmlns:p14="http://schemas.microsoft.com/office/powerpoint/2010/main" val="3920070375"/>
              </p:ext>
            </p:extLst>
          </p:nvPr>
        </p:nvGraphicFramePr>
        <p:xfrm>
          <a:off x="1876425" y="2464308"/>
          <a:ext cx="8439150" cy="3429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3075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9B7484-30AA-432E-AC40-F70C8962BB89}"/>
              </a:ext>
            </a:extLst>
          </p:cNvPr>
          <p:cNvSpPr>
            <a:spLocks noGrp="1"/>
          </p:cNvSpPr>
          <p:nvPr>
            <p:ph type="title"/>
          </p:nvPr>
        </p:nvSpPr>
        <p:spPr/>
        <p:txBody>
          <a:bodyPr/>
          <a:lstStyle/>
          <a:p>
            <a:r>
              <a:rPr lang="ru-RU" dirty="0"/>
              <a:t>Вывод</a:t>
            </a:r>
          </a:p>
        </p:txBody>
      </p:sp>
      <p:sp>
        <p:nvSpPr>
          <p:cNvPr id="3" name="Объект 2">
            <a:extLst>
              <a:ext uri="{FF2B5EF4-FFF2-40B4-BE49-F238E27FC236}">
                <a16:creationId xmlns:a16="http://schemas.microsoft.com/office/drawing/2014/main" id="{E9C2B886-670C-4609-8327-094F0B27D583}"/>
              </a:ext>
            </a:extLst>
          </p:cNvPr>
          <p:cNvSpPr>
            <a:spLocks noGrp="1"/>
          </p:cNvSpPr>
          <p:nvPr>
            <p:ph idx="1"/>
          </p:nvPr>
        </p:nvSpPr>
        <p:spPr/>
        <p:txBody>
          <a:bodyPr/>
          <a:lstStyle/>
          <a:p>
            <a:r>
              <a:rPr lang="ru-RU" dirty="0"/>
              <a:t>В виду мягкой конкурентной среды в Якутске открывается потенциальная возможность построить доходный бизнес с привлечением системы вендинг аппаратов. Реализация горячих напитков может приносить до 60 тысяч рублей прибыли после выхода на точку окупаемости, которая в краткосрочном периоде приходится на 12 месяцев с момента запуска проекта. </a:t>
            </a:r>
          </a:p>
        </p:txBody>
      </p:sp>
    </p:spTree>
    <p:extLst>
      <p:ext uri="{BB962C8B-B14F-4D97-AF65-F5344CB8AC3E}">
        <p14:creationId xmlns:p14="http://schemas.microsoft.com/office/powerpoint/2010/main" val="2940440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121DB7-FAB8-45CA-8021-67BC93D13727}"/>
              </a:ext>
            </a:extLst>
          </p:cNvPr>
          <p:cNvSpPr>
            <a:spLocks noGrp="1"/>
          </p:cNvSpPr>
          <p:nvPr>
            <p:ph type="title"/>
          </p:nvPr>
        </p:nvSpPr>
        <p:spPr/>
        <p:txBody>
          <a:bodyPr/>
          <a:lstStyle/>
          <a:p>
            <a:r>
              <a:rPr lang="ru-RU" dirty="0"/>
              <a:t>Актуальность</a:t>
            </a:r>
          </a:p>
        </p:txBody>
      </p:sp>
      <p:sp>
        <p:nvSpPr>
          <p:cNvPr id="3" name="Объект 2">
            <a:extLst>
              <a:ext uri="{FF2B5EF4-FFF2-40B4-BE49-F238E27FC236}">
                <a16:creationId xmlns:a16="http://schemas.microsoft.com/office/drawing/2014/main" id="{C8938F9F-A92C-48BB-B08B-614248E8E6AF}"/>
              </a:ext>
            </a:extLst>
          </p:cNvPr>
          <p:cNvSpPr>
            <a:spLocks noGrp="1"/>
          </p:cNvSpPr>
          <p:nvPr>
            <p:ph idx="1"/>
          </p:nvPr>
        </p:nvSpPr>
        <p:spPr>
          <a:xfrm>
            <a:off x="2231136" y="2629400"/>
            <a:ext cx="7729728" cy="3101983"/>
          </a:xfrm>
        </p:spPr>
        <p:txBody>
          <a:bodyPr/>
          <a:lstStyle/>
          <a:p>
            <a:r>
              <a:rPr lang="ru-RU" dirty="0"/>
              <a:t>Установка, обслуживание вендингового автомата – это относительно простой, не требующий огромных вложений бизнес. Поставить в проходимом месте автомат, гораздо легче, чем открыть магазин, нанять персонал и заниматься его обслуживанием.</a:t>
            </a:r>
          </a:p>
          <a:p>
            <a:r>
              <a:rPr lang="ru-RU" dirty="0"/>
              <a:t>В Якутске существует немного таких аппаратов, которые выдают кофейные напитки, поэтому есть возможность воспользоваться такой этим.</a:t>
            </a:r>
          </a:p>
        </p:txBody>
      </p:sp>
    </p:spTree>
    <p:extLst>
      <p:ext uri="{BB962C8B-B14F-4D97-AF65-F5344CB8AC3E}">
        <p14:creationId xmlns:p14="http://schemas.microsoft.com/office/powerpoint/2010/main" val="1362435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986084-5D31-4A3C-84B7-E07DE0AB73C4}"/>
              </a:ext>
            </a:extLst>
          </p:cNvPr>
          <p:cNvSpPr>
            <a:spLocks noGrp="1"/>
          </p:cNvSpPr>
          <p:nvPr>
            <p:ph type="title"/>
          </p:nvPr>
        </p:nvSpPr>
        <p:spPr/>
        <p:txBody>
          <a:bodyPr/>
          <a:lstStyle/>
          <a:p>
            <a:r>
              <a:rPr lang="ru-RU" dirty="0"/>
              <a:t>Задачи</a:t>
            </a:r>
          </a:p>
        </p:txBody>
      </p:sp>
      <p:sp>
        <p:nvSpPr>
          <p:cNvPr id="3" name="Объект 2">
            <a:extLst>
              <a:ext uri="{FF2B5EF4-FFF2-40B4-BE49-F238E27FC236}">
                <a16:creationId xmlns:a16="http://schemas.microsoft.com/office/drawing/2014/main" id="{4FC70224-E408-48EA-BE84-8066A3BEBB88}"/>
              </a:ext>
            </a:extLst>
          </p:cNvPr>
          <p:cNvSpPr>
            <a:spLocks noGrp="1"/>
          </p:cNvSpPr>
          <p:nvPr>
            <p:ph idx="1"/>
          </p:nvPr>
        </p:nvSpPr>
        <p:spPr/>
        <p:txBody>
          <a:bodyPr/>
          <a:lstStyle/>
          <a:p>
            <a:r>
              <a:rPr lang="ru-RU" dirty="0"/>
              <a:t>Оценить рынок</a:t>
            </a:r>
            <a:r>
              <a:rPr lang="en-US" dirty="0"/>
              <a:t>;</a:t>
            </a:r>
            <a:endParaRPr lang="ru-RU" dirty="0"/>
          </a:p>
          <a:p>
            <a:r>
              <a:rPr lang="ru-RU" dirty="0"/>
              <a:t>Написать план</a:t>
            </a:r>
            <a:r>
              <a:rPr lang="en-US" dirty="0"/>
              <a:t>;</a:t>
            </a:r>
            <a:endParaRPr lang="ru-RU" dirty="0"/>
          </a:p>
          <a:p>
            <a:r>
              <a:rPr lang="ru-RU" dirty="0"/>
              <a:t>Рассчитать расходы</a:t>
            </a:r>
            <a:r>
              <a:rPr lang="en-US" dirty="0"/>
              <a:t>;</a:t>
            </a:r>
            <a:endParaRPr lang="ru-RU" dirty="0"/>
          </a:p>
          <a:p>
            <a:r>
              <a:rPr lang="ru-RU" dirty="0"/>
              <a:t>Рассчитать доход и прибыль</a:t>
            </a:r>
            <a:r>
              <a:rPr lang="en-US" dirty="0"/>
              <a:t>;</a:t>
            </a:r>
            <a:endParaRPr lang="ru-RU" dirty="0"/>
          </a:p>
          <a:p>
            <a:r>
              <a:rPr lang="ru-RU" dirty="0"/>
              <a:t>Привести статистику.</a:t>
            </a:r>
          </a:p>
          <a:p>
            <a:endParaRPr lang="ru-RU" dirty="0"/>
          </a:p>
          <a:p>
            <a:endParaRPr lang="ru-RU" dirty="0"/>
          </a:p>
        </p:txBody>
      </p:sp>
    </p:spTree>
    <p:extLst>
      <p:ext uri="{BB962C8B-B14F-4D97-AF65-F5344CB8AC3E}">
        <p14:creationId xmlns:p14="http://schemas.microsoft.com/office/powerpoint/2010/main" val="3709845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DF573D-78D9-4FE3-BD1A-6372634DD5D7}"/>
              </a:ext>
            </a:extLst>
          </p:cNvPr>
          <p:cNvSpPr>
            <a:spLocks noGrp="1"/>
          </p:cNvSpPr>
          <p:nvPr>
            <p:ph type="title"/>
          </p:nvPr>
        </p:nvSpPr>
        <p:spPr/>
        <p:txBody>
          <a:bodyPr/>
          <a:lstStyle/>
          <a:p>
            <a:r>
              <a:rPr lang="ru-RU" dirty="0"/>
              <a:t>Оценка рынка</a:t>
            </a:r>
          </a:p>
        </p:txBody>
      </p:sp>
      <p:sp>
        <p:nvSpPr>
          <p:cNvPr id="3" name="Объект 2">
            <a:extLst>
              <a:ext uri="{FF2B5EF4-FFF2-40B4-BE49-F238E27FC236}">
                <a16:creationId xmlns:a16="http://schemas.microsoft.com/office/drawing/2014/main" id="{9B3902E3-7480-4FE2-8EAA-188A5E3C9DD6}"/>
              </a:ext>
            </a:extLst>
          </p:cNvPr>
          <p:cNvSpPr>
            <a:spLocks noGrp="1"/>
          </p:cNvSpPr>
          <p:nvPr>
            <p:ph idx="1"/>
          </p:nvPr>
        </p:nvSpPr>
        <p:spPr>
          <a:xfrm>
            <a:off x="2231136" y="2590799"/>
            <a:ext cx="7729728" cy="4086225"/>
          </a:xfrm>
        </p:spPr>
        <p:txBody>
          <a:bodyPr>
            <a:normAutofit/>
          </a:bodyPr>
          <a:lstStyle/>
          <a:p>
            <a:pPr fontAlgn="base"/>
            <a:r>
              <a:rPr lang="ru-RU" dirty="0"/>
              <a:t>Наиболее популярной продукцией, распространяемой через вендинговые аппараты в России, является </a:t>
            </a:r>
            <a:r>
              <a:rPr lang="ru-RU" b="1" dirty="0"/>
              <a:t>кофе</a:t>
            </a:r>
            <a:r>
              <a:rPr lang="ru-RU" dirty="0"/>
              <a:t>, снеки и прохладительные напитки. Чаще всего покупают в автоматах </a:t>
            </a:r>
            <a:r>
              <a:rPr lang="ru-RU" b="1" dirty="0" err="1"/>
              <a:t>латте</a:t>
            </a:r>
            <a:r>
              <a:rPr lang="ru-RU" dirty="0"/>
              <a:t> и газировку.</a:t>
            </a:r>
          </a:p>
          <a:p>
            <a:pPr fontAlgn="base"/>
            <a:r>
              <a:rPr lang="ru-RU" dirty="0"/>
              <a:t>В 2018 г. около 32% от объема рынка формировали снек-автоматы. </a:t>
            </a:r>
            <a:r>
              <a:rPr lang="ru-RU" b="1" dirty="0"/>
              <a:t>Доля кофейных автоматов занимала 28% объема рынка</a:t>
            </a:r>
            <a:r>
              <a:rPr lang="ru-RU" dirty="0"/>
              <a:t>. 22% - продажа прохладительных напитков. Настольные автоматы занимали менее 11% рынка.</a:t>
            </a:r>
          </a:p>
        </p:txBody>
      </p:sp>
    </p:spTree>
    <p:extLst>
      <p:ext uri="{BB962C8B-B14F-4D97-AF65-F5344CB8AC3E}">
        <p14:creationId xmlns:p14="http://schemas.microsoft.com/office/powerpoint/2010/main" val="3849591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5E569A-71AC-4951-8CF7-F2527233DDA0}"/>
              </a:ext>
            </a:extLst>
          </p:cNvPr>
          <p:cNvSpPr>
            <a:spLocks noGrp="1"/>
          </p:cNvSpPr>
          <p:nvPr>
            <p:ph type="title"/>
          </p:nvPr>
        </p:nvSpPr>
        <p:spPr/>
        <p:txBody>
          <a:bodyPr/>
          <a:lstStyle/>
          <a:p>
            <a:r>
              <a:rPr lang="ru-RU" dirty="0"/>
              <a:t>Выгодные места для </a:t>
            </a:r>
            <a:r>
              <a:rPr lang="ru-RU"/>
              <a:t>установки автоматов</a:t>
            </a:r>
            <a:endParaRPr lang="ru-RU" dirty="0"/>
          </a:p>
        </p:txBody>
      </p:sp>
      <p:sp>
        <p:nvSpPr>
          <p:cNvPr id="3" name="Объект 2">
            <a:extLst>
              <a:ext uri="{FF2B5EF4-FFF2-40B4-BE49-F238E27FC236}">
                <a16:creationId xmlns:a16="http://schemas.microsoft.com/office/drawing/2014/main" id="{2E4CCE58-12B0-4769-8701-3BD8C1C14CCB}"/>
              </a:ext>
            </a:extLst>
          </p:cNvPr>
          <p:cNvSpPr>
            <a:spLocks noGrp="1"/>
          </p:cNvSpPr>
          <p:nvPr>
            <p:ph idx="1"/>
          </p:nvPr>
        </p:nvSpPr>
        <p:spPr>
          <a:xfrm>
            <a:off x="2231136" y="2638044"/>
            <a:ext cx="7729728" cy="3629406"/>
          </a:xfrm>
        </p:spPr>
        <p:txBody>
          <a:bodyPr>
            <a:normAutofit/>
          </a:bodyPr>
          <a:lstStyle/>
          <a:p>
            <a:pPr lvl="1"/>
            <a:r>
              <a:rPr lang="ru-RU" dirty="0"/>
              <a:t>Академии, ВУЗы, колледжи, лицеи;</a:t>
            </a:r>
          </a:p>
          <a:p>
            <a:pPr lvl="1"/>
            <a:r>
              <a:rPr lang="ru-RU" dirty="0"/>
              <a:t>Информационные центры, библиотеки;</a:t>
            </a:r>
          </a:p>
          <a:p>
            <a:pPr lvl="1"/>
            <a:r>
              <a:rPr lang="ru-RU" dirty="0"/>
              <a:t>Офисные, торговые, развлекательные центры;</a:t>
            </a:r>
          </a:p>
          <a:p>
            <a:pPr lvl="1"/>
            <a:r>
              <a:rPr lang="ru-RU" dirty="0"/>
              <a:t>Театры, кинотеатры;</a:t>
            </a:r>
          </a:p>
          <a:p>
            <a:pPr lvl="1"/>
            <a:r>
              <a:rPr lang="ru-RU" dirty="0"/>
              <a:t>Проходные комбинатов, фабрик, производств;</a:t>
            </a:r>
          </a:p>
          <a:p>
            <a:pPr lvl="1"/>
            <a:r>
              <a:rPr lang="ru-RU" dirty="0"/>
              <a:t>Рынки, остановочные комплексы, вокзалы;</a:t>
            </a:r>
          </a:p>
          <a:p>
            <a:pPr lvl="1"/>
            <a:r>
              <a:rPr lang="ru-RU" dirty="0"/>
              <a:t>Государственные учреждения и органы;</a:t>
            </a:r>
          </a:p>
          <a:p>
            <a:pPr lvl="1"/>
            <a:r>
              <a:rPr lang="ru-RU" dirty="0"/>
              <a:t>Станции техобслуживания и автомойки;</a:t>
            </a:r>
          </a:p>
          <a:p>
            <a:pPr lvl="1"/>
            <a:r>
              <a:rPr lang="ru-RU" dirty="0"/>
              <a:t>Гостиницы, хостелы и т.д.</a:t>
            </a:r>
          </a:p>
          <a:p>
            <a:endParaRPr lang="ru-RU" dirty="0"/>
          </a:p>
        </p:txBody>
      </p:sp>
    </p:spTree>
    <p:extLst>
      <p:ext uri="{BB962C8B-B14F-4D97-AF65-F5344CB8AC3E}">
        <p14:creationId xmlns:p14="http://schemas.microsoft.com/office/powerpoint/2010/main" val="121744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6817B5-8583-461E-BB24-25FF331B7567}"/>
              </a:ext>
            </a:extLst>
          </p:cNvPr>
          <p:cNvSpPr>
            <a:spLocks noGrp="1"/>
          </p:cNvSpPr>
          <p:nvPr>
            <p:ph type="title"/>
          </p:nvPr>
        </p:nvSpPr>
        <p:spPr/>
        <p:txBody>
          <a:bodyPr/>
          <a:lstStyle/>
          <a:p>
            <a:r>
              <a:rPr lang="ru-RU" dirty="0"/>
              <a:t>Описание</a:t>
            </a:r>
          </a:p>
        </p:txBody>
      </p:sp>
      <p:sp>
        <p:nvSpPr>
          <p:cNvPr id="3" name="Объект 2">
            <a:extLst>
              <a:ext uri="{FF2B5EF4-FFF2-40B4-BE49-F238E27FC236}">
                <a16:creationId xmlns:a16="http://schemas.microsoft.com/office/drawing/2014/main" id="{8AD52724-6A59-4A0D-A4AA-A07540FA4106}"/>
              </a:ext>
            </a:extLst>
          </p:cNvPr>
          <p:cNvSpPr>
            <a:spLocks noGrp="1"/>
          </p:cNvSpPr>
          <p:nvPr>
            <p:ph idx="1"/>
          </p:nvPr>
        </p:nvSpPr>
        <p:spPr/>
        <p:txBody>
          <a:bodyPr>
            <a:normAutofit/>
          </a:bodyPr>
          <a:lstStyle/>
          <a:p>
            <a:r>
              <a:rPr lang="ru-RU" dirty="0"/>
              <a:t>Срок окупаемости составляет от </a:t>
            </a:r>
            <a:r>
              <a:rPr lang="ru-RU" b="1" dirty="0"/>
              <a:t>12</a:t>
            </a:r>
            <a:r>
              <a:rPr lang="ru-RU" dirty="0"/>
              <a:t> месяцев.</a:t>
            </a:r>
          </a:p>
          <a:p>
            <a:r>
              <a:rPr lang="ru-RU" dirty="0"/>
              <a:t>Первоначальные вложения будут равны </a:t>
            </a:r>
            <a:r>
              <a:rPr lang="ru-RU" b="1" dirty="0"/>
              <a:t>546 615 ‬руб</a:t>
            </a:r>
            <a:r>
              <a:rPr lang="ru-RU" dirty="0"/>
              <a:t>.</a:t>
            </a:r>
          </a:p>
          <a:p>
            <a:r>
              <a:rPr lang="ru-RU" dirty="0"/>
              <a:t>Этот бизнес фактически представляет собой торговую точку, основной услугой которой является приготовление натурального кофе в пластиковом стаканчике. Благодаря такой подаче клиент получает возможность пить кофе на ходу, по дороге на учебу/работу/домой.</a:t>
            </a:r>
          </a:p>
        </p:txBody>
      </p:sp>
    </p:spTree>
    <p:extLst>
      <p:ext uri="{BB962C8B-B14F-4D97-AF65-F5344CB8AC3E}">
        <p14:creationId xmlns:p14="http://schemas.microsoft.com/office/powerpoint/2010/main" val="1008294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39A157-BAFB-4FDC-A334-A89B802BA38A}"/>
              </a:ext>
            </a:extLst>
          </p:cNvPr>
          <p:cNvSpPr>
            <a:spLocks noGrp="1"/>
          </p:cNvSpPr>
          <p:nvPr>
            <p:ph type="title"/>
          </p:nvPr>
        </p:nvSpPr>
        <p:spPr/>
        <p:txBody>
          <a:bodyPr/>
          <a:lstStyle/>
          <a:p>
            <a:r>
              <a:rPr lang="ru-RU" dirty="0"/>
              <a:t>Параметры</a:t>
            </a:r>
          </a:p>
        </p:txBody>
      </p:sp>
      <p:sp>
        <p:nvSpPr>
          <p:cNvPr id="3" name="Объект 2">
            <a:extLst>
              <a:ext uri="{FF2B5EF4-FFF2-40B4-BE49-F238E27FC236}">
                <a16:creationId xmlns:a16="http://schemas.microsoft.com/office/drawing/2014/main" id="{DE9A765C-4401-40B7-BA08-BF226343CD27}"/>
              </a:ext>
            </a:extLst>
          </p:cNvPr>
          <p:cNvSpPr>
            <a:spLocks noGrp="1"/>
          </p:cNvSpPr>
          <p:nvPr>
            <p:ph idx="1"/>
          </p:nvPr>
        </p:nvSpPr>
        <p:spPr/>
        <p:txBody>
          <a:bodyPr>
            <a:normAutofit fontScale="92500" lnSpcReduction="20000"/>
          </a:bodyPr>
          <a:lstStyle/>
          <a:p>
            <a:r>
              <a:rPr lang="ru-RU" b="1" dirty="0"/>
              <a:t>Цена</a:t>
            </a:r>
            <a:r>
              <a:rPr lang="ru-RU" dirty="0"/>
              <a:t>. Как правило, цена на стандартные напитки отличается максимум на 10-15 руб. Для работающего клиента эта сумма не является существенной. Однако студенты стараются экономить на всем. Поэтому регулярный мониторинг рынка и поддержание цены «чуть ниже» позволит вам привлечь значительную часть студенческой аудитории.</a:t>
            </a:r>
          </a:p>
          <a:p>
            <a:r>
              <a:rPr lang="ru-RU" b="1" dirty="0"/>
              <a:t>Качество кофе</a:t>
            </a:r>
            <a:r>
              <a:rPr lang="ru-RU" dirty="0"/>
              <a:t>. Современный потребитель очень избирательно относится ко вкусу кофе. Поэтому не следует экономить на качестве кофейных зерен. Ведь стоит вам только один раз не оправдать ожидание потребителя, больше он уже не вернется.</a:t>
            </a:r>
          </a:p>
          <a:p>
            <a:r>
              <a:rPr lang="ru-RU" b="1" dirty="0"/>
              <a:t>Удобство расположения</a:t>
            </a:r>
            <a:r>
              <a:rPr lang="ru-RU" dirty="0"/>
              <a:t>. Это основной критерий, по которому клиент выбирает, где именно ему приобрести кофе. Располагать торговую точку нужно в месте скопления людей, ориентируясь на показатели проходимости объекта.</a:t>
            </a:r>
          </a:p>
        </p:txBody>
      </p:sp>
    </p:spTree>
    <p:extLst>
      <p:ext uri="{BB962C8B-B14F-4D97-AF65-F5344CB8AC3E}">
        <p14:creationId xmlns:p14="http://schemas.microsoft.com/office/powerpoint/2010/main" val="4172477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5277C2-FCDD-4CB4-9AAC-8261638AEEA2}"/>
              </a:ext>
            </a:extLst>
          </p:cNvPr>
          <p:cNvSpPr>
            <a:spLocks noGrp="1"/>
          </p:cNvSpPr>
          <p:nvPr>
            <p:ph type="title"/>
          </p:nvPr>
        </p:nvSpPr>
        <p:spPr/>
        <p:txBody>
          <a:bodyPr/>
          <a:lstStyle/>
          <a:p>
            <a:r>
              <a:rPr lang="ru-RU" dirty="0"/>
              <a:t>Параметры</a:t>
            </a:r>
          </a:p>
        </p:txBody>
      </p:sp>
      <p:graphicFrame>
        <p:nvGraphicFramePr>
          <p:cNvPr id="4" name="Объект 3">
            <a:extLst>
              <a:ext uri="{FF2B5EF4-FFF2-40B4-BE49-F238E27FC236}">
                <a16:creationId xmlns:a16="http://schemas.microsoft.com/office/drawing/2014/main" id="{2CB57740-7A77-47CA-9FD2-F5FA35EEDA8E}"/>
              </a:ext>
            </a:extLst>
          </p:cNvPr>
          <p:cNvGraphicFramePr>
            <a:graphicFrameLocks noGrp="1"/>
          </p:cNvGraphicFramePr>
          <p:nvPr>
            <p:ph idx="1"/>
            <p:extLst>
              <p:ext uri="{D42A27DB-BD31-4B8C-83A1-F6EECF244321}">
                <p14:modId xmlns:p14="http://schemas.microsoft.com/office/powerpoint/2010/main" val="1433483330"/>
              </p:ext>
            </p:extLst>
          </p:nvPr>
        </p:nvGraphicFramePr>
        <p:xfrm>
          <a:off x="1035423" y="2369485"/>
          <a:ext cx="10121154" cy="4175895"/>
        </p:xfrm>
        <a:graphic>
          <a:graphicData uri="http://schemas.openxmlformats.org/drawingml/2006/table">
            <a:tbl>
              <a:tblPr/>
              <a:tblGrid>
                <a:gridCol w="5060577">
                  <a:extLst>
                    <a:ext uri="{9D8B030D-6E8A-4147-A177-3AD203B41FA5}">
                      <a16:colId xmlns:a16="http://schemas.microsoft.com/office/drawing/2014/main" val="2072048436"/>
                    </a:ext>
                  </a:extLst>
                </a:gridCol>
                <a:gridCol w="5060577">
                  <a:extLst>
                    <a:ext uri="{9D8B030D-6E8A-4147-A177-3AD203B41FA5}">
                      <a16:colId xmlns:a16="http://schemas.microsoft.com/office/drawing/2014/main" val="2821395522"/>
                    </a:ext>
                  </a:extLst>
                </a:gridCol>
              </a:tblGrid>
              <a:tr h="403643">
                <a:tc>
                  <a:txBody>
                    <a:bodyPr/>
                    <a:lstStyle/>
                    <a:p>
                      <a:pPr algn="l" latinLnBrk="0"/>
                      <a:r>
                        <a:rPr lang="ru-RU" sz="1600" b="1">
                          <a:effectLst/>
                        </a:rPr>
                        <a:t>Сильные стороны проекта</a:t>
                      </a:r>
                      <a:endParaRPr lang="ru-RU" sz="1600">
                        <a:effectLst/>
                      </a:endParaRPr>
                    </a:p>
                  </a:txBody>
                  <a:tcPr marL="24054" marR="24054" marT="24054" marB="24054" anchor="ctr">
                    <a:lnL>
                      <a:noFill/>
                    </a:lnL>
                    <a:lnR>
                      <a:noFill/>
                    </a:lnR>
                    <a:lnT>
                      <a:noFill/>
                    </a:lnT>
                    <a:lnB>
                      <a:noFill/>
                    </a:lnB>
                    <a:noFill/>
                  </a:tcPr>
                </a:tc>
                <a:tc>
                  <a:txBody>
                    <a:bodyPr/>
                    <a:lstStyle/>
                    <a:p>
                      <a:pPr algn="l" latinLnBrk="0"/>
                      <a:r>
                        <a:rPr lang="ru-RU" sz="1600" b="1" dirty="0">
                          <a:effectLst/>
                        </a:rPr>
                        <a:t>Уязвимые стороны проекта</a:t>
                      </a:r>
                      <a:endParaRPr lang="ru-RU" sz="1600" dirty="0">
                        <a:effectLst/>
                      </a:endParaRPr>
                    </a:p>
                  </a:txBody>
                  <a:tcPr marL="24054" marR="24054" marT="24054" marB="24054" anchor="ctr">
                    <a:lnL>
                      <a:noFill/>
                    </a:lnL>
                    <a:lnR>
                      <a:noFill/>
                    </a:lnR>
                    <a:lnT>
                      <a:noFill/>
                    </a:lnT>
                    <a:lnB>
                      <a:noFill/>
                    </a:lnB>
                    <a:noFill/>
                  </a:tcPr>
                </a:tc>
                <a:extLst>
                  <a:ext uri="{0D108BD9-81ED-4DB2-BD59-A6C34878D82A}">
                    <a16:rowId xmlns:a16="http://schemas.microsoft.com/office/drawing/2014/main" val="2735568497"/>
                  </a:ext>
                </a:extLst>
              </a:tr>
              <a:tr h="2101301">
                <a:tc>
                  <a:txBody>
                    <a:bodyPr/>
                    <a:lstStyle/>
                    <a:p>
                      <a:pPr marL="285750" indent="-285750" algn="l">
                        <a:buClr>
                          <a:schemeClr val="accent2">
                            <a:lumMod val="60000"/>
                            <a:lumOff val="40000"/>
                          </a:schemeClr>
                        </a:buClr>
                        <a:buFont typeface="Arial" panose="020B0604020202020204" pitchFamily="34" charset="0"/>
                        <a:buChar char="•"/>
                      </a:pPr>
                      <a:r>
                        <a:rPr lang="ru-RU" sz="1600" b="0" dirty="0">
                          <a:effectLst/>
                        </a:rPr>
                        <a:t> Цена ниже, чем у конкурентов;</a:t>
                      </a:r>
                    </a:p>
                    <a:p>
                      <a:pPr marL="285750" indent="-285750" algn="l">
                        <a:buClr>
                          <a:schemeClr val="accent2">
                            <a:lumMod val="60000"/>
                            <a:lumOff val="40000"/>
                          </a:schemeClr>
                        </a:buClr>
                        <a:buFont typeface="Arial" panose="020B0604020202020204" pitchFamily="34" charset="0"/>
                        <a:buChar char="•"/>
                      </a:pPr>
                      <a:r>
                        <a:rPr lang="ru-RU" sz="1600" b="0" dirty="0">
                          <a:effectLst/>
                        </a:rPr>
                        <a:t> Местоположение</a:t>
                      </a:r>
                      <a:r>
                        <a:rPr lang="en-US" sz="1600" b="0" dirty="0">
                          <a:effectLst/>
                        </a:rPr>
                        <a:t>;</a:t>
                      </a:r>
                    </a:p>
                    <a:p>
                      <a:pPr marL="285750" indent="-285750" algn="l">
                        <a:buClr>
                          <a:schemeClr val="accent2">
                            <a:lumMod val="60000"/>
                            <a:lumOff val="40000"/>
                          </a:schemeClr>
                        </a:buClr>
                        <a:buFont typeface="Arial" panose="020B0604020202020204" pitchFamily="34" charset="0"/>
                        <a:buChar char="•"/>
                      </a:pPr>
                      <a:r>
                        <a:rPr lang="ru-RU" sz="1600" b="0" dirty="0">
                          <a:effectLst/>
                        </a:rPr>
                        <a:t> Поставка кофейных зерен высокого качества;</a:t>
                      </a:r>
                    </a:p>
                  </a:txBody>
                  <a:tcPr marL="24054" marR="24054" marT="24054" marB="24054" anchor="ctr">
                    <a:lnL>
                      <a:noFill/>
                    </a:lnL>
                    <a:lnR>
                      <a:noFill/>
                    </a:lnR>
                    <a:lnT>
                      <a:noFill/>
                    </a:lnT>
                    <a:lnB>
                      <a:noFill/>
                    </a:lnB>
                    <a:noFill/>
                  </a:tcPr>
                </a:tc>
                <a:tc>
                  <a:txBody>
                    <a:bodyPr/>
                    <a:lstStyle/>
                    <a:p>
                      <a:pPr marL="285750" indent="-285750" algn="l">
                        <a:buClr>
                          <a:schemeClr val="accent2">
                            <a:lumMod val="60000"/>
                            <a:lumOff val="40000"/>
                          </a:schemeClr>
                        </a:buClr>
                        <a:buFont typeface="Arial" panose="020B0604020202020204" pitchFamily="34" charset="0"/>
                        <a:buChar char="•"/>
                      </a:pPr>
                      <a:r>
                        <a:rPr lang="ru-RU" sz="1600" b="0" dirty="0">
                          <a:effectLst/>
                        </a:rPr>
                        <a:t>Неизвестная торговая марка.</a:t>
                      </a:r>
                    </a:p>
                    <a:p>
                      <a:pPr marL="285750" indent="-285750" algn="l">
                        <a:buClr>
                          <a:schemeClr val="accent2">
                            <a:lumMod val="60000"/>
                            <a:lumOff val="40000"/>
                          </a:schemeClr>
                        </a:buClr>
                        <a:buFont typeface="Arial" panose="020B0604020202020204" pitchFamily="34" charset="0"/>
                        <a:buChar char="•"/>
                      </a:pPr>
                      <a:r>
                        <a:rPr lang="ru-RU" sz="1600" b="0" i="0" kern="1200" dirty="0">
                          <a:solidFill>
                            <a:schemeClr val="tx1"/>
                          </a:solidFill>
                          <a:effectLst/>
                          <a:latin typeface="+mn-lt"/>
                          <a:ea typeface="+mn-ea"/>
                          <a:cs typeface="+mn-cs"/>
                        </a:rPr>
                        <a:t>Риск повышения конкуренции.</a:t>
                      </a:r>
                    </a:p>
                    <a:p>
                      <a:pPr marL="285750" indent="-285750" algn="l">
                        <a:buClr>
                          <a:schemeClr val="accent2">
                            <a:lumMod val="60000"/>
                            <a:lumOff val="40000"/>
                          </a:schemeClr>
                        </a:buClr>
                        <a:buFont typeface="Arial" panose="020B0604020202020204" pitchFamily="34" charset="0"/>
                        <a:buChar char="•"/>
                      </a:pPr>
                      <a:r>
                        <a:rPr lang="ru-RU" sz="1600" b="0" i="0" kern="1200" dirty="0">
                          <a:solidFill>
                            <a:schemeClr val="tx1"/>
                          </a:solidFill>
                          <a:effectLst/>
                          <a:latin typeface="+mn-lt"/>
                          <a:ea typeface="+mn-ea"/>
                          <a:cs typeface="+mn-cs"/>
                        </a:rPr>
                        <a:t>Риск изменения тенденций и отказ от употребления кофейных напитков.</a:t>
                      </a:r>
                      <a:endParaRPr lang="en-US" sz="1600" b="0" dirty="0">
                        <a:effectLst/>
                      </a:endParaRPr>
                    </a:p>
                  </a:txBody>
                  <a:tcPr marL="24054" marR="24054" marT="24054" marB="24054" anchor="ctr">
                    <a:lnL>
                      <a:noFill/>
                    </a:lnL>
                    <a:lnR>
                      <a:noFill/>
                    </a:lnR>
                    <a:lnT>
                      <a:noFill/>
                    </a:lnT>
                    <a:lnB>
                      <a:noFill/>
                    </a:lnB>
                    <a:noFill/>
                  </a:tcPr>
                </a:tc>
                <a:extLst>
                  <a:ext uri="{0D108BD9-81ED-4DB2-BD59-A6C34878D82A}">
                    <a16:rowId xmlns:a16="http://schemas.microsoft.com/office/drawing/2014/main" val="1406004931"/>
                  </a:ext>
                </a:extLst>
              </a:tr>
              <a:tr h="403643">
                <a:tc>
                  <a:txBody>
                    <a:bodyPr/>
                    <a:lstStyle/>
                    <a:p>
                      <a:pPr marL="0" indent="0" algn="l" latinLnBrk="0">
                        <a:buClr>
                          <a:schemeClr val="accent2">
                            <a:lumMod val="60000"/>
                            <a:lumOff val="40000"/>
                          </a:schemeClr>
                        </a:buClr>
                        <a:buFont typeface="Arial" panose="020B0604020202020204" pitchFamily="34" charset="0"/>
                        <a:buNone/>
                      </a:pPr>
                      <a:r>
                        <a:rPr lang="ru-RU" sz="1600" b="1" dirty="0">
                          <a:effectLst/>
                        </a:rPr>
                        <a:t>Возможности и перспективы</a:t>
                      </a:r>
                      <a:endParaRPr lang="ru-RU" sz="1600" dirty="0">
                        <a:effectLst/>
                      </a:endParaRPr>
                    </a:p>
                  </a:txBody>
                  <a:tcPr marL="24054" marR="24054" marT="24054" marB="24054" anchor="ctr">
                    <a:lnL>
                      <a:noFill/>
                    </a:lnL>
                    <a:lnR>
                      <a:noFill/>
                    </a:lnR>
                    <a:lnT>
                      <a:noFill/>
                    </a:lnT>
                    <a:lnB>
                      <a:noFill/>
                    </a:lnB>
                    <a:noFill/>
                  </a:tcPr>
                </a:tc>
                <a:tc>
                  <a:txBody>
                    <a:bodyPr/>
                    <a:lstStyle/>
                    <a:p>
                      <a:pPr marL="0" indent="0" algn="l" latinLnBrk="0">
                        <a:buClr>
                          <a:schemeClr val="accent2">
                            <a:lumMod val="60000"/>
                            <a:lumOff val="40000"/>
                          </a:schemeClr>
                        </a:buClr>
                        <a:buFont typeface="Arial" panose="020B0604020202020204" pitchFamily="34" charset="0"/>
                        <a:buNone/>
                      </a:pPr>
                      <a:r>
                        <a:rPr lang="ru-RU" sz="1600" b="1" dirty="0">
                          <a:effectLst/>
                        </a:rPr>
                        <a:t>Угрозы внешней среды</a:t>
                      </a:r>
                      <a:endParaRPr lang="ru-RU" sz="1600" dirty="0">
                        <a:effectLst/>
                      </a:endParaRPr>
                    </a:p>
                  </a:txBody>
                  <a:tcPr marL="24054" marR="24054" marT="24054" marB="24054" anchor="ctr">
                    <a:lnL>
                      <a:noFill/>
                    </a:lnL>
                    <a:lnR>
                      <a:noFill/>
                    </a:lnR>
                    <a:lnT>
                      <a:noFill/>
                    </a:lnT>
                    <a:lnB>
                      <a:noFill/>
                    </a:lnB>
                    <a:noFill/>
                  </a:tcPr>
                </a:tc>
                <a:extLst>
                  <a:ext uri="{0D108BD9-81ED-4DB2-BD59-A6C34878D82A}">
                    <a16:rowId xmlns:a16="http://schemas.microsoft.com/office/drawing/2014/main" val="1044963453"/>
                  </a:ext>
                </a:extLst>
              </a:tr>
              <a:tr h="1077903">
                <a:tc>
                  <a:txBody>
                    <a:bodyPr/>
                    <a:lstStyle/>
                    <a:p>
                      <a:pPr marL="285750" indent="-285750" algn="l">
                        <a:buClr>
                          <a:schemeClr val="accent2">
                            <a:lumMod val="60000"/>
                            <a:lumOff val="40000"/>
                          </a:schemeClr>
                        </a:buClr>
                        <a:buFont typeface="Arial" panose="020B0604020202020204" pitchFamily="34" charset="0"/>
                        <a:buChar char="•"/>
                      </a:pPr>
                      <a:r>
                        <a:rPr lang="ru-RU" sz="1600" b="0">
                          <a:effectLst/>
                        </a:rPr>
                        <a:t>Возможность открытия сети торговых точек по городу, расширение узнаваемости бренда.</a:t>
                      </a:r>
                    </a:p>
                  </a:txBody>
                  <a:tcPr marL="24054" marR="24054" marT="24054" marB="24054" anchor="ctr">
                    <a:lnL>
                      <a:noFill/>
                    </a:lnL>
                    <a:lnR>
                      <a:noFill/>
                    </a:lnR>
                    <a:lnT>
                      <a:noFill/>
                    </a:lnT>
                    <a:lnB>
                      <a:noFill/>
                    </a:lnB>
                    <a:noFill/>
                  </a:tcPr>
                </a:tc>
                <a:tc>
                  <a:txBody>
                    <a:bodyPr/>
                    <a:lstStyle/>
                    <a:p>
                      <a:pPr marL="285750" indent="-285750" algn="l">
                        <a:buClr>
                          <a:schemeClr val="accent2">
                            <a:lumMod val="60000"/>
                            <a:lumOff val="40000"/>
                          </a:schemeClr>
                        </a:buClr>
                        <a:buFont typeface="Arial" panose="020B0604020202020204" pitchFamily="34" charset="0"/>
                        <a:buChar char="•"/>
                      </a:pPr>
                      <a:r>
                        <a:rPr lang="ru-RU" sz="1600" b="0" dirty="0">
                          <a:effectLst/>
                        </a:rPr>
                        <a:t>Открытие конкурентов вблизи торговой точки;</a:t>
                      </a:r>
                    </a:p>
                    <a:p>
                      <a:pPr marL="285750" indent="-285750" algn="l">
                        <a:buClr>
                          <a:schemeClr val="accent2">
                            <a:lumMod val="60000"/>
                            <a:lumOff val="40000"/>
                          </a:schemeClr>
                        </a:buClr>
                        <a:buFont typeface="Arial" panose="020B0604020202020204" pitchFamily="34" charset="0"/>
                        <a:buChar char="•"/>
                      </a:pPr>
                      <a:r>
                        <a:rPr lang="ru-RU" sz="1600" b="0" dirty="0">
                          <a:effectLst/>
                        </a:rPr>
                        <a:t>Стремительный рост цен на ингредиенты;</a:t>
                      </a:r>
                    </a:p>
                    <a:p>
                      <a:pPr marL="285750" indent="-285750" algn="l">
                        <a:buClr>
                          <a:schemeClr val="accent2">
                            <a:lumMod val="60000"/>
                            <a:lumOff val="40000"/>
                          </a:schemeClr>
                        </a:buClr>
                        <a:buFont typeface="Arial" panose="020B0604020202020204" pitchFamily="34" charset="0"/>
                        <a:buChar char="•"/>
                      </a:pPr>
                      <a:r>
                        <a:rPr lang="ru-RU" sz="1600" b="0" i="0" kern="1200" dirty="0">
                          <a:solidFill>
                            <a:schemeClr val="tx1"/>
                          </a:solidFill>
                          <a:effectLst/>
                          <a:latin typeface="+mn-lt"/>
                          <a:ea typeface="+mn-ea"/>
                          <a:cs typeface="+mn-cs"/>
                        </a:rPr>
                        <a:t>Снижение покупательной способности населения и снижение спроса на услуги автомата</a:t>
                      </a:r>
                      <a:r>
                        <a:rPr lang="en-US" sz="1600" b="0" i="0" kern="1200" dirty="0">
                          <a:solidFill>
                            <a:schemeClr val="tx1"/>
                          </a:solidFill>
                          <a:effectLst/>
                          <a:latin typeface="+mn-lt"/>
                          <a:ea typeface="+mn-ea"/>
                          <a:cs typeface="+mn-cs"/>
                        </a:rPr>
                        <a:t>;</a:t>
                      </a:r>
                      <a:endParaRPr lang="ru-RU" sz="1600" b="0" dirty="0">
                        <a:effectLst/>
                      </a:endParaRPr>
                    </a:p>
                    <a:p>
                      <a:pPr marL="285750" indent="-285750" algn="l">
                        <a:buClr>
                          <a:schemeClr val="accent2">
                            <a:lumMod val="60000"/>
                            <a:lumOff val="40000"/>
                          </a:schemeClr>
                        </a:buClr>
                        <a:buFont typeface="Arial" panose="020B0604020202020204" pitchFamily="34" charset="0"/>
                        <a:buChar char="•"/>
                      </a:pPr>
                      <a:r>
                        <a:rPr lang="ru-RU" sz="1600" b="0" dirty="0">
                          <a:effectLst/>
                        </a:rPr>
                        <a:t>Неудовлетворенность клиента качеством кофе.</a:t>
                      </a:r>
                    </a:p>
                  </a:txBody>
                  <a:tcPr marL="24054" marR="24054" marT="24054" marB="24054" anchor="ctr">
                    <a:lnL>
                      <a:noFill/>
                    </a:lnL>
                    <a:lnR>
                      <a:noFill/>
                    </a:lnR>
                    <a:lnT>
                      <a:noFill/>
                    </a:lnT>
                    <a:lnB>
                      <a:noFill/>
                    </a:lnB>
                    <a:noFill/>
                  </a:tcPr>
                </a:tc>
                <a:extLst>
                  <a:ext uri="{0D108BD9-81ED-4DB2-BD59-A6C34878D82A}">
                    <a16:rowId xmlns:a16="http://schemas.microsoft.com/office/drawing/2014/main" val="2186923003"/>
                  </a:ext>
                </a:extLst>
              </a:tr>
            </a:tbl>
          </a:graphicData>
        </a:graphic>
      </p:graphicFrame>
    </p:spTree>
    <p:extLst>
      <p:ext uri="{BB962C8B-B14F-4D97-AF65-F5344CB8AC3E}">
        <p14:creationId xmlns:p14="http://schemas.microsoft.com/office/powerpoint/2010/main" val="2209692386"/>
      </p:ext>
    </p:extLst>
  </p:cSld>
  <p:clrMapOvr>
    <a:masterClrMapping/>
  </p:clrMapOvr>
</p:sld>
</file>

<file path=ppt/theme/theme1.xml><?xml version="1.0" encoding="utf-8"?>
<a:theme xmlns:a="http://schemas.openxmlformats.org/drawingml/2006/main" name="Посылка">
  <a:themeElements>
    <a:clrScheme name="Посылка">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Посылка">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Посылка">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Посылка</Template>
  <TotalTime>810</TotalTime>
  <Words>1121</Words>
  <Application>Microsoft Office PowerPoint</Application>
  <PresentationFormat>Широкоэкранный</PresentationFormat>
  <Paragraphs>180</Paragraphs>
  <Slides>22</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22</vt:i4>
      </vt:variant>
    </vt:vector>
  </HeadingPairs>
  <TitlesOfParts>
    <vt:vector size="26" baseType="lpstr">
      <vt:lpstr>Arial</vt:lpstr>
      <vt:lpstr>Corbel</vt:lpstr>
      <vt:lpstr>Gill Sans MT</vt:lpstr>
      <vt:lpstr>Посылка</vt:lpstr>
      <vt:lpstr>Торговые автоматы: кофе</vt:lpstr>
      <vt:lpstr>Цель</vt:lpstr>
      <vt:lpstr>Актуальность</vt:lpstr>
      <vt:lpstr>Задачи</vt:lpstr>
      <vt:lpstr>Оценка рынка</vt:lpstr>
      <vt:lpstr>Выгодные места для установки автоматов</vt:lpstr>
      <vt:lpstr>Описание</vt:lpstr>
      <vt:lpstr>Параметры</vt:lpstr>
      <vt:lpstr>Параметры</vt:lpstr>
      <vt:lpstr>План</vt:lpstr>
      <vt:lpstr>План</vt:lpstr>
      <vt:lpstr>План</vt:lpstr>
      <vt:lpstr>УГрозы</vt:lpstr>
      <vt:lpstr>Торговый автомат: Характеристики</vt:lpstr>
      <vt:lpstr>Торговый автомат: особенности</vt:lpstr>
      <vt:lpstr>Торговый автомат: меню</vt:lpstr>
      <vt:lpstr>Расчеты: постоянные и единичные расходы</vt:lpstr>
      <vt:lpstr>Первичные и постоянные расходы(итоги)</vt:lpstr>
      <vt:lpstr>Доход и прибыль</vt:lpstr>
      <vt:lpstr>Статистика продаж кофе за 2019</vt:lpstr>
      <vt:lpstr>Статистика</vt:lpstr>
      <vt:lpstr>Вывод</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Торговые автоматы: кофе</dc:title>
  <dc:creator>Алексей Свинобоев</dc:creator>
  <cp:lastModifiedBy>Алексей Свинобоев</cp:lastModifiedBy>
  <cp:revision>53</cp:revision>
  <dcterms:created xsi:type="dcterms:W3CDTF">2019-12-16T12:01:13Z</dcterms:created>
  <dcterms:modified xsi:type="dcterms:W3CDTF">2019-12-23T13:04:35Z</dcterms:modified>
</cp:coreProperties>
</file>