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1" r:id="rId5"/>
    <p:sldId id="262" r:id="rId6"/>
    <p:sldId id="265" r:id="rId7"/>
    <p:sldId id="263" r:id="rId8"/>
    <p:sldId id="266" r:id="rId9"/>
    <p:sldId id="264" r:id="rId10"/>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390" autoAdjust="0"/>
  </p:normalViewPr>
  <p:slideViewPr>
    <p:cSldViewPr>
      <p:cViewPr varScale="1">
        <p:scale>
          <a:sx n="122" d="100"/>
          <a:sy n="122" d="100"/>
        </p:scale>
        <p:origin x="1014" y="90"/>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3/8/2019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report is automatically generated by metascape.org based</a:t>
            </a:r>
            <a:r>
              <a:rPr lang="en-US" baseline="0" dirty="0" smtClean="0"/>
              <a:t> on the gene lists you submitted and the analyses you specified.</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4010068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smtClean="0"/>
          </a:p>
          <a:p>
            <a:r>
              <a:rPr lang="en-US" smtClean="0"/>
              <a:t>If </a:t>
            </a:r>
            <a:r>
              <a:rPr lang="en-US" dirty="0" smtClean="0"/>
              <a:t>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1659565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Try</a:t>
            </a:r>
            <a:r>
              <a:rPr lang="en-US" baseline="0" dirty="0" smtClean="0"/>
              <a:t> metascape.org today!</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213490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err="1" smtClean="0"/>
              <a:t>Metascape</a:t>
            </a:r>
            <a:r>
              <a:rPr lang="en-US" dirty="0" smtClean="0"/>
              <a:t> automatically first</a:t>
            </a:r>
            <a:r>
              <a:rPr lang="en-US" baseline="0" dirty="0" smtClean="0"/>
              <a:t> convert you input identifiers (Gene ID, </a:t>
            </a:r>
            <a:r>
              <a:rPr lang="en-US" baseline="0" dirty="0" err="1" smtClean="0"/>
              <a:t>RefSeq</a:t>
            </a:r>
            <a:r>
              <a:rPr lang="en-US" baseline="0" dirty="0" smtClean="0"/>
              <a:t> or Symbol) into Human </a:t>
            </a:r>
            <a:r>
              <a:rPr lang="en-US" baseline="0" dirty="0" err="1" smtClean="0"/>
              <a:t>Entrez</a:t>
            </a:r>
            <a:r>
              <a:rPr lang="en-US" baseline="0" dirty="0" smtClean="0"/>
              <a:t> Gene ID.  Input identifiers can be from human, mouse or rat, </a:t>
            </a:r>
            <a:r>
              <a:rPr lang="en-US" baseline="0" dirty="0" err="1" smtClean="0"/>
              <a:t>ortholog</a:t>
            </a:r>
            <a:r>
              <a:rPr lang="en-US" baseline="0" dirty="0" smtClean="0"/>
              <a:t> mapping into human based on the latest NCBI </a:t>
            </a:r>
            <a:r>
              <a:rPr lang="en-US" baseline="0" dirty="0" err="1" smtClean="0"/>
              <a:t>Homologene</a:t>
            </a:r>
            <a:r>
              <a:rPr lang="en-US" baseline="0" dirty="0" smtClean="0"/>
              <a:t> database is automatically applied.</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distribution.  By 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assign “meanings” to the network component, where top three best p-value terms were retained.</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8620" y="1138426"/>
            <a:ext cx="10363200" cy="1374345"/>
          </a:xfrm>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2838293" y="4650641"/>
            <a:ext cx="8534400" cy="1374345"/>
          </a:xfrm>
        </p:spPr>
        <p:txBody>
          <a:bodyPr>
            <a:normAutofit/>
          </a:bodyPr>
          <a:lstStyle>
            <a:lvl1pPr marL="0" indent="0" algn="r">
              <a:buNone/>
              <a:defRPr sz="2600">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a:t>
            </a:r>
          </a:p>
          <a:p>
            <a:r>
              <a:rPr lang="en-US" dirty="0" smtClean="0"/>
              <a:t>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472488"/>
            <a:ext cx="10972800" cy="458115"/>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
        <p:nvSpPr>
          <p:cNvPr id="10" name="TextBox 9"/>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31081" y="527605"/>
            <a:ext cx="9354927" cy="610820"/>
          </a:xfrm>
        </p:spPr>
        <p:txBody>
          <a:bodyPr>
            <a:normAutofit/>
          </a:bodyPr>
          <a:lstStyle>
            <a:lvl1pPr algn="l">
              <a:defRPr sz="3600">
                <a:solidFill>
                  <a:srgbClr val="D0005E"/>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431082" y="1138425"/>
            <a:ext cx="9354927" cy="4275740"/>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tx2">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20" y="527605"/>
            <a:ext cx="10972800" cy="610820"/>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98620" y="1596539"/>
            <a:ext cx="5386917"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598620" y="2226402"/>
            <a:ext cx="5386917"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182388" y="1596539"/>
            <a:ext cx="5389033"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82388" y="2226402"/>
            <a:ext cx="5389033"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3/8/2019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3/8/2019</a:t>
            </a:fld>
            <a:endParaRPr lang="en-US"/>
          </a:p>
        </p:txBody>
      </p:sp>
      <p:sp>
        <p:nvSpPr>
          <p:cNvPr id="4" name="Footer Placeholder 3"/>
          <p:cNvSpPr>
            <a:spLocks noGrp="1"/>
          </p:cNvSpPr>
          <p:nvPr>
            <p:ph type="ftr" sz="quarter" idx="11"/>
          </p:nvPr>
        </p:nvSpPr>
        <p:spPr/>
        <p:txBody>
          <a:bodyPr/>
          <a:lstStyle/>
          <a:p>
            <a:r>
              <a:rPr lang="en-US" dirty="0" smtClean="0"/>
              <a:t>Prepared by metascape.org</a:t>
            </a:r>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3/8/2019</a:t>
            </a:fld>
            <a:endParaRPr lang="en-US"/>
          </a:p>
        </p:txBody>
      </p:sp>
      <p:sp>
        <p:nvSpPr>
          <p:cNvPr id="3" name="Footer Placeholder 2"/>
          <p:cNvSpPr>
            <a:spLocks noGrp="1"/>
          </p:cNvSpPr>
          <p:nvPr>
            <p:ph type="ftr" sz="quarter" idx="11"/>
          </p:nvPr>
        </p:nvSpPr>
        <p:spPr/>
        <p:txBody>
          <a:bodyPr/>
          <a:lstStyle/>
          <a:p>
            <a:r>
              <a:rPr lang="en-US" dirty="0" smtClean="0"/>
              <a:t>Prepared by metascape.org</a:t>
            </a:r>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58923"/>
            <a:ext cx="109728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3/8/2019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hyperlink" Target="http://metascape.org/gp/index.html#/menu/manua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3150058" y="1596540"/>
            <a:ext cx="7886581" cy="458115"/>
          </a:xfrm>
          <a:effectLst/>
        </p:spPr>
        <p:txBody>
          <a:bodyPr>
            <a:noAutofit/>
          </a:bodyPr>
          <a:lstStyle/>
          <a:p>
            <a:r>
              <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rPr>
              <a:t>Gene List Analysis </a:t>
            </a:r>
            <a:r>
              <a:rPr lang="en-US" sz="4800" b="1" dirty="0" smtClean="0">
                <a:ln>
                  <a:solidFill>
                    <a:schemeClr val="accent1">
                      <a:lumMod val="20000"/>
                      <a:lumOff val="80000"/>
                    </a:schemeClr>
                  </a:solidFill>
                </a:ln>
                <a:solidFill>
                  <a:schemeClr val="bg1">
                    <a:lumMod val="95000"/>
                  </a:schemeClr>
                </a:solidFill>
                <a:effectLst>
                  <a:glow rad="101600">
                    <a:schemeClr val="tx2">
                      <a:alpha val="60000"/>
                    </a:schemeClr>
                  </a:glow>
                </a:effectLst>
              </a:rPr>
              <a:t>Report</a:t>
            </a:r>
            <a:endPar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endParaRPr>
          </a:p>
        </p:txBody>
      </p:sp>
      <p:sp>
        <p:nvSpPr>
          <p:cNvPr id="10" name="TextBox 9"/>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1" name="Oval Callout 10"/>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solidFill>
                  <a:schemeClr val="bg1">
                    <a:lumMod val="95000"/>
                  </a:schemeClr>
                </a:solidFill>
              </a:rPr>
              <a:t>Hint: Each slide has notes that explain the analysis!</a:t>
            </a:r>
          </a:p>
        </p:txBody>
      </p:sp>
      <p:sp>
        <p:nvSpPr>
          <p:cNvPr id="12" name="TextBox 11"/>
          <p:cNvSpPr txBox="1"/>
          <p:nvPr/>
        </p:nvSpPr>
        <p:spPr>
          <a:xfrm>
            <a:off x="10053036"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Nov 1, 2020</a:t>
            </a:r>
            <a:endParaRPr lang="en-US" b="1"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Evidence Weighting</a:t>
            </a:r>
            <a:br>
              <a:rPr lang="en-US" sz="4000" b="1" dirty="0" smtClean="0">
                <a:ln w="3175" cap="rnd">
                  <a:solidFill>
                    <a:schemeClr val="accent1">
                      <a:lumMod val="20000"/>
                      <a:lumOff val="80000"/>
                    </a:schemeClr>
                  </a:solidFill>
                  <a:round/>
                </a:ln>
              </a:rPr>
            </a:br>
            <a:r>
              <a:rPr lang="en-US" sz="2200" b="1" dirty="0">
                <a:ln w="3175" cap="rnd">
                  <a:solidFill>
                    <a:schemeClr val="accent1">
                      <a:lumMod val="20000"/>
                      <a:lumOff val="80000"/>
                    </a:schemeClr>
                  </a:solidFill>
                  <a:round/>
                </a:ln>
              </a:rPr>
              <a:t>by Machine Learning Approach</a:t>
            </a:r>
          </a:p>
        </p:txBody>
      </p:sp>
    </p:spTree>
    <p:extLst>
      <p:ext uri="{BB962C8B-B14F-4D97-AF65-F5344CB8AC3E}">
        <p14:creationId xmlns:p14="http://schemas.microsoft.com/office/powerpoint/2010/main" val="2895010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1291130"/>
            <a:ext cx="1514850" cy="55668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Callout 8"/>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solidFill>
                  <a:schemeClr val="bg1"/>
                </a:solidFill>
                <a:effectLst/>
              </a:rPr>
              <a:t>Hint: If you have multiple related gene lists, upload them in one Excel file will trigger meta analyses.</a:t>
            </a:r>
          </a:p>
        </p:txBody>
      </p:sp>
      <p:sp>
        <p:nvSpPr>
          <p:cNvPr id="10" name="TextBox 9"/>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1" name="Rectangle 10"/>
          <p:cNvSpPr/>
          <p:nvPr/>
        </p:nvSpPr>
        <p:spPr>
          <a:xfrm>
            <a:off x="2125670" y="1997073"/>
            <a:ext cx="9318056" cy="4154984"/>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marL="285750" indent="-285750">
              <a:buFont typeface="Arial" panose="020B0604020202020204" pitchFamily="34" charset="0"/>
              <a:buChar char="•"/>
            </a:pPr>
            <a:endParaRPr lang="en-US" sz="2400" dirty="0">
              <a:solidFill>
                <a:schemeClr val="accent1">
                  <a:lumMod val="75000"/>
                </a:schemeClr>
              </a:solidFill>
              <a:latin typeface="Arial" panose="020B0604020202020204" pitchFamily="34" charset="0"/>
              <a:cs typeface="Arial" panose="020B0604020202020204" pitchFamily="34" charset="0"/>
            </a:endParaRPr>
          </a:p>
          <a:p>
            <a:r>
              <a:rPr lang="en-US" sz="2400" b="1" dirty="0">
                <a:solidFill>
                  <a:schemeClr val="accent1">
                    <a:lumMod val="75000"/>
                  </a:schemeClr>
                </a:solidFill>
                <a:latin typeface="Arial" panose="020B0604020202020204" pitchFamily="34" charset="0"/>
                <a:cs typeface="Arial" panose="020B0604020202020204" pitchFamily="34" charset="0"/>
              </a:rPr>
              <a:t>Best 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err="1">
                <a:solidFill>
                  <a:schemeClr val="accent1">
                    <a:lumMod val="75000"/>
                  </a:schemeClr>
                </a:solidFill>
                <a:latin typeface="Arial" panose="020B0604020202020204" pitchFamily="34" charset="0"/>
                <a:cs typeface="Arial" panose="020B0604020202020204" pitchFamily="34" charset="0"/>
              </a:rPr>
              <a:t>interactome</a:t>
            </a:r>
            <a:r>
              <a:rPr lang="en-US" sz="2400" dirty="0">
                <a:solidFill>
                  <a:schemeClr val="accent1">
                    <a:lumMod val="75000"/>
                  </a:schemeClr>
                </a:solidFill>
                <a:latin typeface="Arial" panose="020B0604020202020204" pitchFamily="34" charset="0"/>
                <a:cs typeface="Arial" panose="020B0604020202020204" pitchFamily="34" charset="0"/>
              </a:rPr>
              <a:t> 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organisms</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1101633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Gene List Summary</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1490 identifiers, 1490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5" name="Rectangle 4"/>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Membership Analysis</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endParaRPr lang="en-US" sz="2000" b="1"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Autofit/>
          </a:bodyPr>
          <a:lstStyle/>
          <a:p>
            <a:r>
              <a:rPr lang="en-US" sz="4000" b="1" dirty="0" smtClean="0">
                <a:ln w="3175" cap="rnd">
                  <a:solidFill>
                    <a:schemeClr val="accent1">
                      <a:lumMod val="20000"/>
                      <a:lumOff val="80000"/>
                    </a:schemeClr>
                  </a:solidFill>
                  <a:round/>
                </a:ln>
              </a:rPr>
              <a:t>Enriched Ontology Clusters</a:t>
            </a:r>
            <a:endParaRPr lang="en-US" sz="4000" b="1" dirty="0">
              <a:ln w="3175" cap="rnd">
                <a:solidFill>
                  <a:schemeClr val="accent1">
                    <a:lumMod val="20000"/>
                    <a:lumOff val="80000"/>
                  </a:schemeClr>
                </a:solidFill>
                <a:round/>
              </a:ln>
            </a:endParaRPr>
          </a:p>
        </p:txBody>
      </p:sp>
      <p:pic>
        <p:nvPicPr>
          <p:cNvPr id="3" name="Picture 2" descr="HeatmapSelectedGO.png"/>
          <p:cNvPicPr>
            <a:picLocks noChangeAspect="1"/>
          </p:cNvPicPr>
          <p:nvPr/>
        </p:nvPicPr>
        <p:blipFill>
          <a:blip r:embed="rId3"/>
          <a:stretch>
            <a:fillRect/>
          </a:stretch>
        </p:blipFill>
        <p:spPr>
          <a:xfrm>
            <a:off x="640080" y="1936998"/>
            <a:ext cx="10911535" cy="4577575"/>
          </a:xfrm>
          <a:prstGeom prst="rect">
            <a:avLst/>
          </a:prstGeom>
        </p:spPr>
      </p:pic>
    </p:spTree>
    <p:extLst>
      <p:ext uri="{BB962C8B-B14F-4D97-AF65-F5344CB8AC3E}">
        <p14:creationId xmlns:p14="http://schemas.microsoft.com/office/powerpoint/2010/main" val="3330464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rmAutofit/>
          </a:bodyPr>
          <a:lstStyle/>
          <a:p>
            <a:r>
              <a:rPr lang="en-US" sz="4000" b="1" dirty="0" smtClean="0">
                <a:ln w="3175" cap="rnd">
                  <a:solidFill>
                    <a:schemeClr val="accent1">
                      <a:lumMod val="20000"/>
                      <a:lumOff val="80000"/>
                    </a:schemeClr>
                  </a:solidFill>
                  <a:round/>
                </a:ln>
              </a:rPr>
              <a:t>Enriched Ontology Clusters</a:t>
            </a:r>
            <a:br>
              <a:rPr lang="en-US" sz="4000"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Cluster </a:t>
            </a:r>
            <a:r>
              <a:rPr lang="en-US" sz="2200" b="1" dirty="0">
                <a:ln w="3175" cap="rnd">
                  <a:solidFill>
                    <a:schemeClr val="accent1">
                      <a:lumMod val="20000"/>
                      <a:lumOff val="80000"/>
                    </a:schemeClr>
                  </a:solidFill>
                  <a:round/>
                </a:ln>
              </a:rPr>
              <a:t>ID</a:t>
            </a:r>
          </a:p>
        </p:txBody>
      </p:sp>
      <p:pic>
        <p:nvPicPr>
          <p:cNvPr id="3" name="Picture 2" descr="ColorByCluster.png"/>
          <p:cNvPicPr>
            <a:picLocks noChangeAspect="1"/>
          </p:cNvPicPr>
          <p:nvPr/>
        </p:nvPicPr>
        <p:blipFill>
          <a:blip r:embed="rId3"/>
          <a:stretch>
            <a:fillRect/>
          </a:stretch>
        </p:blipFill>
        <p:spPr>
          <a:xfrm>
            <a:off x="2493860" y="1665465"/>
            <a:ext cx="7203974" cy="5120640"/>
          </a:xfrm>
          <a:prstGeom prst="rect">
            <a:avLst/>
          </a:prstGeom>
        </p:spPr>
      </p:pic>
    </p:spTree>
    <p:extLst>
      <p:ext uri="{BB962C8B-B14F-4D97-AF65-F5344CB8AC3E}">
        <p14:creationId xmlns:p14="http://schemas.microsoft.com/office/powerpoint/2010/main" val="614239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rmAutofit/>
          </a:bodyPr>
          <a:lstStyle/>
          <a:p>
            <a:r>
              <a:rPr lang="en-US" sz="4000" b="1" dirty="0" smtClean="0">
                <a:ln w="3175" cap="rnd">
                  <a:solidFill>
                    <a:schemeClr val="accent1">
                      <a:lumMod val="20000"/>
                      <a:lumOff val="80000"/>
                    </a:schemeClr>
                  </a:solidFill>
                  <a:round/>
                </a:ln>
              </a:rPr>
              <a:t>Enriched Ontology Clusters</a:t>
            </a:r>
            <a:r>
              <a:rPr lang="en-US" b="1" dirty="0" smtClean="0">
                <a:ln w="3175" cap="rnd">
                  <a:solidFill>
                    <a:schemeClr val="accent1">
                      <a:lumMod val="20000"/>
                      <a:lumOff val="80000"/>
                    </a:schemeClr>
                  </a:solidFill>
                  <a:round/>
                </a:ln>
              </a:rPr>
              <a:t/>
            </a:r>
            <a:br>
              <a:rPr lang="en-US"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p-Value</a:t>
            </a:r>
            <a:endParaRPr lang="en-US" sz="2200" b="1" dirty="0">
              <a:ln w="3175" cap="rnd">
                <a:solidFill>
                  <a:schemeClr val="accent1">
                    <a:lumMod val="20000"/>
                    <a:lumOff val="80000"/>
                  </a:schemeClr>
                </a:solidFill>
                <a:round/>
              </a:ln>
            </a:endParaRPr>
          </a:p>
        </p:txBody>
      </p:sp>
      <p:pic>
        <p:nvPicPr>
          <p:cNvPr id="3" name="Picture 2" descr="ColorByPValue.png"/>
          <p:cNvPicPr>
            <a:picLocks noChangeAspect="1"/>
          </p:cNvPicPr>
          <p:nvPr/>
        </p:nvPicPr>
        <p:blipFill>
          <a:blip r:embed="rId3"/>
          <a:stretch>
            <a:fillRect/>
          </a:stretch>
        </p:blipFill>
        <p:spPr>
          <a:xfrm>
            <a:off x="2493860" y="1665465"/>
            <a:ext cx="7203974" cy="5120640"/>
          </a:xfrm>
          <a:prstGeom prst="rect">
            <a:avLst/>
          </a:prstGeom>
        </p:spPr>
      </p:pic>
    </p:spTree>
    <p:extLst>
      <p:ext uri="{BB962C8B-B14F-4D97-AF65-F5344CB8AC3E}">
        <p14:creationId xmlns:p14="http://schemas.microsoft.com/office/powerpoint/2010/main" val="3490378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9009596" cy="1068935"/>
          </a:xfrm>
        </p:spPr>
        <p:txBody>
          <a:bodyPr>
            <a:noAutofit/>
          </a:bodyPr>
          <a:lstStyle/>
          <a:p>
            <a:r>
              <a:rPr lang="en-US" sz="4000" b="1" dirty="0" smtClean="0">
                <a:ln w="3175" cap="rnd">
                  <a:solidFill>
                    <a:schemeClr val="accent1">
                      <a:lumMod val="20000"/>
                      <a:lumOff val="80000"/>
                    </a:schemeClr>
                  </a:solidFill>
                  <a:round/>
                </a:ln>
              </a:rPr>
              <a:t>Protein-protein Interaction Network</a:t>
            </a:r>
            <a:endParaRPr lang="en-US" sz="4000" b="1" dirty="0">
              <a:ln w="3175" cap="rnd">
                <a:solidFill>
                  <a:schemeClr val="accent1">
                    <a:lumMod val="20000"/>
                    <a:lumOff val="80000"/>
                  </a:schemeClr>
                </a:solidFill>
                <a:round/>
              </a:ln>
            </a:endParaRPr>
          </a:p>
        </p:txBody>
      </p:sp>
      <p:pic>
        <p:nvPicPr>
          <p:cNvPr id="3" name="Picture 2" descr="hits_PPIColorByCluster.png"/>
          <p:cNvPicPr>
            <a:picLocks noChangeAspect="1"/>
          </p:cNvPicPr>
          <p:nvPr/>
        </p:nvPicPr>
        <p:blipFill>
          <a:blip r:embed="rId3"/>
          <a:stretch>
            <a:fillRect/>
          </a:stretch>
        </p:blipFill>
        <p:spPr>
          <a:xfrm>
            <a:off x="4590029" y="1665465"/>
            <a:ext cx="3011637" cy="5120640"/>
          </a:xfrm>
          <a:prstGeom prst="rect">
            <a:avLst/>
          </a:prstGeom>
        </p:spPr>
      </p:pic>
    </p:spTree>
    <p:extLst>
      <p:ext uri="{BB962C8B-B14F-4D97-AF65-F5344CB8AC3E}">
        <p14:creationId xmlns:p14="http://schemas.microsoft.com/office/powerpoint/2010/main" val="1277164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Autofit/>
          </a:bodyPr>
          <a:lstStyle/>
          <a:p>
            <a:r>
              <a:rPr lang="en-US" sz="4000" b="1" dirty="0" smtClean="0">
                <a:ln w="3175" cap="rnd">
                  <a:solidFill>
                    <a:schemeClr val="accent1">
                      <a:lumMod val="20000"/>
                      <a:lumOff val="80000"/>
                    </a:schemeClr>
                  </a:solidFill>
                  <a:round/>
                </a:ln>
              </a:rPr>
              <a:t>PPI MCODE Components</a:t>
            </a:r>
            <a:endParaRPr lang="en-US" sz="4000" b="1" dirty="0">
              <a:ln w="3175" cap="rnd">
                <a:solidFill>
                  <a:schemeClr val="accent1">
                    <a:lumMod val="20000"/>
                    <a:lumOff val="80000"/>
                  </a:schemeClr>
                </a:solidFill>
                <a:round/>
              </a:ln>
            </a:endParaRPr>
          </a:p>
        </p:txBody>
      </p:sp>
      <p:pic>
        <p:nvPicPr>
          <p:cNvPr id="3" name="Picture 2" descr="hits_MCODE_ALL_PPIColorByCluster.png"/>
          <p:cNvPicPr>
            <a:picLocks noChangeAspect="1"/>
          </p:cNvPicPr>
          <p:nvPr/>
        </p:nvPicPr>
        <p:blipFill>
          <a:blip r:embed="rId3"/>
          <a:stretch>
            <a:fillRect/>
          </a:stretch>
        </p:blipFill>
        <p:spPr>
          <a:xfrm>
            <a:off x="1875704" y="1665465"/>
            <a:ext cx="8440286" cy="5120640"/>
          </a:xfrm>
          <a:prstGeom prst="rect">
            <a:avLst/>
          </a:prstGeom>
        </p:spPr>
      </p:pic>
    </p:spTree>
    <p:extLst>
      <p:ext uri="{BB962C8B-B14F-4D97-AF65-F5344CB8AC3E}">
        <p14:creationId xmlns:p14="http://schemas.microsoft.com/office/powerpoint/2010/main" val="2358684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fontScale="90000"/>
          </a:bodyPr>
          <a:lstStyle/>
          <a:p>
            <a:r>
              <a:rPr lang="en-US" sz="4000" b="1" dirty="0" smtClean="0">
                <a:ln w="3175" cap="rnd">
                  <a:solidFill>
                    <a:schemeClr val="accent1">
                      <a:lumMod val="20000"/>
                      <a:lumOff val="80000"/>
                    </a:schemeClr>
                  </a:solidFill>
                  <a:round/>
                </a:ln>
              </a:rPr>
              <a:t>Biological Interpretation</a:t>
            </a:r>
            <a:br>
              <a:rPr lang="en-US" sz="4000" b="1" dirty="0" smtClean="0">
                <a:ln w="3175" cap="rnd">
                  <a:solidFill>
                    <a:schemeClr val="accent1">
                      <a:lumMod val="20000"/>
                      <a:lumOff val="80000"/>
                    </a:schemeClr>
                  </a:solidFill>
                  <a:round/>
                </a:ln>
              </a:rPr>
            </a:br>
            <a:r>
              <a:rPr lang="en-US" sz="2400" b="1" dirty="0">
                <a:ln w="3175" cap="rnd">
                  <a:solidFill>
                    <a:schemeClr val="accent1">
                      <a:lumMod val="20000"/>
                      <a:lumOff val="80000"/>
                    </a:schemeClr>
                  </a:solidFill>
                  <a:round/>
                </a:ln>
              </a:rPr>
              <a:t>PPI Network &amp; MCODE Components</a:t>
            </a:r>
          </a:p>
        </p:txBody>
      </p:sp>
      <p:graphicFrame>
        <p:nvGraphicFramePr>
          <p:cNvPr id="3" name="Table 2"/>
          <p:cNvGraphicFramePr>
            <a:graphicFrameLocks noGrp="1"/>
          </p:cNvGraphicFramePr>
          <p:nvPr/>
        </p:nvGraphicFramePr>
        <p:xfrm>
          <a:off x="640080" y="1665465"/>
          <a:ext cx="10911535" cy="465836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640080">
                <a:tc>
                  <a:txBody>
                    <a:bodyPr/>
                    <a:lstStyle/>
                    <a:p>
                      <a:r>
                        <a:t>hits</a:t>
                      </a:r>
                    </a:p>
                  </a:txBody>
                  <a:tcPr/>
                </a:tc>
                <a:tc>
                  <a:txBody>
                    <a:bodyPr/>
                    <a:lstStyle/>
                    <a:p>
                      <a:r>
                        <a:t>ath03050|Proteasome|-24.7;ko03050|Proteasome|-24.7;ko03040|Spliceosome|-19.3</a:t>
                      </a:r>
                    </a:p>
                  </a:txBody>
                  <a:tcPr/>
                </a:tc>
              </a:tr>
              <a:tr h="640080">
                <a:tc>
                  <a:txBody>
                    <a:bodyPr/>
                    <a:lstStyle/>
                    <a:p>
                      <a:r>
                        <a:t>hits_MCODE_ALL</a:t>
                      </a:r>
                    </a:p>
                  </a:txBody>
                  <a:tcPr/>
                </a:tc>
                <a:tc>
                  <a:txBody>
                    <a:bodyPr/>
                    <a:lstStyle/>
                    <a:p>
                      <a:r>
                        <a:t>GO:0016071|mRNA metabolic process|-18.7;ath03040|Spliceosome|-18.0;ko03040|Spliceosome|-18.0</a:t>
                      </a:r>
                    </a:p>
                  </a:txBody>
                  <a:tcPr/>
                </a:tc>
              </a:tr>
              <a:tr h="640080">
                <a:tc>
                  <a:txBody>
                    <a:bodyPr/>
                    <a:lstStyle/>
                    <a:p>
                      <a:r>
                        <a:t>hits_SUB1_MCODE_1</a:t>
                      </a:r>
                    </a:p>
                  </a:txBody>
                  <a:tcPr/>
                </a:tc>
                <a:tc>
                  <a:txBody>
                    <a:bodyPr/>
                    <a:lstStyle/>
                    <a:p>
                      <a:r>
                        <a:t>GO:0000381|regulation of alternative mRNA splicing, via spliceosome|-13.5;GO:0045292|mRNA cis splicing, via spliceosome|-13.4;GO:0048024|regulation of mRNA splicing, via spliceosome|-13.2</a:t>
                      </a:r>
                    </a:p>
                  </a:txBody>
                  <a:tcPr/>
                </a:tc>
              </a:tr>
              <a:tr h="640080">
                <a:tc>
                  <a:txBody>
                    <a:bodyPr/>
                    <a:lstStyle/>
                    <a:p>
                      <a:r>
                        <a:t>hits_SUB1_MCODE_3</a:t>
                      </a:r>
                    </a:p>
                  </a:txBody>
                  <a:tcPr/>
                </a:tc>
                <a:tc>
                  <a:txBody>
                    <a:bodyPr/>
                    <a:lstStyle/>
                    <a:p>
                      <a:r>
                        <a:t>ko04075|Plant hormone signal transduction|-7.4;ath04075|Plant hormone signal transduction|-7.4;GO:0009733|response to auxin|-7.0</a:t>
                      </a:r>
                    </a:p>
                  </a:txBody>
                  <a:tcPr/>
                </a:tc>
              </a:tr>
              <a:tr h="640080">
                <a:tc>
                  <a:txBody>
                    <a:bodyPr/>
                    <a:lstStyle/>
                    <a:p>
                      <a:r>
                        <a:t>hits_SUB1_MCODE_4</a:t>
                      </a:r>
                    </a:p>
                  </a:txBody>
                  <a:tcPr/>
                </a:tc>
                <a:tc>
                  <a:txBody>
                    <a:bodyPr/>
                    <a:lstStyle/>
                    <a:p>
                      <a:r>
                        <a:t>GO:0000398|mRNA splicing, via spliceosome|-7.8;GO:0000377|RNA splicing, via transesterification reactions with bulged adenosine as nucleophile|-7.6;GO:0000375|RNA splicing, via transesterification reactions|-7.6</a:t>
                      </a:r>
                    </a:p>
                  </a:txBody>
                  <a:tcPr/>
                </a:tc>
              </a:tr>
              <a:tr h="640080">
                <a:tc>
                  <a:txBody>
                    <a:bodyPr/>
                    <a:lstStyle/>
                    <a:p>
                      <a:r>
                        <a:t>hits_SUB1_MCODE_5</a:t>
                      </a:r>
                    </a:p>
                  </a:txBody>
                  <a:tcPr/>
                </a:tc>
                <a:tc>
                  <a:txBody>
                    <a:bodyPr/>
                    <a:lstStyle/>
                    <a:p>
                      <a:r>
                        <a:t>ath03040|Spliceosome|-8.0;ko03040|Spliceosome|-8.0;GO:0022618|ribonucleoprotein complex assembly|-5.5</a:t>
                      </a:r>
                    </a:p>
                  </a:txBody>
                  <a:tcPr/>
                </a:tc>
              </a:tr>
              <a:tr h="640080">
                <a:tc>
                  <a:txBody>
                    <a:bodyPr/>
                    <a:lstStyle/>
                    <a:p>
                      <a:r>
                        <a:t>hits_SUB10_MCODE_6</a:t>
                      </a:r>
                    </a:p>
                  </a:txBody>
                  <a:tcPr/>
                </a:tc>
                <a:tc>
                  <a:txBody>
                    <a:bodyPr/>
                    <a:lstStyle/>
                    <a:p>
                      <a:r>
                        <a:t>GO:0016554|cytidine to uridine editing|-8.9;GO:0016553|base conversion or substitution editing|-8.6;GO:0080156|mitochondrial mRNA modification|-8.5</a:t>
                      </a:r>
                    </a:p>
                  </a:txBody>
                  <a:tcPr/>
                </a:tc>
              </a:tr>
            </a:tbl>
          </a:graphicData>
        </a:graphic>
      </p:graphicFrame>
    </p:spTree>
    <p:extLst>
      <p:ext uri="{BB962C8B-B14F-4D97-AF65-F5344CB8AC3E}">
        <p14:creationId xmlns:p14="http://schemas.microsoft.com/office/powerpoint/2010/main" val="3323729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1525</TotalTime>
  <Words>1291</Words>
  <Application>Microsoft Office PowerPoint</Application>
  <PresentationFormat>Widescreen</PresentationFormat>
  <Paragraphs>68</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Gene List Analysis Report</vt:lpstr>
      <vt:lpstr>Gene List Summary</vt:lpstr>
      <vt:lpstr>Membership Analysis</vt:lpstr>
      <vt:lpstr>Enriched Ontology Clusters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49</cp:revision>
  <dcterms:created xsi:type="dcterms:W3CDTF">2013-08-21T19:17:07Z</dcterms:created>
  <dcterms:modified xsi:type="dcterms:W3CDTF">2019-03-08T17:25:31Z</dcterms:modified>
</cp:coreProperties>
</file>