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>
        <p:scale>
          <a:sx n="80" d="100"/>
          <a:sy n="80" d="100"/>
        </p:scale>
        <p:origin x="55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4434-22BA-45CD-8F4A-178543693918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CFF23-7C47-4070-92D7-6C644D79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D0C9-4434-438B-9501-C1D05041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CEA0F-5EF1-4479-8D51-8E67B6165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E7CD-EFEF-4EE8-B55E-D368DF75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79A2-3020-4E74-9FA3-206CA3A4393B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0CC8-86E0-4582-8CFF-6DD7F88D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4A9B-015F-446A-B88E-731ADF68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42A1-045B-4D05-8A53-91F84BC9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6CBFA-073E-4BFC-8B18-96896D90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7703-826C-469D-B8BD-364BA59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CC66-29B7-44AD-A223-8347482E2821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F64A-5004-4ADC-B78D-DA38840B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2E12-9927-45BE-B490-AAE930C3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6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D79EE-3C92-46EB-A7E9-C898C14BF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1CD1-5603-43DC-9AA6-79422E2A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F81C-1556-42B6-B025-110B7C9D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EF48-4B17-48C4-BFBE-D0E96FCDF1BE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BCBCD-0146-46C6-BE13-13F463F1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CC41-3AEA-487A-BE2C-8E43E575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58A3-03DB-4348-B832-17E60D0F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3BA6-B821-420C-B322-52B9E9E9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BC5D-54B2-4B8E-95EA-6B954C3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0BC5-D65B-48B6-846E-7A0E001F452B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72C0-C02B-4763-A9E7-C5EC71B8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51E6-08C5-49BD-8E5A-4345D3CA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EE2E-D584-49C0-A463-8B9141E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AC70A-FFB6-423D-9B52-D0AC0862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C94C-58D0-4692-8E3C-37EF68D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AFF6-955E-4898-B91B-343530FD9385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8495-6A50-4F61-A59B-DDD15673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5FDA-118F-42A3-A920-F6F8F7A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7020-D366-44B0-A35B-E122BC77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4BC2-CB39-4801-B2EF-033F54E6A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49C8C-CAF9-4BA5-8DEC-FB90584D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C199-1BC5-45CC-88B1-DB0288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95C0-9AF9-4323-9B92-AFC1729D6789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2D2F5-7EDB-4143-9B16-6B2C17BF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3D538-6E93-45E6-8D66-BC55AE2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FC85-5005-48B3-8F7E-F9F22440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C232-4BA3-4691-93BB-C4041830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D771-BE88-434F-94B4-5DB38884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BB843-4597-4654-A8C9-05BED711D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E56A0-0E6E-429F-BF18-65CB6B67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9366C-16BD-4865-BF00-CF3BFAD1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FF98-4792-4B11-A2D1-66405720F679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3742F-EE06-419D-8151-010DBF00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7BB09-DDDE-49EA-A698-EA484B9B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3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B4A3-5521-4FE6-8094-A7F1AB77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E1CBE-E4CB-42F9-AA56-14653194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616B-CEF6-449E-9ED6-2B39DAA0C1FA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8AA30-C8AA-447D-B828-AE801D80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F5989-F0CB-4A4F-94C3-99A6CBBE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7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531E-BEC6-4299-B351-13B4FF8F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99C8-8EF9-488D-8BCD-082819F1EAAC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AAB5A-5A3E-46A9-B44D-89EFFF7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5DAEF-FD56-4D2E-A3DF-6428F40F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5B7D-BA9F-4BAD-AE2C-86548594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FE91-4653-42B3-BC29-9554E0B2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B7F77-DB10-41A7-A26D-9D23D0946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CB27-9D05-4BF3-8BA9-59275A22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9DE9-60CE-4EF4-A9A1-C564B61D2FAE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618B3-BFEA-4485-A0AC-D539FB31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64F4-193E-4AF4-8888-862882DD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1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5038-E95D-4096-B96C-2619F751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0FDCE-A41F-4B18-B95F-5879D7930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7835-BF5E-4E32-963A-8871CB5D2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DD761-E569-43F2-A6D7-402C0F2D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BDAE-0319-41BB-8401-C71558C02C1D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6F99D-C229-4004-9AF4-895AF016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4BA5-B015-4D33-9660-446EF0E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1D6CC-DBC6-4BD0-B735-7BE55A56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A1E8-416B-46E7-B4D8-4AD58030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967C-F9D0-4B1B-A755-1819867D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28CC-FC60-4C0C-8C33-720A60E81BA9}" type="datetime1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1378-F461-49AB-9F10-41990F77D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A9C6-F9F0-4EA3-B31F-28EFE0098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E4EF-3A00-434C-B237-BFB164783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42">
            <a:extLst>
              <a:ext uri="{FF2B5EF4-FFF2-40B4-BE49-F238E27FC236}">
                <a16:creationId xmlns:a16="http://schemas.microsoft.com/office/drawing/2014/main" id="{89F6CCF9-014F-41B6-871A-05C9CCE03209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B657D-EA94-4FEC-AC5A-EB03A773D352}"/>
              </a:ext>
            </a:extLst>
          </p:cNvPr>
          <p:cNvSpPr txBox="1"/>
          <p:nvPr/>
        </p:nvSpPr>
        <p:spPr>
          <a:xfrm>
            <a:off x="1917576" y="1944209"/>
            <a:ext cx="8185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Astrobotany project (Botany</a:t>
            </a:r>
            <a:r>
              <a:rPr lang="ko-K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D958A-B3ED-45AA-AABD-ADB150BD4830}"/>
              </a:ext>
            </a:extLst>
          </p:cNvPr>
          <p:cNvSpPr txBox="1"/>
          <p:nvPr/>
        </p:nvSpPr>
        <p:spPr>
          <a:xfrm>
            <a:off x="9765437" y="5477523"/>
            <a:ext cx="159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Gilroy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Barker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61B58-9B37-473B-8A2E-CF21C3C55CCF}"/>
              </a:ext>
            </a:extLst>
          </p:cNvPr>
          <p:cNvSpPr txBox="1"/>
          <p:nvPr/>
        </p:nvSpPr>
        <p:spPr>
          <a:xfrm>
            <a:off x="2935549" y="2982897"/>
            <a:ext cx="6320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patterns from space data using statistical methods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291B2-CB97-463D-8FD8-0AEBD8CBB1DC}"/>
              </a:ext>
            </a:extLst>
          </p:cNvPr>
          <p:cNvSpPr txBox="1"/>
          <p:nvPr/>
        </p:nvSpPr>
        <p:spPr>
          <a:xfrm>
            <a:off x="310718" y="5985354"/>
            <a:ext cx="292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4</a:t>
            </a:r>
            <a:r>
              <a:rPr lang="en-US" altLang="ko-K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en-US" altLang="ko-KR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strobotany에 대한 이미지 검색결과">
            <a:extLst>
              <a:ext uri="{FF2B5EF4-FFF2-40B4-BE49-F238E27FC236}">
                <a16:creationId xmlns:a16="http://schemas.microsoft.com/office/drawing/2014/main" id="{0B28AA21-C909-4470-874C-83A0359F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5" y="2689935"/>
            <a:ext cx="1938568" cy="26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sa에 대한 이미지 검색결과">
            <a:extLst>
              <a:ext uri="{FF2B5EF4-FFF2-40B4-BE49-F238E27FC236}">
                <a16:creationId xmlns:a16="http://schemas.microsoft.com/office/drawing/2014/main" id="{C52C68F6-D82D-4B8C-BC91-FE002BC9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51" y="177738"/>
            <a:ext cx="1766471" cy="17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5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3C81C86D-2710-40A1-A2BA-B84197068E31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2BBB-35D9-4804-BC53-55A3DE1FE8C0}"/>
              </a:ext>
            </a:extLst>
          </p:cNvPr>
          <p:cNvSpPr txBox="1"/>
          <p:nvPr/>
        </p:nvSpPr>
        <p:spPr>
          <a:xfrm>
            <a:off x="7989903" y="5255581"/>
            <a:ext cx="295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7DDD6-A1C6-4C6F-8B9E-ED92633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F2C78-39C5-4621-B71E-DAB72B3AB47A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Milestone 2…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2BA49-0A02-4770-81E0-B061530F043D}"/>
              </a:ext>
            </a:extLst>
          </p:cNvPr>
          <p:cNvSpPr txBox="1"/>
          <p:nvPr/>
        </p:nvSpPr>
        <p:spPr>
          <a:xfrm>
            <a:off x="665825" y="1859340"/>
            <a:ext cx="4474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multiple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Reiterate this process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42">
            <a:extLst>
              <a:ext uri="{FF2B5EF4-FFF2-40B4-BE49-F238E27FC236}">
                <a16:creationId xmlns:a16="http://schemas.microsoft.com/office/drawing/2014/main" id="{4D5B20BF-6B48-451A-82D5-41F5509BAC46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2BBB-35D9-4804-BC53-55A3DE1FE8C0}"/>
              </a:ext>
            </a:extLst>
          </p:cNvPr>
          <p:cNvSpPr txBox="1"/>
          <p:nvPr/>
        </p:nvSpPr>
        <p:spPr>
          <a:xfrm>
            <a:off x="896645" y="1038688"/>
            <a:ext cx="295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C8CE4D71-6913-46E1-9958-E8C1D75702AA}"/>
              </a:ext>
            </a:extLst>
          </p:cNvPr>
          <p:cNvSpPr/>
          <p:nvPr/>
        </p:nvSpPr>
        <p:spPr>
          <a:xfrm>
            <a:off x="706923" y="1167685"/>
            <a:ext cx="189722" cy="119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6" dirty="0"/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78036C56-D2AB-4063-B6F1-033B09479072}"/>
              </a:ext>
            </a:extLst>
          </p:cNvPr>
          <p:cNvSpPr/>
          <p:nvPr/>
        </p:nvSpPr>
        <p:spPr>
          <a:xfrm>
            <a:off x="6044681" y="1194318"/>
            <a:ext cx="197499" cy="43294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9200F-6F7D-40DC-8A75-C899067C87C1}"/>
              </a:ext>
            </a:extLst>
          </p:cNvPr>
          <p:cNvSpPr txBox="1"/>
          <p:nvPr/>
        </p:nvSpPr>
        <p:spPr>
          <a:xfrm>
            <a:off x="6516375" y="1561908"/>
            <a:ext cx="3959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Statistical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201DDA-571F-449A-BC57-4039B0F7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42">
            <a:extLst>
              <a:ext uri="{FF2B5EF4-FFF2-40B4-BE49-F238E27FC236}">
                <a16:creationId xmlns:a16="http://schemas.microsoft.com/office/drawing/2014/main" id="{5AE0C0A0-F700-4720-9A96-A0DE33E19BF8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2BBB-35D9-4804-BC53-55A3DE1FE8C0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for the Semester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5570-23E0-47CC-B7F4-76B4BA7F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OTLSHAPE_M_00b794982f41487aa2285864e30c0445_Connector1">
            <a:extLst>
              <a:ext uri="{FF2B5EF4-FFF2-40B4-BE49-F238E27FC236}">
                <a16:creationId xmlns:a16="http://schemas.microsoft.com/office/drawing/2014/main" id="{0043E976-4CE3-4E43-B4EF-30A85508A4F4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0704343" y="5461000"/>
            <a:ext cx="0" cy="3741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9438b85ee1f54061980733bd47489094_Connector1">
            <a:extLst>
              <a:ext uri="{FF2B5EF4-FFF2-40B4-BE49-F238E27FC236}">
                <a16:creationId xmlns:a16="http://schemas.microsoft.com/office/drawing/2014/main" id="{8A3B78CA-CA75-4220-B814-A88391BF318A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7263841" y="5636887"/>
            <a:ext cx="0" cy="37416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ce49b461dada4b4ba8016f97c5d69120_Connector1">
            <a:extLst>
              <a:ext uri="{FF2B5EF4-FFF2-40B4-BE49-F238E27FC236}">
                <a16:creationId xmlns:a16="http://schemas.microsoft.com/office/drawing/2014/main" id="{723220E3-42B0-4C33-BA6A-C9D12296422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058665" y="5461000"/>
            <a:ext cx="0" cy="6628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a1fe2df1afb74a24b48db95b6b338bf9_RightVerticalConnector3">
            <a:extLst>
              <a:ext uri="{FF2B5EF4-FFF2-40B4-BE49-F238E27FC236}">
                <a16:creationId xmlns:a16="http://schemas.microsoft.com/office/drawing/2014/main" id="{DE3ABE58-1D8B-42A3-B220-A0D65FCEBCAE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0704343" y="4016840"/>
            <a:ext cx="0" cy="112666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a1fe2df1afb74a24b48db95b6b338bf9_RightVerticalConnector1">
            <a:extLst>
              <a:ext uri="{FF2B5EF4-FFF2-40B4-BE49-F238E27FC236}">
                <a16:creationId xmlns:a16="http://schemas.microsoft.com/office/drawing/2014/main" id="{24B69E50-FD52-4CCD-9FAB-AD4B3234DE20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704343" y="3733800"/>
            <a:ext cx="0" cy="266700"/>
          </a:xfrm>
          <a:prstGeom prst="line">
            <a:avLst/>
          </a:prstGeom>
          <a:ln w="9525" cap="flat" cmpd="sng" algn="ctr">
            <a:solidFill>
              <a:srgbClr val="B20E1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834636e32cff480d8a852ae191fc6842_RightVerticalConnector1">
            <a:extLst>
              <a:ext uri="{FF2B5EF4-FFF2-40B4-BE49-F238E27FC236}">
                <a16:creationId xmlns:a16="http://schemas.microsoft.com/office/drawing/2014/main" id="{1490C5C4-0144-4A5A-933D-D6EF9EAFE94D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7274768" y="2997200"/>
            <a:ext cx="0" cy="21463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2508efa28ff349da8bc6837b0c12f3f2_RightVerticalConnector2">
            <a:extLst>
              <a:ext uri="{FF2B5EF4-FFF2-40B4-BE49-F238E27FC236}">
                <a16:creationId xmlns:a16="http://schemas.microsoft.com/office/drawing/2014/main" id="{202E789E-454B-419A-AD00-03D6112D015E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059543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2508efa28ff349da8bc6837b0c12f3f2_RightVerticalConnector1">
            <a:extLst>
              <a:ext uri="{FF2B5EF4-FFF2-40B4-BE49-F238E27FC236}">
                <a16:creationId xmlns:a16="http://schemas.microsoft.com/office/drawing/2014/main" id="{A3DB5D4D-7749-490F-B547-037011CC435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059543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2508efa28ff349da8bc6837b0c12f3f2_LeftVerticalConnector2">
            <a:extLst>
              <a:ext uri="{FF2B5EF4-FFF2-40B4-BE49-F238E27FC236}">
                <a16:creationId xmlns:a16="http://schemas.microsoft.com/office/drawing/2014/main" id="{EE165AE8-1158-47AB-906A-0EBDB4AF7C4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44465" y="2730500"/>
            <a:ext cx="0" cy="24130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2508efa28ff349da8bc6837b0c12f3f2_LeftVerticalConnector1">
            <a:extLst>
              <a:ext uri="{FF2B5EF4-FFF2-40B4-BE49-F238E27FC236}">
                <a16:creationId xmlns:a16="http://schemas.microsoft.com/office/drawing/2014/main" id="{E73C54EF-AE3E-47D9-B0C9-66C07C94D81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44465" y="2260600"/>
            <a:ext cx="0" cy="26670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TLSHAPE_TB_00000000000000000000000000000000_ScaleContainer">
            <a:extLst>
              <a:ext uri="{FF2B5EF4-FFF2-40B4-BE49-F238E27FC236}">
                <a16:creationId xmlns:a16="http://schemas.microsoft.com/office/drawing/2014/main" id="{C7626630-11F3-4AA4-88D8-04314350472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TLSHAPE_TB_00000000000000000000000000000000_TimescaleInterval1">
            <a:extLst>
              <a:ext uri="{FF2B5EF4-FFF2-40B4-BE49-F238E27FC236}">
                <a16:creationId xmlns:a16="http://schemas.microsoft.com/office/drawing/2014/main" id="{4025402B-7186-4470-B4BF-32522F1BAEE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8" name="OTLSHAPE_TB_00000000000000000000000000000000_TimescaleInterval2">
            <a:extLst>
              <a:ext uri="{FF2B5EF4-FFF2-40B4-BE49-F238E27FC236}">
                <a16:creationId xmlns:a16="http://schemas.microsoft.com/office/drawing/2014/main" id="{DB4A519C-8CF6-443D-9FCE-F47D24F83BF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083376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" name="OTLSHAPE_TB_00000000000000000000000000000000_TimescaleInterval3">
            <a:extLst>
              <a:ext uri="{FF2B5EF4-FFF2-40B4-BE49-F238E27FC236}">
                <a16:creationId xmlns:a16="http://schemas.microsoft.com/office/drawing/2014/main" id="{48601604-A507-498B-AD32-E2473014367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990295" y="518634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0" name="OTLSHAPE_TB_00000000000000000000000000000000_TimescaleInterval4">
            <a:extLst>
              <a:ext uri="{FF2B5EF4-FFF2-40B4-BE49-F238E27FC236}">
                <a16:creationId xmlns:a16="http://schemas.microsoft.com/office/drawing/2014/main" id="{B6E56A0B-5587-4B88-A118-344692B9A756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940914" y="5193131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1" name="OTLSHAPE_TB_00000000000000000000000000000000_TimescaleInterval5">
            <a:extLst>
              <a:ext uri="{FF2B5EF4-FFF2-40B4-BE49-F238E27FC236}">
                <a16:creationId xmlns:a16="http://schemas.microsoft.com/office/drawing/2014/main" id="{F4EA329A-798B-4AF1-B74D-47973CCC4C2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805713" y="5208234"/>
            <a:ext cx="103638" cy="1183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2" name="OTLSHAPE_TB_00000000000000000000000000000000_TimescaleInterval6">
            <a:extLst>
              <a:ext uri="{FF2B5EF4-FFF2-40B4-BE49-F238E27FC236}">
                <a16:creationId xmlns:a16="http://schemas.microsoft.com/office/drawing/2014/main" id="{9DA9D7C1-558B-46A4-8BD7-327FD48A34E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5906654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3" name="OTLSHAPE_TB_00000000000000000000000000000000_TimescaleInterval7">
            <a:extLst>
              <a:ext uri="{FF2B5EF4-FFF2-40B4-BE49-F238E27FC236}">
                <a16:creationId xmlns:a16="http://schemas.microsoft.com/office/drawing/2014/main" id="{BDC8E462-A156-4DAD-ACFD-881449010AB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13188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4" name="OTLSHAPE_TB_00000000000000000000000000000000_ScaleMarking1">
            <a:extLst>
              <a:ext uri="{FF2B5EF4-FFF2-40B4-BE49-F238E27FC236}">
                <a16:creationId xmlns:a16="http://schemas.microsoft.com/office/drawing/2014/main" id="{150731B5-BF0F-45B1-A6FB-3253D987C03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25" name="OTLSHAPE_M_ce49b461dada4b4ba8016f97c5d69120_Title">
            <a:extLst>
              <a:ext uri="{FF2B5EF4-FFF2-40B4-BE49-F238E27FC236}">
                <a16:creationId xmlns:a16="http://schemas.microsoft.com/office/drawing/2014/main" id="{0D64CC81-2C79-43ED-8549-8FE1C8A572D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16167" y="6279501"/>
            <a:ext cx="9338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Start of Project</a:t>
            </a:r>
          </a:p>
        </p:txBody>
      </p:sp>
      <p:sp>
        <p:nvSpPr>
          <p:cNvPr id="26" name="OTLSHAPE_M_ce49b461dada4b4ba8016f97c5d69120_Date">
            <a:extLst>
              <a:ext uri="{FF2B5EF4-FFF2-40B4-BE49-F238E27FC236}">
                <a16:creationId xmlns:a16="http://schemas.microsoft.com/office/drawing/2014/main" id="{53521E42-C925-4117-B681-5634D09E0E0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57421" y="6124423"/>
            <a:ext cx="609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Mon Sep 9</a:t>
            </a:r>
          </a:p>
        </p:txBody>
      </p:sp>
      <p:sp>
        <p:nvSpPr>
          <p:cNvPr id="27" name="OTLSHAPE_M_ce49b461dada4b4ba8016f97c5d69120_Shape">
            <a:extLst>
              <a:ext uri="{FF2B5EF4-FFF2-40B4-BE49-F238E27FC236}">
                <a16:creationId xmlns:a16="http://schemas.microsoft.com/office/drawing/2014/main" id="{63CB50AB-B06D-4F19-AF7A-67797080F3A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944365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M_ff7decb6e0db4851ac77cc8902440007_Title">
            <a:extLst>
              <a:ext uri="{FF2B5EF4-FFF2-40B4-BE49-F238E27FC236}">
                <a16:creationId xmlns:a16="http://schemas.microsoft.com/office/drawing/2014/main" id="{5D7BF96A-9992-4502-B323-11525B5D309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567666" y="5943631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29" name="OTLSHAPE_M_ff7decb6e0db4851ac77cc8902440007_Date">
            <a:extLst>
              <a:ext uri="{FF2B5EF4-FFF2-40B4-BE49-F238E27FC236}">
                <a16:creationId xmlns:a16="http://schemas.microsoft.com/office/drawing/2014/main" id="{BF5E2411-6CFC-44EC-8F5F-A775207015D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607142" y="5789174"/>
            <a:ext cx="6096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Mon Nov 4</a:t>
            </a:r>
          </a:p>
        </p:txBody>
      </p:sp>
      <p:sp>
        <p:nvSpPr>
          <p:cNvPr id="30" name="OTLSHAPE_M_ff7decb6e0db4851ac77cc8902440007_Shape">
            <a:extLst>
              <a:ext uri="{FF2B5EF4-FFF2-40B4-BE49-F238E27FC236}">
                <a16:creationId xmlns:a16="http://schemas.microsoft.com/office/drawing/2014/main" id="{1211AB69-74D8-4814-A8EB-DADCCB42A48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52124" y="5409456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9438b85ee1f54061980733bd47489094_Title">
            <a:extLst>
              <a:ext uri="{FF2B5EF4-FFF2-40B4-BE49-F238E27FC236}">
                <a16:creationId xmlns:a16="http://schemas.microsoft.com/office/drawing/2014/main" id="{262AA436-C114-4371-B421-02A1348D6A11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942591" y="6163576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32" name="OTLSHAPE_M_9438b85ee1f54061980733bd47489094_Date">
            <a:extLst>
              <a:ext uri="{FF2B5EF4-FFF2-40B4-BE49-F238E27FC236}">
                <a16:creationId xmlns:a16="http://schemas.microsoft.com/office/drawing/2014/main" id="{B50E840E-4BBC-4951-8EDE-D2CFDD973EE5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958556" y="6015830"/>
            <a:ext cx="68579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accent3"/>
                </a:solidFill>
                <a:latin typeface="Calibri" panose="020F0502020204030204" pitchFamily="34" charset="0"/>
              </a:rPr>
              <a:t>Mon Nov 11</a:t>
            </a:r>
          </a:p>
        </p:txBody>
      </p:sp>
      <p:sp>
        <p:nvSpPr>
          <p:cNvPr id="33" name="OTLSHAPE_M_9438b85ee1f54061980733bd47489094_Shape">
            <a:extLst>
              <a:ext uri="{FF2B5EF4-FFF2-40B4-BE49-F238E27FC236}">
                <a16:creationId xmlns:a16="http://schemas.microsoft.com/office/drawing/2014/main" id="{90473F2E-3DB5-4626-9E31-65D4EB4B90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160468" y="5370931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M_00b794982f41487aa2285864e30c0445_Title">
            <a:extLst>
              <a:ext uri="{FF2B5EF4-FFF2-40B4-BE49-F238E27FC236}">
                <a16:creationId xmlns:a16="http://schemas.microsoft.com/office/drawing/2014/main" id="{83949DC0-FE43-4475-B1A2-DA767249DFDB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0361845" y="5990810"/>
            <a:ext cx="685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38" name="OTLSHAPE_M_00b794982f41487aa2285864e30c0445_Date">
            <a:extLst>
              <a:ext uri="{FF2B5EF4-FFF2-40B4-BE49-F238E27FC236}">
                <a16:creationId xmlns:a16="http://schemas.microsoft.com/office/drawing/2014/main" id="{89469762-9D8F-4EBF-973E-486724EED0A8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0456142" y="5835164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chemeClr val="accent3"/>
                </a:solidFill>
                <a:latin typeface="Calibri" panose="020F0502020204030204" pitchFamily="34" charset="0"/>
              </a:rPr>
              <a:t>TBD</a:t>
            </a:r>
          </a:p>
        </p:txBody>
      </p:sp>
      <p:sp>
        <p:nvSpPr>
          <p:cNvPr id="39" name="OTLSHAPE_M_00b794982f41487aa2285864e30c0445_Shape">
            <a:extLst>
              <a:ext uri="{FF2B5EF4-FFF2-40B4-BE49-F238E27FC236}">
                <a16:creationId xmlns:a16="http://schemas.microsoft.com/office/drawing/2014/main" id="{81CF7F60-69D0-478B-AF9C-72211B762E1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0590043" y="5334000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TLSHAPE_T_2508efa28ff349da8bc6837b0c12f3f2_Shape">
            <a:extLst>
              <a:ext uri="{FF2B5EF4-FFF2-40B4-BE49-F238E27FC236}">
                <a16:creationId xmlns:a16="http://schemas.microsoft.com/office/drawing/2014/main" id="{4CBDF34D-C66F-4D08-8D68-597A4BD06C8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44465" y="2120900"/>
            <a:ext cx="32258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_2508efa28ff349da8bc6837b0c12f3f2_Title">
            <a:extLst>
              <a:ext uri="{FF2B5EF4-FFF2-40B4-BE49-F238E27FC236}">
                <a16:creationId xmlns:a16="http://schemas.microsoft.com/office/drawing/2014/main" id="{EFAF7883-3408-4923-8DC3-654DEEAC707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91558" y="21753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SECTION 1</a:t>
            </a:r>
          </a:p>
        </p:txBody>
      </p:sp>
      <p:sp>
        <p:nvSpPr>
          <p:cNvPr id="42" name="OTLSHAPE_T_2508efa28ff349da8bc6837b0c12f3f2_JoinedDate">
            <a:extLst>
              <a:ext uri="{FF2B5EF4-FFF2-40B4-BE49-F238E27FC236}">
                <a16:creationId xmlns:a16="http://schemas.microsoft.com/office/drawing/2014/main" id="{51187705-72D0-4AE8-AA1D-3BCB6708EE7B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110342" y="2183656"/>
            <a:ext cx="87403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4" dirty="0">
                <a:solidFill>
                  <a:schemeClr val="accent6"/>
                </a:solidFill>
                <a:latin typeface="Calibri" panose="020F0502020204030204" pitchFamily="34" charset="0"/>
              </a:rPr>
              <a:t>Sep 9 -  Nov  4</a:t>
            </a:r>
          </a:p>
        </p:txBody>
      </p:sp>
      <p:sp>
        <p:nvSpPr>
          <p:cNvPr id="43" name="OTLSHAPE_T_9116278e5c2946a085db5776da322f3f_Shape">
            <a:extLst>
              <a:ext uri="{FF2B5EF4-FFF2-40B4-BE49-F238E27FC236}">
                <a16:creationId xmlns:a16="http://schemas.microsoft.com/office/drawing/2014/main" id="{6B66490A-12DD-4D0E-8C87-CF05A761C2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44465" y="2527300"/>
            <a:ext cx="1079500" cy="203200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OTLSHAPE_T_9116278e5c2946a085db5776da322f3f_Title">
            <a:extLst>
              <a:ext uri="{FF2B5EF4-FFF2-40B4-BE49-F238E27FC236}">
                <a16:creationId xmlns:a16="http://schemas.microsoft.com/office/drawing/2014/main" id="{F64C8CBD-EE3C-45A9-AC30-A1FC088FF0C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058360" y="2531230"/>
            <a:ext cx="59169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latin typeface="Calibri" panose="020F0502020204030204" pitchFamily="34" charset="0"/>
              </a:rPr>
              <a:t>Define</a:t>
            </a:r>
          </a:p>
          <a:p>
            <a:pPr algn="ctr"/>
            <a:r>
              <a:rPr lang="en-GB" sz="1100" spc="-6" dirty="0">
                <a:latin typeface="Calibri" panose="020F0502020204030204" pitchFamily="34" charset="0"/>
              </a:rPr>
              <a:t> Objective</a:t>
            </a:r>
          </a:p>
        </p:txBody>
      </p:sp>
      <p:sp>
        <p:nvSpPr>
          <p:cNvPr id="45" name="OTLSHAPE_T_8574f27a0c634b08b97c20e1eb8b1a11_Shape">
            <a:extLst>
              <a:ext uri="{FF2B5EF4-FFF2-40B4-BE49-F238E27FC236}">
                <a16:creationId xmlns:a16="http://schemas.microsoft.com/office/drawing/2014/main" id="{911809BD-D176-4BA6-8B9E-A6592D1F267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916207" y="2527300"/>
            <a:ext cx="1079500" cy="203200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OTLSHAPE_T_8574f27a0c634b08b97c20e1eb8b1a11_Title">
            <a:extLst>
              <a:ext uri="{FF2B5EF4-FFF2-40B4-BE49-F238E27FC236}">
                <a16:creationId xmlns:a16="http://schemas.microsoft.com/office/drawing/2014/main" id="{8E82D70B-FE01-4320-A9CA-E044AD6125E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061449" y="2531229"/>
            <a:ext cx="78901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latin typeface="Calibri" panose="020F0502020204030204" pitchFamily="34" charset="0"/>
              </a:rPr>
              <a:t>Data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47" name="OTLSHAPE_T_8545a2622707410ea6bf0bb2412e4891_Shape">
            <a:extLst>
              <a:ext uri="{FF2B5EF4-FFF2-40B4-BE49-F238E27FC236}">
                <a16:creationId xmlns:a16="http://schemas.microsoft.com/office/drawing/2014/main" id="{D6C93C32-7E30-4B31-A253-E7CBA3F0B27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987949" y="2527300"/>
            <a:ext cx="1079500" cy="203200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OTLSHAPE_T_8545a2622707410ea6bf0bb2412e4891_Title">
            <a:extLst>
              <a:ext uri="{FF2B5EF4-FFF2-40B4-BE49-F238E27FC236}">
                <a16:creationId xmlns:a16="http://schemas.microsoft.com/office/drawing/2014/main" id="{45743A3B-C717-46EA-85C5-CAEFAE99097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124777" y="2540617"/>
            <a:ext cx="785789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latin typeface="Calibri" panose="020F0502020204030204" pitchFamily="34" charset="0"/>
              </a:rPr>
              <a:t>Data</a:t>
            </a:r>
          </a:p>
          <a:p>
            <a:pPr algn="ctr"/>
            <a:r>
              <a:rPr lang="en-GB" sz="1100" spc="-6" dirty="0">
                <a:latin typeface="Calibri" panose="020F0502020204030204" pitchFamily="34" charset="0"/>
              </a:rPr>
              <a:t>Exploration</a:t>
            </a:r>
          </a:p>
        </p:txBody>
      </p:sp>
      <p:sp>
        <p:nvSpPr>
          <p:cNvPr id="49" name="OTLSHAPE_T_834636e32cff480d8a852ae191fc6842_Shape">
            <a:extLst>
              <a:ext uri="{FF2B5EF4-FFF2-40B4-BE49-F238E27FC236}">
                <a16:creationId xmlns:a16="http://schemas.microsoft.com/office/drawing/2014/main" id="{A2622064-0158-49E6-84D2-1AAC6711A15B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059691" y="2857500"/>
            <a:ext cx="32258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T_834636e32cff480d8a852ae191fc6842_Title">
            <a:extLst>
              <a:ext uri="{FF2B5EF4-FFF2-40B4-BE49-F238E27FC236}">
                <a16:creationId xmlns:a16="http://schemas.microsoft.com/office/drawing/2014/main" id="{953A0823-9274-48D4-BDF6-5D6BAD0D430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406784" y="2911941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2</a:t>
            </a:r>
          </a:p>
        </p:txBody>
      </p:sp>
      <p:sp>
        <p:nvSpPr>
          <p:cNvPr id="51" name="OTLSHAPE_T_834636e32cff480d8a852ae191fc6842_JoinedDate">
            <a:extLst>
              <a:ext uri="{FF2B5EF4-FFF2-40B4-BE49-F238E27FC236}">
                <a16:creationId xmlns:a16="http://schemas.microsoft.com/office/drawing/2014/main" id="{E2E79072-B8C8-4252-8945-BDE08F9ABCB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325567" y="2920256"/>
            <a:ext cx="80687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2" dirty="0">
                <a:solidFill>
                  <a:schemeClr val="accent2"/>
                </a:solidFill>
                <a:latin typeface="Calibri" panose="020F0502020204030204" pitchFamily="34" charset="0"/>
              </a:rPr>
              <a:t>Nov 4- Nov 11</a:t>
            </a:r>
          </a:p>
        </p:txBody>
      </p:sp>
      <p:sp>
        <p:nvSpPr>
          <p:cNvPr id="52" name="OTLSHAPE_T_f4fcd5cd4d1e4f139515633c6945b409_Shape">
            <a:extLst>
              <a:ext uri="{FF2B5EF4-FFF2-40B4-BE49-F238E27FC236}">
                <a16:creationId xmlns:a16="http://schemas.microsoft.com/office/drawing/2014/main" id="{C8CE3606-1E4D-40C8-AD50-26FD89632DF8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59691" y="3263900"/>
            <a:ext cx="857542" cy="215156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OTLSHAPE_T_f4fcd5cd4d1e4f139515633c6945b409_Title">
            <a:extLst>
              <a:ext uri="{FF2B5EF4-FFF2-40B4-BE49-F238E27FC236}">
                <a16:creationId xmlns:a16="http://schemas.microsoft.com/office/drawing/2014/main" id="{2DF01E7E-9738-4758-8ECC-681F9CEDFA03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189790" y="3212564"/>
            <a:ext cx="596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latin typeface="Calibri" panose="020F0502020204030204" pitchFamily="34" charset="0"/>
              </a:rPr>
              <a:t>Build a </a:t>
            </a:r>
          </a:p>
          <a:p>
            <a:pPr algn="ctr"/>
            <a:r>
              <a:rPr lang="en-GB" sz="1100" spc="-6" dirty="0"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54" name="OTLSHAPE_T_61bd4421f159413dba7281a5185e38b8_Shape">
            <a:extLst>
              <a:ext uri="{FF2B5EF4-FFF2-40B4-BE49-F238E27FC236}">
                <a16:creationId xmlns:a16="http://schemas.microsoft.com/office/drawing/2014/main" id="{E9C9AAEC-34CA-4F52-BC5D-CE0DDC2E5A0C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898059" y="3272790"/>
            <a:ext cx="1079500" cy="203200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OTLSHAPE_T_61bd4421f159413dba7281a5185e38b8_Title">
            <a:extLst>
              <a:ext uri="{FF2B5EF4-FFF2-40B4-BE49-F238E27FC236}">
                <a16:creationId xmlns:a16="http://schemas.microsoft.com/office/drawing/2014/main" id="{3BBFE90D-1628-40E1-87B6-C9EA1788452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120784" y="3205107"/>
            <a:ext cx="596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latin typeface="Calibri" panose="020F0502020204030204" pitchFamily="34" charset="0"/>
              </a:rPr>
              <a:t>Model</a:t>
            </a:r>
          </a:p>
          <a:p>
            <a:pPr algn="ctr"/>
            <a:r>
              <a:rPr lang="en-GB" sz="1100" spc="-6" dirty="0"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56" name="OTLSHAPE_T_2fdad40dfd14467b93d0a759296f251a_Shape">
            <a:extLst>
              <a:ext uri="{FF2B5EF4-FFF2-40B4-BE49-F238E27FC236}">
                <a16:creationId xmlns:a16="http://schemas.microsoft.com/office/drawing/2014/main" id="{067F3FB6-B888-4B5E-83B3-CD5F9640A6D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5988529" y="3263900"/>
            <a:ext cx="1082688" cy="19414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OTLSHAPE_T_2fdad40dfd14467b93d0a759296f251a_Title">
            <a:extLst>
              <a:ext uri="{FF2B5EF4-FFF2-40B4-BE49-F238E27FC236}">
                <a16:creationId xmlns:a16="http://schemas.microsoft.com/office/drawing/2014/main" id="{D07EECD1-2962-4194-B528-8503C577D29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192824" y="3280240"/>
            <a:ext cx="59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latin typeface="Calibri" panose="020F0502020204030204" pitchFamily="34" charset="0"/>
              </a:rPr>
              <a:t>Diagnosis</a:t>
            </a:r>
          </a:p>
        </p:txBody>
      </p:sp>
      <p:sp>
        <p:nvSpPr>
          <p:cNvPr id="58" name="OTLSHAPE_T_ac77bc1b615446839e0eba63c8d16a71_Shape">
            <a:extLst>
              <a:ext uri="{FF2B5EF4-FFF2-40B4-BE49-F238E27FC236}">
                <a16:creationId xmlns:a16="http://schemas.microsoft.com/office/drawing/2014/main" id="{304472B3-830F-4742-B100-D5EA14B3E3B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060569" y="3263900"/>
            <a:ext cx="2159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OTLSHAPE_T_ac77bc1b615446839e0eba63c8d16a71_Title">
            <a:extLst>
              <a:ext uri="{FF2B5EF4-FFF2-40B4-BE49-F238E27FC236}">
                <a16:creationId xmlns:a16="http://schemas.microsoft.com/office/drawing/2014/main" id="{0F36B92E-EE65-4E77-BE6D-D0C2AB97FF9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325568" y="328024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6" dirty="0">
                <a:latin typeface="Calibri" panose="020F0502020204030204" pitchFamily="34" charset="0"/>
              </a:rPr>
              <a:t>Reiterate the process</a:t>
            </a:r>
          </a:p>
        </p:txBody>
      </p:sp>
      <p:sp>
        <p:nvSpPr>
          <p:cNvPr id="60" name="OTLSHAPE_T_a1fe2df1afb74a24b48db95b6b338bf9_Shape">
            <a:extLst>
              <a:ext uri="{FF2B5EF4-FFF2-40B4-BE49-F238E27FC236}">
                <a16:creationId xmlns:a16="http://schemas.microsoft.com/office/drawing/2014/main" id="{B422BD54-CC9D-4DF0-811A-2D26878C07D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7274917" y="3594100"/>
            <a:ext cx="34417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a1fe2df1afb74a24b48db95b6b338bf9_Title">
            <a:extLst>
              <a:ext uri="{FF2B5EF4-FFF2-40B4-BE49-F238E27FC236}">
                <a16:creationId xmlns:a16="http://schemas.microsoft.com/office/drawing/2014/main" id="{62028DBB-F312-4C19-BE0D-32A0FCCAA1C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622011" y="364854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SECTION 3</a:t>
            </a:r>
          </a:p>
        </p:txBody>
      </p:sp>
      <p:sp>
        <p:nvSpPr>
          <p:cNvPr id="62" name="OTLSHAPE_T_a1fe2df1afb74a24b48db95b6b338bf9_JoinedDate">
            <a:extLst>
              <a:ext uri="{FF2B5EF4-FFF2-40B4-BE49-F238E27FC236}">
                <a16:creationId xmlns:a16="http://schemas.microsoft.com/office/drawing/2014/main" id="{FF7E1E55-44FE-40D1-AD4A-6EF511F9324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755142" y="3656856"/>
            <a:ext cx="82549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2" dirty="0">
                <a:solidFill>
                  <a:srgbClr val="B20E12"/>
                </a:solidFill>
                <a:latin typeface="Calibri" panose="020F0502020204030204" pitchFamily="34" charset="0"/>
              </a:rPr>
              <a:t>Oct 21 - </a:t>
            </a:r>
          </a:p>
        </p:txBody>
      </p:sp>
      <p:sp>
        <p:nvSpPr>
          <p:cNvPr id="69" name="OTLSHAPE_T_8d75aaf91f11405d8720698af5304071_Shape">
            <a:extLst>
              <a:ext uri="{FF2B5EF4-FFF2-40B4-BE49-F238E27FC236}">
                <a16:creationId xmlns:a16="http://schemas.microsoft.com/office/drawing/2014/main" id="{EA03E554-EC08-4A81-8DDC-CFF8DB5C203C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2223772" y="2911941"/>
            <a:ext cx="1031291" cy="24772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TLSHAPE_T_8d75aaf91f11405d8720698af5304071_Title">
            <a:extLst>
              <a:ext uri="{FF2B5EF4-FFF2-40B4-BE49-F238E27FC236}">
                <a16:creationId xmlns:a16="http://schemas.microsoft.com/office/drawing/2014/main" id="{3FB39934-65C4-4577-B3E8-5180DA69B68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293620" y="3093468"/>
            <a:ext cx="95907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latin typeface="Calibri" panose="020F0502020204030204" pitchFamily="34" charset="0"/>
              </a:rPr>
              <a:t>Studying </a:t>
            </a:r>
          </a:p>
          <a:p>
            <a:pPr algn="ctr"/>
            <a:r>
              <a:rPr lang="en-GB" sz="1100" spc="-4" dirty="0">
                <a:latin typeface="Calibri" panose="020F0502020204030204" pitchFamily="34" charset="0"/>
              </a:rPr>
              <a:t>Possible Models</a:t>
            </a:r>
          </a:p>
        </p:txBody>
      </p:sp>
      <p:sp>
        <p:nvSpPr>
          <p:cNvPr id="72" name="OTLSHAPE_T_dc59864a8fe6461f93f8543967c3a710_Shape">
            <a:extLst>
              <a:ext uri="{FF2B5EF4-FFF2-40B4-BE49-F238E27FC236}">
                <a16:creationId xmlns:a16="http://schemas.microsoft.com/office/drawing/2014/main" id="{F7A59A39-ABD6-4277-ADCE-535E7E24977D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607048" y="3648540"/>
            <a:ext cx="215900" cy="203200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OTLSHAPE_T_dc59864a8fe6461f93f8543967c3a710_JoinedDate">
            <a:extLst>
              <a:ext uri="{FF2B5EF4-FFF2-40B4-BE49-F238E27FC236}">
                <a16:creationId xmlns:a16="http://schemas.microsoft.com/office/drawing/2014/main" id="{3ABEF88A-9D3E-402E-8C59-5EA006DDAC5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17243" y="3694001"/>
            <a:ext cx="152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latin typeface="Calibri" panose="020F0502020204030204" pitchFamily="34" charset="0"/>
              </a:rPr>
              <a:t>9/9</a:t>
            </a:r>
          </a:p>
        </p:txBody>
      </p:sp>
      <p:sp>
        <p:nvSpPr>
          <p:cNvPr id="76" name="OTLSHAPE_T_dc59864a8fe6461f93f8543967c3a710_Title">
            <a:extLst>
              <a:ext uri="{FF2B5EF4-FFF2-40B4-BE49-F238E27FC236}">
                <a16:creationId xmlns:a16="http://schemas.microsoft.com/office/drawing/2014/main" id="{39EFF9F4-6D85-43F8-A4D3-F9A902F2E3C5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87622" y="3865273"/>
            <a:ext cx="102856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latin typeface="Calibri" panose="020F0502020204030204" pitchFamily="34" charset="0"/>
              </a:rPr>
              <a:t>Write Schedule</a:t>
            </a:r>
          </a:p>
        </p:txBody>
      </p:sp>
      <p:sp>
        <p:nvSpPr>
          <p:cNvPr id="78" name="OTLSHAPE_T_ac77bc1b615446839e0eba63c8d16a71_Title">
            <a:extLst>
              <a:ext uri="{FF2B5EF4-FFF2-40B4-BE49-F238E27FC236}">
                <a16:creationId xmlns:a16="http://schemas.microsoft.com/office/drawing/2014/main" id="{39B1EB69-40A6-4293-B0A1-72F058DF57C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302346" y="3864518"/>
            <a:ext cx="1649517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6" dirty="0">
                <a:latin typeface="Calibri" panose="020F0502020204030204" pitchFamily="34" charset="0"/>
              </a:rPr>
              <a:t>See the result and</a:t>
            </a:r>
          </a:p>
          <a:p>
            <a:r>
              <a:rPr lang="en-GB" sz="1100" spc="-6" dirty="0">
                <a:latin typeface="Calibri" panose="020F0502020204030204" pitchFamily="34" charset="0"/>
              </a:rPr>
              <a:t>Decide whether to carry on </a:t>
            </a:r>
          </a:p>
        </p:txBody>
      </p:sp>
      <p:sp>
        <p:nvSpPr>
          <p:cNvPr id="79" name="OTLSHAPE_TB_00000000000000000000000000000000_TimescaleInterval7">
            <a:extLst>
              <a:ext uri="{FF2B5EF4-FFF2-40B4-BE49-F238E27FC236}">
                <a16:creationId xmlns:a16="http://schemas.microsoft.com/office/drawing/2014/main" id="{C912748E-0CA0-408B-8754-66B20A97145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006552" y="5183077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0361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8E8BBD92-6C4F-4768-AC2A-86731017C929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341EC-2D90-4732-8AF7-F22E28C4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15141-EF8D-4367-80E3-2A602A73289E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1 Summary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0C25D-E207-445C-917B-44CACD68926F}"/>
              </a:ext>
            </a:extLst>
          </p:cNvPr>
          <p:cNvSpPr txBox="1"/>
          <p:nvPr/>
        </p:nvSpPr>
        <p:spPr>
          <a:xfrm>
            <a:off x="363985" y="1241721"/>
            <a:ext cx="9515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Finding patterns from space data using statistical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Possible preprocessing method </a:t>
            </a:r>
          </a:p>
          <a:p>
            <a:pPr lvl="1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&amp;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&amp; Distribution</a:t>
            </a:r>
          </a:p>
          <a:p>
            <a:pPr lvl="1"/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statistical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Deep Learning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8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D0A70FFD-D6AB-482F-9550-2DA896E2881B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2BBB-35D9-4804-BC53-55A3DE1FE8C0}"/>
              </a:ext>
            </a:extLst>
          </p:cNvPr>
          <p:cNvSpPr txBox="1"/>
          <p:nvPr/>
        </p:nvSpPr>
        <p:spPr>
          <a:xfrm>
            <a:off x="173935" y="1322511"/>
            <a:ext cx="119228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Choi et.al. paper….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features of the spaceflight environment that are likely to alter plant growth and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the directional cue that gravity provides on earth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mechanical loading normally derived from the plant’s own weight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 Altered fluid and gas flow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+) Biological systems that have evolved against a constant background of 1X gravity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Precisely which response networks are being triggered remains poorly defined : Transcriptional profiling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we find the critical cause that affected plant’s growth with analyzing space data?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different ecotypes (Col-0, Ws-2, Ler-0, Cvi-0):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ecotypes tested show a core set of shared transcriptional responses to spaceflight (Heat shock, oxidative stress, hypoxia…)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ecotype had unique changes in transcript levels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Finding patterns from space data using statistical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4793B-DC97-4C64-87A6-FD77A344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331BC-7DCB-4D90-AFC0-BFC854B65A60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Objective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1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D5DD0432-8430-419A-A381-2677D2A6AB10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E2BBB-35D9-4804-BC53-55A3DE1FE8C0}"/>
              </a:ext>
            </a:extLst>
          </p:cNvPr>
          <p:cNvSpPr txBox="1"/>
          <p:nvPr/>
        </p:nvSpPr>
        <p:spPr>
          <a:xfrm>
            <a:off x="295083" y="1241721"/>
            <a:ext cx="7477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Variables: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‘Locus’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‘log(FC)’ and ‘log2(FC)’ for all species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‘p-value’ and ‘q-value’ for all species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Variable: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‘Significance test’ for all species: ‘Yes’ to ‘1’</a:t>
            </a:r>
          </a:p>
          <a:p>
            <a:pPr lvl="1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‘No’ to ‘0’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1B7ED-4F22-4E7C-AD7B-B1EADF22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6378B-0997-4A20-AA17-1EE3BEAFB8B0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92B28-977B-4A92-A4D6-3E34225F6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28" r="7265" b="9537"/>
          <a:stretch/>
        </p:blipFill>
        <p:spPr>
          <a:xfrm>
            <a:off x="399673" y="4197685"/>
            <a:ext cx="7372727" cy="2523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89984A-DEEA-443B-B22A-5D675EE4B8C7}"/>
              </a:ext>
            </a:extLst>
          </p:cNvPr>
          <p:cNvSpPr txBox="1"/>
          <p:nvPr/>
        </p:nvSpPr>
        <p:spPr>
          <a:xfrm>
            <a:off x="7876990" y="4197685"/>
            <a:ext cx="3581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*#DIV/0 changed to ‘0’ for data in ‘FC’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varaibles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11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EE1E99FB-C08D-4AD6-905A-61DB9105DFE4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8D0A0-9F75-401E-83A7-AAE3377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0E63B-15C4-4C56-AAF8-A932B002404F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02B85-D6A0-4E5A-AB77-EEAC1D9A6E4E}"/>
              </a:ext>
            </a:extLst>
          </p:cNvPr>
          <p:cNvSpPr txBox="1"/>
          <p:nvPr/>
        </p:nvSpPr>
        <p:spPr>
          <a:xfrm>
            <a:off x="480525" y="1333911"/>
            <a:ext cx="8663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scarce data (features)?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 &amp; GAN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repeated for LER-0 and WS-2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takeaway from this?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‘Transcript’ and ‘Gene ID’? +) Gene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significant test was performed?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29813-26FF-42C7-A57E-471B89D41F65}"/>
              </a:ext>
            </a:extLst>
          </p:cNvPr>
          <p:cNvSpPr txBox="1"/>
          <p:nvPr/>
        </p:nvSpPr>
        <p:spPr>
          <a:xfrm>
            <a:off x="480525" y="4764603"/>
            <a:ext cx="6457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preprocessing method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using Gene sequence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1271E-135C-468A-A6C1-5AA17C05E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0" t="55417" r="3281" b="12500"/>
          <a:stretch/>
        </p:blipFill>
        <p:spPr>
          <a:xfrm>
            <a:off x="7117313" y="1466851"/>
            <a:ext cx="5007739" cy="19621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CD49D-A0B3-4097-AD8E-0E2E23E9DE29}"/>
              </a:ext>
            </a:extLst>
          </p:cNvPr>
          <p:cNvCxnSpPr/>
          <p:nvPr/>
        </p:nvCxnSpPr>
        <p:spPr>
          <a:xfrm>
            <a:off x="7267575" y="1676400"/>
            <a:ext cx="0" cy="157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216C4-AD8C-4B6A-AB94-9DAF3A6B865A}"/>
              </a:ext>
            </a:extLst>
          </p:cNvPr>
          <p:cNvCxnSpPr/>
          <p:nvPr/>
        </p:nvCxnSpPr>
        <p:spPr>
          <a:xfrm>
            <a:off x="10801350" y="1676400"/>
            <a:ext cx="0" cy="1571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F90C94-1401-47F8-A8C3-56916806D543}"/>
              </a:ext>
            </a:extLst>
          </p:cNvPr>
          <p:cNvCxnSpPr/>
          <p:nvPr/>
        </p:nvCxnSpPr>
        <p:spPr>
          <a:xfrm>
            <a:off x="7267575" y="1676400"/>
            <a:ext cx="3533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D7091A-DDB2-462B-8233-594944BAC05E}"/>
              </a:ext>
            </a:extLst>
          </p:cNvPr>
          <p:cNvCxnSpPr/>
          <p:nvPr/>
        </p:nvCxnSpPr>
        <p:spPr>
          <a:xfrm>
            <a:off x="7267575" y="3267075"/>
            <a:ext cx="3533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ne hot encoding에 대한 이미지 검색결과">
            <a:extLst>
              <a:ext uri="{FF2B5EF4-FFF2-40B4-BE49-F238E27FC236}">
                <a16:creationId xmlns:a16="http://schemas.microsoft.com/office/drawing/2014/main" id="{40768ECD-01AE-4B7F-BCBE-940C43B7C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23" y="4834852"/>
            <a:ext cx="4646161" cy="15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7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27DB9AC8-6936-45A4-8E9A-829276937412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6695E-C965-4EBE-9B4B-3FBF5662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F0CD9-83A1-4937-AAE9-D4535182CFE6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5D280-96F5-420D-8F51-05BD7BB83319}"/>
              </a:ext>
            </a:extLst>
          </p:cNvPr>
          <p:cNvSpPr txBox="1"/>
          <p:nvPr/>
        </p:nvSpPr>
        <p:spPr>
          <a:xfrm>
            <a:off x="367545" y="1059240"/>
            <a:ext cx="10504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 have right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data: ‘Transcript’, ‘Gene ID’, ‘Gene name’, ‘Significance test’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data: ‘Col-0’, ‘Cvi-0’, ‘Ler-0’, ‘WS-2’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‘Gene ID’ : 50 ‘N/A’s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‘Gene Name’ : 16738 ‘-’s, 50 ‘N/A’s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‘Col-0’, ‘Cvi-0’, ‘Ler-0’, ‘WS-2’ : 50 ‘N/A’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(Using IQR)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FL,GC – No significant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– A lot of outliers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 Remove? Use other types to detect outliers?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(&gt; 0.85) between GC &amp; FL for all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492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2">
            <a:extLst>
              <a:ext uri="{FF2B5EF4-FFF2-40B4-BE49-F238E27FC236}">
                <a16:creationId xmlns:a16="http://schemas.microsoft.com/office/drawing/2014/main" id="{41EC74D2-A53E-4298-B2FF-4CC5AD248139}"/>
              </a:ext>
            </a:extLst>
          </p:cNvPr>
          <p:cNvSpPr/>
          <p:nvPr/>
        </p:nvSpPr>
        <p:spPr>
          <a:xfrm>
            <a:off x="-7193" y="0"/>
            <a:ext cx="12199193" cy="6858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47DC6-1BA9-4337-B073-4CD2F53D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E4EF-3A00-434C-B237-BFB1647836C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0032C-C644-46A9-B188-5E4446D96AFF}"/>
              </a:ext>
            </a:extLst>
          </p:cNvPr>
          <p:cNvSpPr txBox="1"/>
          <p:nvPr/>
        </p:nvSpPr>
        <p:spPr>
          <a:xfrm>
            <a:off x="363985" y="328473"/>
            <a:ext cx="5255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Statistical Methods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E5302-43C5-4D46-91EC-69E678E594E1}"/>
              </a:ext>
            </a:extLst>
          </p:cNvPr>
          <p:cNvSpPr txBox="1"/>
          <p:nvPr/>
        </p:nvSpPr>
        <p:spPr>
          <a:xfrm>
            <a:off x="297457" y="1089164"/>
            <a:ext cx="11589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(Density based)</a:t>
            </a:r>
          </a:p>
          <a:p>
            <a:pPr lvl="3"/>
            <a:r>
              <a:rPr lang="en-US" altLang="ko-K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Concerns: Might not be appropriate dataset for clustering, plotting 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+ Frequent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Learning(?)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Classification using significance test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NLP based Neural network(ex) LSTM, BERT…) using gene sequence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: Good with prediction, hard to interpret</a:t>
            </a:r>
          </a:p>
        </p:txBody>
      </p:sp>
    </p:spTree>
    <p:extLst>
      <p:ext uri="{BB962C8B-B14F-4D97-AF65-F5344CB8AC3E}">
        <p14:creationId xmlns:p14="http://schemas.microsoft.com/office/powerpoint/2010/main" val="2808070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25516</TotalTime>
  <Words>678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46</cp:revision>
  <dcterms:created xsi:type="dcterms:W3CDTF">2019-10-03T22:56:10Z</dcterms:created>
  <dcterms:modified xsi:type="dcterms:W3CDTF">2019-11-04T15:41:05Z</dcterms:modified>
</cp:coreProperties>
</file>