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4" r:id="rId4"/>
    <p:sldId id="275" r:id="rId5"/>
    <p:sldId id="258" r:id="rId6"/>
    <p:sldId id="261" r:id="rId7"/>
    <p:sldId id="263" r:id="rId8"/>
    <p:sldId id="264" r:id="rId9"/>
    <p:sldId id="265" r:id="rId10"/>
    <p:sldId id="260" r:id="rId11"/>
    <p:sldId id="262" r:id="rId12"/>
    <p:sldId id="278" r:id="rId13"/>
    <p:sldId id="268" r:id="rId14"/>
    <p:sldId id="276" r:id="rId15"/>
    <p:sldId id="286" r:id="rId16"/>
    <p:sldId id="287" r:id="rId17"/>
    <p:sldId id="288" r:id="rId18"/>
    <p:sldId id="270" r:id="rId19"/>
    <p:sldId id="272" r:id="rId20"/>
    <p:sldId id="273"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3"/>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2029-8C65-684B-8FC7-73B297A4A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8B3238-933E-CE47-BF20-765BC586B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281BCB-BA42-2C49-B878-48C02E8B36F8}"/>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5D507047-FD4D-D049-9E34-5DF4EA74B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61829-4F7B-8942-8C12-D8135A7C1528}"/>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13748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9251-35F6-1B41-BD0E-AB6101424C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6EEE0-819D-964D-AE14-48D23C69EE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AF500-2D0C-0C43-BC8E-CD0D656E7976}"/>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879A817A-CD95-774B-9A6C-2A4764473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9ABFC-AC33-184D-97D0-A005EB98E05E}"/>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48779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3E42D-AD94-F542-8E76-5DE875837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FDA2C3-18B2-E949-89BE-26CF4E51A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DB464-A33B-4B41-B9C2-5D8C99BDE389}"/>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1824DDE0-34F7-A748-BA01-8C63F781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181FA-4BED-F94B-9F58-C44ECEE4B87E}"/>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21911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B4B7-DD7E-E245-A12B-BB6593B7A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8BD0A-093B-F845-BF58-EB2836A1D1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33750-C519-9C48-B4AF-05007363F7A4}"/>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8017D953-428E-E443-B16B-3AEFB23A3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D75FC-FEA4-3A49-AB8F-BD3CFAA5050C}"/>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39651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4765-6BCC-C84D-AE6A-25F349BA05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50C5E-921A-574C-866A-6AA208E0E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103B8-24B3-624A-99FC-82A9A13BD8C1}"/>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D4CC37B7-E915-A34A-8947-FBC547CE4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D047A-BF8E-704B-9F10-AA46B9483F9A}"/>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06503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50D0-7458-5B42-BA47-40B3CF1A7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31C31-65FD-3349-A578-66197F39B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028F5A-B5F6-C94C-BA24-CBF99DCF1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3C56F0-E985-3142-A3C2-1D3BA568CAD8}"/>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9D59E840-B989-9A4C-96B4-98E6AFCD6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71FAF-C8AA-0940-A2AE-D91AD6BDF010}"/>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70770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8783-28C8-6649-AAF3-38EDCDEB2C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B2AC-1B08-0C40-BB37-1854B1DDC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01D7F-77A1-A449-8C06-9F65AFEF8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BFA81-8868-A14A-A97F-A71699E98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4A469-C70D-2C4C-B9CB-B55CB42FEF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DE6096-B9CE-994C-B7CF-06B7665B4B63}"/>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8" name="Footer Placeholder 7">
            <a:extLst>
              <a:ext uri="{FF2B5EF4-FFF2-40B4-BE49-F238E27FC236}">
                <a16:creationId xmlns:a16="http://schemas.microsoft.com/office/drawing/2014/main" id="{C78B21C6-9C39-514D-9635-09CF35ACA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6A1467-D339-7E4A-AF1B-FC5FCC8A49E7}"/>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0452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AA59-146F-094A-AA20-6864B7FB9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C10ED9-E743-3A4E-ABF8-E52C051AF5B1}"/>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4" name="Footer Placeholder 3">
            <a:extLst>
              <a:ext uri="{FF2B5EF4-FFF2-40B4-BE49-F238E27FC236}">
                <a16:creationId xmlns:a16="http://schemas.microsoft.com/office/drawing/2014/main" id="{FD61BC6D-90F5-4E49-A3F3-0BA0BC685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D5B7C-2FA2-C242-8F67-A975A534233D}"/>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9060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D41E3-FC55-B247-9B85-250A8EDC0D7F}"/>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3" name="Footer Placeholder 2">
            <a:extLst>
              <a:ext uri="{FF2B5EF4-FFF2-40B4-BE49-F238E27FC236}">
                <a16:creationId xmlns:a16="http://schemas.microsoft.com/office/drawing/2014/main" id="{BB4FB8CC-B7CD-3A48-98F1-9C85D003E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196A38-5CBA-B143-BB30-29B530EC3D3B}"/>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421956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3CF2-96A2-D94B-90F2-A0AEF46FA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79BA2-56FC-5542-A7EC-CF743495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0ED64-AC05-1F44-A3E1-009063689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C2F1-3DF2-DA4D-9840-BED2446B1D96}"/>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F063F4CF-5957-3D47-80F5-AF8E9A66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FB9-719B-734D-BE8B-D69C28048968}"/>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66174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0197-9438-1446-8E75-E19FD3FC4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0EF977-81B8-F44D-9E2F-290CE6B94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0CBB8E-EC4A-214E-B2CC-7BFFBE7D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65D6-F503-F04E-9E0C-414D0A3CDCF5}"/>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A37526B5-69AE-264D-ABB2-67DBE16ED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C3AD9-EC29-EC4B-98D6-7467E06628E3}"/>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44861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55470-E95D-BC4A-861A-DB69CF7D5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861A71-FCF0-794E-BC0C-72B8C5DE1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8C01B-E910-9B47-8018-CFB129895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408924FF-31B8-2943-BAE5-924EF8034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7FB79-EF1A-454D-B912-0F32BFA30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8B0B-6A05-2A48-9552-93CA3E02F564}" type="slidenum">
              <a:rPr lang="en-US" smtClean="0"/>
              <a:t>‹#›</a:t>
            </a:fld>
            <a:endParaRPr lang="en-US"/>
          </a:p>
        </p:txBody>
      </p:sp>
    </p:spTree>
    <p:extLst>
      <p:ext uri="{BB962C8B-B14F-4D97-AF65-F5344CB8AC3E}">
        <p14:creationId xmlns:p14="http://schemas.microsoft.com/office/powerpoint/2010/main" val="138117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12C43E7-82F1-AA44-BC4E-398495994427}"/>
              </a:ext>
            </a:extLst>
          </p:cNvPr>
          <p:cNvPicPr>
            <a:picLocks noChangeAspect="1"/>
          </p:cNvPicPr>
          <p:nvPr/>
        </p:nvPicPr>
        <p:blipFill rotWithShape="1">
          <a:blip r:embed="rId2">
            <a:alphaModFix amt="50000"/>
            <a:extLst/>
          </a:blip>
          <a:srcRect t="10000" b="5489"/>
          <a:stretch/>
        </p:blipFill>
        <p:spPr>
          <a:xfrm>
            <a:off x="20" y="1"/>
            <a:ext cx="12191980" cy="6857997"/>
          </a:xfrm>
          <a:prstGeom prst="rect">
            <a:avLst/>
          </a:prstGeom>
        </p:spPr>
      </p:pic>
      <p:sp>
        <p:nvSpPr>
          <p:cNvPr id="2" name="Title 1">
            <a:extLst>
              <a:ext uri="{FF2B5EF4-FFF2-40B4-BE49-F238E27FC236}">
                <a16:creationId xmlns:a16="http://schemas.microsoft.com/office/drawing/2014/main" id="{46C1456C-FAED-2F4D-8D67-28C254226220}"/>
              </a:ext>
            </a:extLst>
          </p:cNvPr>
          <p:cNvSpPr>
            <a:spLocks noGrp="1"/>
          </p:cNvSpPr>
          <p:nvPr>
            <p:ph type="ctrTitle"/>
          </p:nvPr>
        </p:nvSpPr>
        <p:spPr>
          <a:xfrm>
            <a:off x="1524000" y="1122362"/>
            <a:ext cx="9144000" cy="2900518"/>
          </a:xfrm>
        </p:spPr>
        <p:txBody>
          <a:bodyPr>
            <a:normAutofit/>
          </a:bodyPr>
          <a:lstStyle/>
          <a:p>
            <a:r>
              <a:rPr lang="en" sz="5800" b="1" kern="0" dirty="0">
                <a:solidFill>
                  <a:srgbClr val="FFFFFF"/>
                </a:solidFill>
                <a:latin typeface="Roboto Slab"/>
                <a:ea typeface="Roboto Slab"/>
                <a:sym typeface="Roboto Slab"/>
              </a:rPr>
              <a:t>Yelp Reviews</a:t>
            </a:r>
            <a:endParaRPr lang="en-US" b="1" dirty="0">
              <a:solidFill>
                <a:srgbClr val="FFFFFF"/>
              </a:solidFill>
              <a:latin typeface="Impact" panose="020B0806030902050204" pitchFamily="34" charset="0"/>
            </a:endParaRPr>
          </a:p>
        </p:txBody>
      </p:sp>
      <p:sp>
        <p:nvSpPr>
          <p:cNvPr id="3" name="Subtitle 2">
            <a:extLst>
              <a:ext uri="{FF2B5EF4-FFF2-40B4-BE49-F238E27FC236}">
                <a16:creationId xmlns:a16="http://schemas.microsoft.com/office/drawing/2014/main" id="{D9F6135C-FEDC-7243-908E-832697CC35BC}"/>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By Christopher </a:t>
            </a:r>
            <a:r>
              <a:rPr lang="en-US" dirty="0" err="1">
                <a:solidFill>
                  <a:srgbClr val="FFFFFF"/>
                </a:solidFill>
              </a:rPr>
              <a:t>Kardatzke</a:t>
            </a:r>
            <a:r>
              <a:rPr lang="en-US" dirty="0">
                <a:solidFill>
                  <a:srgbClr val="FFFFFF"/>
                </a:solidFill>
              </a:rPr>
              <a:t>, George Liu, Alex </a:t>
            </a:r>
            <a:r>
              <a:rPr lang="en-US" dirty="0" err="1">
                <a:solidFill>
                  <a:srgbClr val="FFFFFF"/>
                </a:solidFill>
              </a:rPr>
              <a:t>Seo</a:t>
            </a:r>
            <a:r>
              <a:rPr lang="en-US" dirty="0">
                <a:solidFill>
                  <a:srgbClr val="FFFFFF"/>
                </a:solidFill>
              </a:rPr>
              <a:t>, and </a:t>
            </a:r>
            <a:r>
              <a:rPr lang="en-US" dirty="0" err="1">
                <a:solidFill>
                  <a:srgbClr val="FFFFFF"/>
                </a:solidFill>
              </a:rPr>
              <a:t>Yichen</a:t>
            </a:r>
            <a:r>
              <a:rPr lang="en-US" dirty="0">
                <a:solidFill>
                  <a:srgbClr val="FFFFFF"/>
                </a:solidFill>
              </a:rPr>
              <a:t> Sun </a:t>
            </a:r>
          </a:p>
        </p:txBody>
      </p:sp>
    </p:spTree>
    <p:extLst>
      <p:ext uri="{BB962C8B-B14F-4D97-AF65-F5344CB8AC3E}">
        <p14:creationId xmlns:p14="http://schemas.microsoft.com/office/powerpoint/2010/main" val="28508123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309608" y="1831328"/>
            <a:ext cx="11572783" cy="4354458"/>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The average rating that a particular restaurant received</a:t>
            </a:r>
          </a:p>
          <a:p>
            <a:pPr lvl="1"/>
            <a:r>
              <a:rPr lang="en-US" sz="2800" b="1" dirty="0">
                <a:solidFill>
                  <a:schemeClr val="bg1"/>
                </a:solidFill>
                <a:latin typeface="Arial" panose="020B0604020202020204" pitchFamily="34" charset="0"/>
                <a:cs typeface="Arial" panose="020B0604020202020204" pitchFamily="34" charset="0"/>
              </a:rPr>
              <a:t>Ideas :  Well-reviewed restaurant in the past would likely be 			well-reviewed in the future</a:t>
            </a:r>
          </a:p>
          <a:p>
            <a:pPr marL="457200" lvl="1" indent="0">
              <a:buNone/>
            </a:pPr>
            <a:endParaRPr lang="en-US" sz="2800" b="1" dirty="0">
              <a:solidFill>
                <a:schemeClr val="bg1"/>
              </a:solidFill>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Compared average restaurant rating over two halves of training set</a:t>
            </a:r>
            <a:endParaRPr lang="en-US" sz="28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172485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4" name="Picture 3">
            <a:extLst>
              <a:ext uri="{FF2B5EF4-FFF2-40B4-BE49-F238E27FC236}">
                <a16:creationId xmlns:a16="http://schemas.microsoft.com/office/drawing/2014/main" id="{51A7B3CE-F199-E64B-AA86-4C12AFC07848}"/>
              </a:ext>
            </a:extLst>
          </p:cNvPr>
          <p:cNvPicPr>
            <a:picLocks noChangeAspect="1"/>
          </p:cNvPicPr>
          <p:nvPr/>
        </p:nvPicPr>
        <p:blipFill>
          <a:blip r:embed="rId4"/>
          <a:stretch>
            <a:fillRect/>
          </a:stretch>
        </p:blipFill>
        <p:spPr>
          <a:xfrm>
            <a:off x="457201" y="1554163"/>
            <a:ext cx="5486400" cy="3657600"/>
          </a:xfrm>
          <a:prstGeom prst="rect">
            <a:avLst/>
          </a:prstGeom>
        </p:spPr>
      </p:pic>
      <p:pic>
        <p:nvPicPr>
          <p:cNvPr id="10" name="Picture 9">
            <a:extLst>
              <a:ext uri="{FF2B5EF4-FFF2-40B4-BE49-F238E27FC236}">
                <a16:creationId xmlns:a16="http://schemas.microsoft.com/office/drawing/2014/main" id="{7072D899-B427-874D-B894-4F81E9867584}"/>
              </a:ext>
            </a:extLst>
          </p:cNvPr>
          <p:cNvPicPr>
            <a:picLocks noChangeAspect="1"/>
          </p:cNvPicPr>
          <p:nvPr/>
        </p:nvPicPr>
        <p:blipFill>
          <a:blip r:embed="rId5"/>
          <a:stretch>
            <a:fillRect/>
          </a:stretch>
        </p:blipFill>
        <p:spPr>
          <a:xfrm>
            <a:off x="6324600" y="1554163"/>
            <a:ext cx="5486400" cy="3657600"/>
          </a:xfrm>
          <a:prstGeom prst="rect">
            <a:avLst/>
          </a:prstGeom>
        </p:spPr>
      </p:pic>
      <p:sp>
        <p:nvSpPr>
          <p:cNvPr id="3" name="TextBox 2">
            <a:extLst>
              <a:ext uri="{FF2B5EF4-FFF2-40B4-BE49-F238E27FC236}">
                <a16:creationId xmlns:a16="http://schemas.microsoft.com/office/drawing/2014/main" id="{2EEDAA24-6987-45E5-897B-615A51BF28F5}"/>
              </a:ext>
            </a:extLst>
          </p:cNvPr>
          <p:cNvSpPr txBox="1"/>
          <p:nvPr/>
        </p:nvSpPr>
        <p:spPr>
          <a:xfrm>
            <a:off x="630315" y="5513033"/>
            <a:ext cx="6471821" cy="830997"/>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loved restaurant: 4.20</a:t>
            </a:r>
          </a:p>
          <a:p>
            <a:r>
              <a:rPr lang="en-US" altLang="ko-KR" sz="2400" b="1" dirty="0">
                <a:solidFill>
                  <a:schemeClr val="bg1"/>
                </a:solidFill>
                <a:latin typeface="Arial" panose="020B0604020202020204" pitchFamily="34" charset="0"/>
                <a:cs typeface="Arial" panose="020B0604020202020204" pitchFamily="34" charset="0"/>
              </a:rPr>
              <a:t>Average rating for disliked restaurant: 2.70</a:t>
            </a:r>
          </a:p>
        </p:txBody>
      </p:sp>
    </p:spTree>
    <p:extLst>
      <p:ext uri="{BB962C8B-B14F-4D97-AF65-F5344CB8AC3E}">
        <p14:creationId xmlns:p14="http://schemas.microsoft.com/office/powerpoint/2010/main" val="4241210537"/>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Features</a:t>
            </a:r>
          </a:p>
        </p:txBody>
      </p:sp>
      <p:sp>
        <p:nvSpPr>
          <p:cNvPr id="3" name="TextBox 2">
            <a:extLst>
              <a:ext uri="{FF2B5EF4-FFF2-40B4-BE49-F238E27FC236}">
                <a16:creationId xmlns:a16="http://schemas.microsoft.com/office/drawing/2014/main" id="{2D44A51B-AA3D-426D-B2AA-9CAF5A44A58A}"/>
              </a:ext>
            </a:extLst>
          </p:cNvPr>
          <p:cNvSpPr txBox="1"/>
          <p:nvPr/>
        </p:nvSpPr>
        <p:spPr>
          <a:xfrm>
            <a:off x="692459" y="2535396"/>
            <a:ext cx="5007006" cy="3785652"/>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bg1"/>
                </a:solidFill>
              </a:rPr>
              <a:t>Positive Overall</a:t>
            </a:r>
          </a:p>
          <a:p>
            <a:pPr marL="285750" indent="-285750">
              <a:buFont typeface="Arial" panose="020B0604020202020204" pitchFamily="34" charset="0"/>
              <a:buChar char="•"/>
            </a:pPr>
            <a:r>
              <a:rPr lang="en-US" altLang="ko-KR" sz="2400" dirty="0">
                <a:solidFill>
                  <a:schemeClr val="bg1"/>
                </a:solidFill>
              </a:rPr>
              <a:t>Rating Average</a:t>
            </a:r>
          </a:p>
          <a:p>
            <a:pPr marL="285750" indent="-285750">
              <a:buFont typeface="Arial" panose="020B0604020202020204" pitchFamily="34" charset="0"/>
              <a:buChar char="•"/>
            </a:pPr>
            <a:r>
              <a:rPr lang="en-US" altLang="ko-KR" sz="2400" dirty="0">
                <a:solidFill>
                  <a:schemeClr val="bg1"/>
                </a:solidFill>
              </a:rPr>
              <a:t>Number of Positive Word</a:t>
            </a:r>
          </a:p>
          <a:p>
            <a:pPr marL="285750" indent="-285750">
              <a:buFont typeface="Arial" panose="020B0604020202020204" pitchFamily="34" charset="0"/>
              <a:buChar char="•"/>
            </a:pPr>
            <a:r>
              <a:rPr lang="en-US" altLang="ko-KR" sz="2400" dirty="0">
                <a:solidFill>
                  <a:schemeClr val="bg1"/>
                </a:solidFill>
              </a:rPr>
              <a:t>Number of Negative Word</a:t>
            </a:r>
          </a:p>
          <a:p>
            <a:pPr marL="285750" indent="-285750">
              <a:buFont typeface="Arial" panose="020B0604020202020204" pitchFamily="34" charset="0"/>
              <a:buChar char="•"/>
            </a:pPr>
            <a:r>
              <a:rPr lang="en-US" altLang="ko-KR" sz="2400" dirty="0">
                <a:solidFill>
                  <a:schemeClr val="bg1"/>
                </a:solidFill>
              </a:rPr>
              <a:t>Positive words with Short Sentence</a:t>
            </a:r>
          </a:p>
          <a:p>
            <a:pPr marL="285750" indent="-285750">
              <a:buFont typeface="Arial" panose="020B0604020202020204" pitchFamily="34" charset="0"/>
              <a:buChar char="•"/>
            </a:pPr>
            <a:r>
              <a:rPr lang="en-US" altLang="ko-KR" sz="2400" dirty="0">
                <a:solidFill>
                  <a:schemeClr val="bg1"/>
                </a:solidFill>
              </a:rPr>
              <a:t>Negative words with Long Sentence</a:t>
            </a:r>
          </a:p>
          <a:p>
            <a:pPr marL="285750" indent="-285750">
              <a:buFont typeface="Arial" panose="020B0604020202020204" pitchFamily="34" charset="0"/>
              <a:buChar char="•"/>
            </a:pPr>
            <a:r>
              <a:rPr lang="en-US" altLang="ko-KR" sz="2400" dirty="0">
                <a:solidFill>
                  <a:schemeClr val="bg1"/>
                </a:solidFill>
              </a:rPr>
              <a:t>Average Characters</a:t>
            </a:r>
          </a:p>
          <a:p>
            <a:pPr marL="285750" indent="-285750">
              <a:buFont typeface="Arial" panose="020B0604020202020204" pitchFamily="34" charset="0"/>
              <a:buChar char="•"/>
            </a:pPr>
            <a:r>
              <a:rPr lang="en-US" altLang="ko-KR" sz="2400" dirty="0">
                <a:solidFill>
                  <a:schemeClr val="bg1"/>
                </a:solidFill>
              </a:rPr>
              <a:t>Number of Words</a:t>
            </a:r>
          </a:p>
          <a:p>
            <a:pPr marL="285750" indent="-285750">
              <a:buFont typeface="Arial" panose="020B0604020202020204" pitchFamily="34" charset="0"/>
              <a:buChar char="•"/>
            </a:pPr>
            <a:r>
              <a:rPr lang="en-US" altLang="ko-KR" sz="2400" dirty="0">
                <a:solidFill>
                  <a:schemeClr val="bg1"/>
                </a:solidFill>
              </a:rPr>
              <a:t>City / Name Dummy Variables</a:t>
            </a:r>
          </a:p>
          <a:p>
            <a:pPr marL="285750" indent="-285750">
              <a:buFont typeface="Arial" panose="020B0604020202020204" pitchFamily="34" charset="0"/>
              <a:buChar char="•"/>
            </a:pPr>
            <a:r>
              <a:rPr lang="en-US" altLang="ko-KR" sz="2400" dirty="0">
                <a:solidFill>
                  <a:schemeClr val="bg1"/>
                </a:solidFill>
              </a:rPr>
              <a:t>Number of Reviews</a:t>
            </a:r>
            <a:endParaRPr lang="ko-KR" altLang="en-US" sz="2400" dirty="0">
              <a:solidFill>
                <a:schemeClr val="bg1"/>
              </a:solidFill>
            </a:endParaRPr>
          </a:p>
        </p:txBody>
      </p:sp>
      <p:sp>
        <p:nvSpPr>
          <p:cNvPr id="6" name="TextBox 5">
            <a:extLst>
              <a:ext uri="{FF2B5EF4-FFF2-40B4-BE49-F238E27FC236}">
                <a16:creationId xmlns:a16="http://schemas.microsoft.com/office/drawing/2014/main" id="{01A066E4-94E1-42D8-92D5-19E6ACFB4086}"/>
              </a:ext>
            </a:extLst>
          </p:cNvPr>
          <p:cNvSpPr txBox="1"/>
          <p:nvPr/>
        </p:nvSpPr>
        <p:spPr>
          <a:xfrm>
            <a:off x="692459" y="1915968"/>
            <a:ext cx="3275860" cy="523220"/>
          </a:xfrm>
          <a:prstGeom prst="rect">
            <a:avLst/>
          </a:prstGeom>
          <a:noFill/>
        </p:spPr>
        <p:txBody>
          <a:bodyPr wrap="square" rtlCol="0">
            <a:spAutoFit/>
          </a:bodyPr>
          <a:lstStyle/>
          <a:p>
            <a:r>
              <a:rPr lang="en-US" altLang="ko-KR" sz="2800" u="sng" dirty="0">
                <a:solidFill>
                  <a:schemeClr val="bg1"/>
                </a:solidFill>
                <a:effectLst>
                  <a:outerShdw blurRad="38100" dist="38100" dir="2700000" algn="tl">
                    <a:srgbClr val="000000">
                      <a:alpha val="43137"/>
                    </a:srgbClr>
                  </a:outerShdw>
                </a:effectLst>
              </a:rPr>
              <a:t>All Features</a:t>
            </a:r>
            <a:endParaRPr lang="ko-KR" altLang="en-US" sz="2800" u="sng" dirty="0">
              <a:solidFill>
                <a:schemeClr val="bg1"/>
              </a:solidFill>
              <a:effectLst>
                <a:outerShdw blurRad="38100" dist="38100" dir="2700000" algn="tl">
                  <a:srgbClr val="000000">
                    <a:alpha val="43137"/>
                  </a:srgbClr>
                </a:outerShdw>
              </a:effectLst>
            </a:endParaRPr>
          </a:p>
        </p:txBody>
      </p:sp>
      <p:sp>
        <p:nvSpPr>
          <p:cNvPr id="7" name="Arrow: Right 6">
            <a:extLst>
              <a:ext uri="{FF2B5EF4-FFF2-40B4-BE49-F238E27FC236}">
                <a16:creationId xmlns:a16="http://schemas.microsoft.com/office/drawing/2014/main" id="{7E10EB21-D5B5-49E4-9931-9B5E9F85A35F}"/>
              </a:ext>
            </a:extLst>
          </p:cNvPr>
          <p:cNvSpPr/>
          <p:nvPr/>
        </p:nvSpPr>
        <p:spPr>
          <a:xfrm>
            <a:off x="5729057" y="4044918"/>
            <a:ext cx="763480" cy="397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B57F00D6-11C1-40CD-9D4A-6645B41C2F61}"/>
              </a:ext>
            </a:extLst>
          </p:cNvPr>
          <p:cNvSpPr txBox="1"/>
          <p:nvPr/>
        </p:nvSpPr>
        <p:spPr>
          <a:xfrm>
            <a:off x="6946037" y="3429000"/>
            <a:ext cx="5007006" cy="1569660"/>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bg1"/>
                </a:solidFill>
              </a:rPr>
              <a:t>Positive Overall</a:t>
            </a:r>
          </a:p>
          <a:p>
            <a:pPr marL="285750" indent="-285750">
              <a:buFont typeface="Arial" panose="020B0604020202020204" pitchFamily="34" charset="0"/>
              <a:buChar char="•"/>
            </a:pPr>
            <a:r>
              <a:rPr lang="en-US" altLang="ko-KR" sz="2400" dirty="0">
                <a:solidFill>
                  <a:schemeClr val="bg1"/>
                </a:solidFill>
              </a:rPr>
              <a:t>Rating Average</a:t>
            </a:r>
          </a:p>
          <a:p>
            <a:pPr marL="285750" indent="-285750">
              <a:buFont typeface="Arial" panose="020B0604020202020204" pitchFamily="34" charset="0"/>
              <a:buChar char="•"/>
            </a:pPr>
            <a:r>
              <a:rPr lang="en-US" altLang="ko-KR" sz="2400" dirty="0">
                <a:solidFill>
                  <a:schemeClr val="bg1"/>
                </a:solidFill>
              </a:rPr>
              <a:t>Number of Negative Word</a:t>
            </a:r>
          </a:p>
          <a:p>
            <a:pPr marL="285750" indent="-285750">
              <a:buFont typeface="Arial" panose="020B0604020202020204" pitchFamily="34" charset="0"/>
              <a:buChar char="•"/>
            </a:pPr>
            <a:r>
              <a:rPr lang="en-US" altLang="ko-KR" sz="2400" dirty="0">
                <a:solidFill>
                  <a:schemeClr val="bg1"/>
                </a:solidFill>
              </a:rPr>
              <a:t>Positive words with Short Sentence</a:t>
            </a:r>
          </a:p>
        </p:txBody>
      </p:sp>
      <p:sp>
        <p:nvSpPr>
          <p:cNvPr id="19" name="TextBox 18">
            <a:extLst>
              <a:ext uri="{FF2B5EF4-FFF2-40B4-BE49-F238E27FC236}">
                <a16:creationId xmlns:a16="http://schemas.microsoft.com/office/drawing/2014/main" id="{F0666D53-FF25-4EBF-A01D-60CE9BCF1FF7}"/>
              </a:ext>
            </a:extLst>
          </p:cNvPr>
          <p:cNvSpPr txBox="1"/>
          <p:nvPr/>
        </p:nvSpPr>
        <p:spPr>
          <a:xfrm>
            <a:off x="7293006" y="2017436"/>
            <a:ext cx="3275860" cy="523220"/>
          </a:xfrm>
          <a:prstGeom prst="rect">
            <a:avLst/>
          </a:prstGeom>
          <a:noFill/>
        </p:spPr>
        <p:txBody>
          <a:bodyPr wrap="square" rtlCol="0">
            <a:spAutoFit/>
          </a:bodyPr>
          <a:lstStyle/>
          <a:p>
            <a:r>
              <a:rPr lang="en-US" altLang="ko-KR" sz="2800" u="sng" dirty="0">
                <a:solidFill>
                  <a:schemeClr val="bg1"/>
                </a:solidFill>
                <a:effectLst>
                  <a:outerShdw blurRad="38100" dist="38100" dir="2700000" algn="tl">
                    <a:srgbClr val="000000">
                      <a:alpha val="43137"/>
                    </a:srgbClr>
                  </a:outerShdw>
                </a:effectLst>
              </a:rPr>
              <a:t>Final Features</a:t>
            </a:r>
            <a:endParaRPr lang="ko-KR" altLang="en-US" sz="2800"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47381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Model Selection</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4BEB649-1B50-9A44-855C-585F08A1A745}"/>
              </a:ext>
            </a:extLst>
          </p:cNvPr>
          <p:cNvGraphicFramePr>
            <a:graphicFrameLocks noGrp="1"/>
          </p:cNvGraphicFramePr>
          <p:nvPr>
            <p:extLst>
              <p:ext uri="{D42A27DB-BD31-4B8C-83A1-F6EECF244321}">
                <p14:modId xmlns:p14="http://schemas.microsoft.com/office/powerpoint/2010/main" val="1762757576"/>
              </p:ext>
            </p:extLst>
          </p:nvPr>
        </p:nvGraphicFramePr>
        <p:xfrm>
          <a:off x="838200" y="1431049"/>
          <a:ext cx="10698480" cy="4978632"/>
        </p:xfrm>
        <a:graphic>
          <a:graphicData uri="http://schemas.openxmlformats.org/drawingml/2006/table">
            <a:tbl>
              <a:tblPr>
                <a:tableStyleId>{5C22544A-7EE6-4342-B048-85BDC9FD1C3A}</a:tableStyleId>
              </a:tblPr>
              <a:tblGrid>
                <a:gridCol w="4411223">
                  <a:extLst>
                    <a:ext uri="{9D8B030D-6E8A-4147-A177-3AD203B41FA5}">
                      <a16:colId xmlns:a16="http://schemas.microsoft.com/office/drawing/2014/main" val="556618650"/>
                    </a:ext>
                  </a:extLst>
                </a:gridCol>
                <a:gridCol w="6287257">
                  <a:extLst>
                    <a:ext uri="{9D8B030D-6E8A-4147-A177-3AD203B41FA5}">
                      <a16:colId xmlns:a16="http://schemas.microsoft.com/office/drawing/2014/main" val="944494946"/>
                    </a:ext>
                  </a:extLst>
                </a:gridCol>
              </a:tblGrid>
              <a:tr h="861290">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Model</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3-fold Cross-Validation RMSE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42877">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Multiple Linear Regression</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0.929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Random Forest Classifier</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1.23</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Random Forest Regressor</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1.03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K-Nearest Neighbors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1.20</a:t>
                      </a:r>
                    </a:p>
                  </a:txBody>
                  <a:tcPr marL="9525" marR="9525" marT="9525" marB="0" anchor="ctr">
                    <a:solidFill>
                      <a:schemeClr val="bg1">
                        <a:lumMod val="75000"/>
                        <a:alpha val="79000"/>
                      </a:schemeClr>
                    </a:solidFill>
                  </a:tcPr>
                </a:tc>
                <a:extLst>
                  <a:ext uri="{0D108BD9-81ED-4DB2-BD59-A6C34878D82A}">
                    <a16:rowId xmlns:a16="http://schemas.microsoft.com/office/drawing/2014/main" val="1930677496"/>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Gaussian Naïve Bayes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1.22</a:t>
                      </a:r>
                    </a:p>
                  </a:txBody>
                  <a:tcPr marL="9525" marR="9525" marT="9525" marB="0" anchor="ctr">
                    <a:solidFill>
                      <a:schemeClr val="bg1">
                        <a:lumMod val="75000"/>
                        <a:alpha val="79000"/>
                      </a:schemeClr>
                    </a:solidFill>
                  </a:tcPr>
                </a:tc>
                <a:extLst>
                  <a:ext uri="{0D108BD9-81ED-4DB2-BD59-A6C34878D82A}">
                    <a16:rowId xmlns:a16="http://schemas.microsoft.com/office/drawing/2014/main" val="1903377364"/>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Multi-Layer Perceptron</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1.10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bl>
          </a:graphicData>
        </a:graphic>
      </p:graphicFrame>
    </p:spTree>
    <p:extLst>
      <p:ext uri="{BB962C8B-B14F-4D97-AF65-F5344CB8AC3E}">
        <p14:creationId xmlns:p14="http://schemas.microsoft.com/office/powerpoint/2010/main" val="201460247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2"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198" y="116321"/>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Final Model : MLR</a:t>
            </a:r>
          </a:p>
        </p:txBody>
      </p:sp>
      <p:sp>
        <p:nvSpPr>
          <p:cNvPr id="6" name="Content Placeholder 11">
            <a:extLst>
              <a:ext uri="{FF2B5EF4-FFF2-40B4-BE49-F238E27FC236}">
                <a16:creationId xmlns:a16="http://schemas.microsoft.com/office/drawing/2014/main" id="{023D5958-0F95-4F10-A860-77474D763FD1}"/>
              </a:ext>
            </a:extLst>
          </p:cNvPr>
          <p:cNvSpPr txBox="1">
            <a:spLocks/>
          </p:cNvSpPr>
          <p:nvPr/>
        </p:nvSpPr>
        <p:spPr>
          <a:xfrm>
            <a:off x="838200" y="2499361"/>
            <a:ext cx="10515600" cy="740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Coefficients  </a:t>
            </a:r>
          </a:p>
        </p:txBody>
      </p:sp>
      <p:graphicFrame>
        <p:nvGraphicFramePr>
          <p:cNvPr id="7" name="Table 6">
            <a:extLst>
              <a:ext uri="{FF2B5EF4-FFF2-40B4-BE49-F238E27FC236}">
                <a16:creationId xmlns:a16="http://schemas.microsoft.com/office/drawing/2014/main" id="{D587EAD6-5181-497C-8742-B5DDD926A0EF}"/>
              </a:ext>
            </a:extLst>
          </p:cNvPr>
          <p:cNvGraphicFramePr>
            <a:graphicFrameLocks noGrp="1"/>
          </p:cNvGraphicFramePr>
          <p:nvPr>
            <p:extLst>
              <p:ext uri="{D42A27DB-BD31-4B8C-83A1-F6EECF244321}">
                <p14:modId xmlns:p14="http://schemas.microsoft.com/office/powerpoint/2010/main" val="1176919277"/>
              </p:ext>
            </p:extLst>
          </p:nvPr>
        </p:nvGraphicFramePr>
        <p:xfrm>
          <a:off x="1015753" y="3017608"/>
          <a:ext cx="10338046" cy="3531457"/>
        </p:xfrm>
        <a:graphic>
          <a:graphicData uri="http://schemas.openxmlformats.org/drawingml/2006/table">
            <a:tbl>
              <a:tblPr>
                <a:tableStyleId>{5C22544A-7EE6-4342-B048-85BDC9FD1C3A}</a:tableStyleId>
              </a:tblPr>
              <a:tblGrid>
                <a:gridCol w="2684806">
                  <a:extLst>
                    <a:ext uri="{9D8B030D-6E8A-4147-A177-3AD203B41FA5}">
                      <a16:colId xmlns:a16="http://schemas.microsoft.com/office/drawing/2014/main" val="556618650"/>
                    </a:ext>
                  </a:extLst>
                </a:gridCol>
                <a:gridCol w="3826620">
                  <a:extLst>
                    <a:ext uri="{9D8B030D-6E8A-4147-A177-3AD203B41FA5}">
                      <a16:colId xmlns:a16="http://schemas.microsoft.com/office/drawing/2014/main" val="944494946"/>
                    </a:ext>
                  </a:extLst>
                </a:gridCol>
                <a:gridCol w="3826620">
                  <a:extLst>
                    <a:ext uri="{9D8B030D-6E8A-4147-A177-3AD203B41FA5}">
                      <a16:colId xmlns:a16="http://schemas.microsoft.com/office/drawing/2014/main" val="1750085206"/>
                    </a:ext>
                  </a:extLst>
                </a:gridCol>
              </a:tblGrid>
              <a:tr h="561340">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P &gt; | t |</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557268">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2400" b="0" u="none" strike="noStrike" dirty="0">
                          <a:effectLst/>
                          <a:latin typeface="Arial" panose="020B0604020202020204" pitchFamily="34" charset="0"/>
                          <a:cs typeface="Arial" panose="020B0604020202020204" pitchFamily="34" charset="0"/>
                        </a:rPr>
                        <a:t>1.29</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2400" b="0" u="none" strike="noStrike" dirty="0">
                          <a:effectLst/>
                          <a:latin typeface="Arial" panose="020B0604020202020204" pitchFamily="34" charset="0"/>
                          <a:cs typeface="Arial" panose="020B0604020202020204" pitchFamily="34" charset="0"/>
                        </a:rPr>
                        <a:t>0.479</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8" name="Content Placeholder 11">
            <a:extLst>
              <a:ext uri="{FF2B5EF4-FFF2-40B4-BE49-F238E27FC236}">
                <a16:creationId xmlns:a16="http://schemas.microsoft.com/office/drawing/2014/main" id="{57BCF486-B146-414B-82EC-226B06CB8FB7}"/>
              </a:ext>
            </a:extLst>
          </p:cNvPr>
          <p:cNvSpPr txBox="1">
            <a:spLocks/>
          </p:cNvSpPr>
          <p:nvPr/>
        </p:nvSpPr>
        <p:spPr>
          <a:xfrm>
            <a:off x="838199" y="1441884"/>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Adj. R^2 : 94.3% variance explained</a:t>
            </a:r>
          </a:p>
        </p:txBody>
      </p:sp>
    </p:spTree>
    <p:extLst>
      <p:ext uri="{BB962C8B-B14F-4D97-AF65-F5344CB8AC3E}">
        <p14:creationId xmlns:p14="http://schemas.microsoft.com/office/powerpoint/2010/main" val="267412389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Residual Plot</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358CD57-EAFC-6149-83F4-E8ABA10FD432}"/>
              </a:ext>
            </a:extLst>
          </p:cNvPr>
          <p:cNvPicPr>
            <a:picLocks noChangeAspect="1"/>
          </p:cNvPicPr>
          <p:nvPr/>
        </p:nvPicPr>
        <p:blipFill>
          <a:blip r:embed="rId4"/>
          <a:stretch>
            <a:fillRect/>
          </a:stretch>
        </p:blipFill>
        <p:spPr>
          <a:xfrm>
            <a:off x="838200" y="2055813"/>
            <a:ext cx="7680960" cy="3200400"/>
          </a:xfrm>
          <a:prstGeom prst="rect">
            <a:avLst/>
          </a:prstGeom>
        </p:spPr>
      </p:pic>
      <p:sp>
        <p:nvSpPr>
          <p:cNvPr id="7" name="TextBox 6">
            <a:extLst>
              <a:ext uri="{FF2B5EF4-FFF2-40B4-BE49-F238E27FC236}">
                <a16:creationId xmlns:a16="http://schemas.microsoft.com/office/drawing/2014/main" id="{7B5F2DC2-EB01-284A-B6E8-4D27D6673A75}"/>
              </a:ext>
            </a:extLst>
          </p:cNvPr>
          <p:cNvSpPr txBox="1"/>
          <p:nvPr/>
        </p:nvSpPr>
        <p:spPr>
          <a:xfrm>
            <a:off x="647131" y="5486401"/>
            <a:ext cx="956139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Model does not violate assumptions of homoskedasticity</a:t>
            </a:r>
          </a:p>
        </p:txBody>
      </p:sp>
    </p:spTree>
    <p:extLst>
      <p:ext uri="{BB962C8B-B14F-4D97-AF65-F5344CB8AC3E}">
        <p14:creationId xmlns:p14="http://schemas.microsoft.com/office/powerpoint/2010/main" val="327063795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QQ-Plot</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B5F2DC2-EB01-284A-B6E8-4D27D6673A75}"/>
              </a:ext>
            </a:extLst>
          </p:cNvPr>
          <p:cNvSpPr txBox="1"/>
          <p:nvPr/>
        </p:nvSpPr>
        <p:spPr>
          <a:xfrm>
            <a:off x="647131" y="5486401"/>
            <a:ext cx="956139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Model does not violate assumptions of Normality</a:t>
            </a:r>
          </a:p>
        </p:txBody>
      </p:sp>
      <p:pic>
        <p:nvPicPr>
          <p:cNvPr id="5" name="Picture 4">
            <a:extLst>
              <a:ext uri="{FF2B5EF4-FFF2-40B4-BE49-F238E27FC236}">
                <a16:creationId xmlns:a16="http://schemas.microsoft.com/office/drawing/2014/main" id="{4A022ACF-DEB0-4B3D-BC4D-D406CAE99AA4}"/>
              </a:ext>
            </a:extLst>
          </p:cNvPr>
          <p:cNvPicPr>
            <a:picLocks noChangeAspect="1"/>
          </p:cNvPicPr>
          <p:nvPr/>
        </p:nvPicPr>
        <p:blipFill>
          <a:blip r:embed="rId4"/>
          <a:stretch>
            <a:fillRect/>
          </a:stretch>
        </p:blipFill>
        <p:spPr>
          <a:xfrm>
            <a:off x="925933" y="1616150"/>
            <a:ext cx="6957437" cy="3787328"/>
          </a:xfrm>
          <a:prstGeom prst="rect">
            <a:avLst/>
          </a:prstGeom>
        </p:spPr>
      </p:pic>
    </p:spTree>
    <p:extLst>
      <p:ext uri="{BB962C8B-B14F-4D97-AF65-F5344CB8AC3E}">
        <p14:creationId xmlns:p14="http://schemas.microsoft.com/office/powerpoint/2010/main" val="404995577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Interpretation</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565A473-9C4D-7B4C-B06B-3D27545722AB}"/>
              </a:ext>
            </a:extLst>
          </p:cNvPr>
          <p:cNvGraphicFramePr>
            <a:graphicFrameLocks noGrp="1"/>
          </p:cNvGraphicFramePr>
          <p:nvPr>
            <p:extLst/>
          </p:nvPr>
        </p:nvGraphicFramePr>
        <p:xfrm>
          <a:off x="838200" y="1711511"/>
          <a:ext cx="10338047" cy="3656965"/>
        </p:xfrm>
        <a:graphic>
          <a:graphicData uri="http://schemas.openxmlformats.org/drawingml/2006/table">
            <a:tbl>
              <a:tblPr>
                <a:tableStyleId>{5C22544A-7EE6-4342-B048-85BDC9FD1C3A}</a:tableStyleId>
              </a:tblPr>
              <a:tblGrid>
                <a:gridCol w="4262607">
                  <a:extLst>
                    <a:ext uri="{9D8B030D-6E8A-4147-A177-3AD203B41FA5}">
                      <a16:colId xmlns:a16="http://schemas.microsoft.com/office/drawing/2014/main" val="556618650"/>
                    </a:ext>
                  </a:extLst>
                </a:gridCol>
                <a:gridCol w="6075440">
                  <a:extLst>
                    <a:ext uri="{9D8B030D-6E8A-4147-A177-3AD203B41FA5}">
                      <a16:colId xmlns:a16="http://schemas.microsoft.com/office/drawing/2014/main" val="944494946"/>
                    </a:ext>
                  </a:extLst>
                </a:gridCol>
              </a:tblGrid>
              <a:tr h="561340">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557268">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7" name="TextBox 6">
            <a:extLst>
              <a:ext uri="{FF2B5EF4-FFF2-40B4-BE49-F238E27FC236}">
                <a16:creationId xmlns:a16="http://schemas.microsoft.com/office/drawing/2014/main" id="{65183B88-48E0-4920-9645-2CEAB32EE63B}"/>
              </a:ext>
            </a:extLst>
          </p:cNvPr>
          <p:cNvSpPr txBox="1"/>
          <p:nvPr/>
        </p:nvSpPr>
        <p:spPr>
          <a:xfrm>
            <a:off x="838200" y="5815767"/>
            <a:ext cx="11290917" cy="677108"/>
          </a:xfrm>
          <a:prstGeom prst="rect">
            <a:avLst/>
          </a:prstGeom>
          <a:noFill/>
        </p:spPr>
        <p:txBody>
          <a:bodyPr wrap="square" rtlCol="0">
            <a:spAutoFit/>
          </a:bodyPr>
          <a:lstStyle/>
          <a:p>
            <a:r>
              <a:rPr lang="en-US" altLang="ko-KR" sz="2000" b="1" u="sng" dirty="0">
                <a:solidFill>
                  <a:schemeClr val="bg1"/>
                </a:solidFill>
              </a:rPr>
              <a:t>*Rule of Thumb* :</a:t>
            </a:r>
          </a:p>
          <a:p>
            <a:r>
              <a:rPr lang="en-US" altLang="ko-KR" dirty="0">
                <a:solidFill>
                  <a:schemeClr val="bg1"/>
                </a:solidFill>
              </a:rPr>
              <a:t> 1 +/- 0.5 + 0.6 * (Avg. Restaurant Rating) – 0.05 *(# Negative Words) + 5 * (# Positive Words / # words)</a:t>
            </a:r>
            <a:endParaRPr lang="ko-KR" altLang="en-US" dirty="0">
              <a:solidFill>
                <a:schemeClr val="bg1"/>
              </a:solidFill>
            </a:endParaRPr>
          </a:p>
        </p:txBody>
      </p:sp>
    </p:spTree>
    <p:extLst>
      <p:ext uri="{BB962C8B-B14F-4D97-AF65-F5344CB8AC3E}">
        <p14:creationId xmlns:p14="http://schemas.microsoft.com/office/powerpoint/2010/main" val="170047635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1791443094"/>
              </p:ext>
            </p:extLst>
          </p:nvPr>
        </p:nvGraphicFramePr>
        <p:xfrm>
          <a:off x="5233996" y="1495285"/>
          <a:ext cx="6182686" cy="5064266"/>
        </p:xfrm>
        <a:graphic>
          <a:graphicData uri="http://schemas.openxmlformats.org/drawingml/2006/table">
            <a:tbl>
              <a:tblPr>
                <a:tableStyleId>{5C22544A-7EE6-4342-B048-85BDC9FD1C3A}</a:tableStyleId>
              </a:tblPr>
              <a:tblGrid>
                <a:gridCol w="1605654">
                  <a:extLst>
                    <a:ext uri="{9D8B030D-6E8A-4147-A177-3AD203B41FA5}">
                      <a16:colId xmlns:a16="http://schemas.microsoft.com/office/drawing/2014/main" val="556618650"/>
                    </a:ext>
                  </a:extLst>
                </a:gridCol>
                <a:gridCol w="2288516">
                  <a:extLst>
                    <a:ext uri="{9D8B030D-6E8A-4147-A177-3AD203B41FA5}">
                      <a16:colId xmlns:a16="http://schemas.microsoft.com/office/drawing/2014/main" val="944494946"/>
                    </a:ext>
                  </a:extLst>
                </a:gridCol>
                <a:gridCol w="2288516">
                  <a:extLst>
                    <a:ext uri="{9D8B030D-6E8A-4147-A177-3AD203B41FA5}">
                      <a16:colId xmlns:a16="http://schemas.microsoft.com/office/drawing/2014/main" val="2592202214"/>
                    </a:ext>
                  </a:extLst>
                </a:gridCol>
              </a:tblGrid>
              <a:tr h="1590206">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Rule of Thumb</a:t>
                      </a:r>
                    </a:p>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Coefficients</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45704">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657089">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0.2</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514928" y="4162405"/>
            <a:ext cx="3909849" cy="646331"/>
          </a:xfrm>
          <a:prstGeom prst="rect">
            <a:avLst/>
          </a:prstGeom>
          <a:noFill/>
        </p:spPr>
        <p:txBody>
          <a:bodyPr wrap="square" rtlCol="0">
            <a:spAutoFit/>
          </a:bodyPr>
          <a:lstStyle/>
          <a:p>
            <a:r>
              <a:rPr lang="en-US" b="1" dirty="0">
                <a:solidFill>
                  <a:schemeClr val="bg1"/>
                </a:solidFill>
              </a:rPr>
              <a:t>Rule of Thumb Predicted Rating</a:t>
            </a:r>
            <a:r>
              <a:rPr lang="en-US" dirty="0">
                <a:solidFill>
                  <a:schemeClr val="bg1"/>
                </a:solidFill>
              </a:rPr>
              <a:t>: 4.9</a:t>
            </a:r>
          </a:p>
          <a:p>
            <a:r>
              <a:rPr lang="en-US" b="1" dirty="0">
                <a:solidFill>
                  <a:schemeClr val="bg1"/>
                </a:solidFill>
              </a:rPr>
              <a:t>True Rating</a:t>
            </a:r>
            <a:r>
              <a:rPr lang="en-US" dirty="0">
                <a:solidFill>
                  <a:schemeClr val="bg1"/>
                </a:solidFill>
              </a:rPr>
              <a:t>: 5</a:t>
            </a:r>
          </a:p>
        </p:txBody>
      </p:sp>
      <p:sp>
        <p:nvSpPr>
          <p:cNvPr id="6" name="TextBox 5">
            <a:extLst>
              <a:ext uri="{FF2B5EF4-FFF2-40B4-BE49-F238E27FC236}">
                <a16:creationId xmlns:a16="http://schemas.microsoft.com/office/drawing/2014/main" id="{5489A640-ED5E-B44F-B892-23D14AFD9285}"/>
              </a:ext>
            </a:extLst>
          </p:cNvPr>
          <p:cNvSpPr txBox="1"/>
          <p:nvPr/>
        </p:nvSpPr>
        <p:spPr>
          <a:xfrm>
            <a:off x="514928" y="5279370"/>
            <a:ext cx="3615559" cy="369332"/>
          </a:xfrm>
          <a:prstGeom prst="rect">
            <a:avLst/>
          </a:prstGeom>
          <a:noFill/>
        </p:spPr>
        <p:txBody>
          <a:bodyPr wrap="square" rtlCol="0">
            <a:spAutoFit/>
          </a:bodyPr>
          <a:lstStyle/>
          <a:p>
            <a:r>
              <a:rPr lang="en-US" b="1" dirty="0">
                <a:solidFill>
                  <a:schemeClr val="bg1"/>
                </a:solidFill>
              </a:rPr>
              <a:t>Strength: </a:t>
            </a:r>
            <a:r>
              <a:rPr lang="en-US" dirty="0">
                <a:solidFill>
                  <a:schemeClr val="bg1"/>
                </a:solidFill>
              </a:rPr>
              <a:t>Simple, easy to interpret</a:t>
            </a:r>
            <a:endParaRPr lang="en-US" b="1" dirty="0">
              <a:solidFill>
                <a:schemeClr val="bg1"/>
              </a:solidFill>
            </a:endParaRPr>
          </a:p>
        </p:txBody>
      </p:sp>
      <p:sp>
        <p:nvSpPr>
          <p:cNvPr id="8" name="Speech Bubble: Rectangle 7">
            <a:extLst>
              <a:ext uri="{FF2B5EF4-FFF2-40B4-BE49-F238E27FC236}">
                <a16:creationId xmlns:a16="http://schemas.microsoft.com/office/drawing/2014/main" id="{658DCEAE-B38B-453B-B757-B67A14DCFC1B}"/>
              </a:ext>
            </a:extLst>
          </p:cNvPr>
          <p:cNvSpPr/>
          <p:nvPr/>
        </p:nvSpPr>
        <p:spPr>
          <a:xfrm>
            <a:off x="373117" y="1690688"/>
            <a:ext cx="4487762" cy="2013565"/>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625209" y="1886091"/>
            <a:ext cx="3941379" cy="1477328"/>
          </a:xfrm>
          <a:prstGeom prst="rect">
            <a:avLst/>
          </a:prstGeom>
          <a:noFill/>
        </p:spPr>
        <p:txBody>
          <a:bodyPr wrap="square" rtlCol="0">
            <a:spAutoFit/>
          </a:bodyPr>
          <a:lstStyle/>
          <a:p>
            <a:r>
              <a:rPr lang="en-US" dirty="0"/>
              <a:t>” This is some of the </a:t>
            </a:r>
            <a:r>
              <a:rPr lang="en-US" dirty="0">
                <a:solidFill>
                  <a:schemeClr val="accent6"/>
                </a:solidFill>
              </a:rPr>
              <a:t>best</a:t>
            </a:r>
            <a:r>
              <a:rPr lang="en-US" dirty="0">
                <a:solidFill>
                  <a:schemeClr val="bg1"/>
                </a:solidFill>
              </a:rPr>
              <a:t> </a:t>
            </a:r>
            <a:r>
              <a:rPr lang="en-US" dirty="0"/>
              <a:t>pizza I've ever had! Service is </a:t>
            </a:r>
            <a:r>
              <a:rPr lang="en-US" dirty="0">
                <a:solidFill>
                  <a:schemeClr val="accent6"/>
                </a:solidFill>
              </a:rPr>
              <a:t>always</a:t>
            </a:r>
            <a:r>
              <a:rPr lang="en-US" dirty="0">
                <a:solidFill>
                  <a:schemeClr val="bg1"/>
                </a:solidFill>
              </a:rPr>
              <a:t> </a:t>
            </a:r>
            <a:r>
              <a:rPr lang="en-US" dirty="0">
                <a:solidFill>
                  <a:schemeClr val="accent6"/>
                </a:solidFill>
              </a:rPr>
              <a:t>quick</a:t>
            </a:r>
            <a:r>
              <a:rPr lang="en-US" dirty="0">
                <a:solidFill>
                  <a:schemeClr val="bg1"/>
                </a:solidFill>
              </a:rPr>
              <a:t> </a:t>
            </a:r>
            <a:r>
              <a:rPr lang="en-US" dirty="0"/>
              <a:t>and the pizza is consistently</a:t>
            </a:r>
            <a:r>
              <a:rPr lang="en-US" dirty="0">
                <a:solidFill>
                  <a:schemeClr val="bg1"/>
                </a:solidFill>
              </a:rPr>
              <a:t> </a:t>
            </a:r>
            <a:r>
              <a:rPr lang="en-US" dirty="0">
                <a:solidFill>
                  <a:schemeClr val="accent6"/>
                </a:solidFill>
              </a:rPr>
              <a:t>delicious</a:t>
            </a:r>
            <a:r>
              <a:rPr lang="en-US" dirty="0">
                <a:solidFill>
                  <a:schemeClr val="bg1"/>
                </a:solidFill>
              </a:rPr>
              <a:t>.”</a:t>
            </a:r>
          </a:p>
          <a:p>
            <a:endParaRPr lang="en-US" dirty="0">
              <a:solidFill>
                <a:schemeClr val="bg1"/>
              </a:solidFill>
            </a:endParaRPr>
          </a:p>
          <a:p>
            <a:r>
              <a:rPr lang="en-US" dirty="0"/>
              <a:t>-Yelp Review for Ian’s on State</a:t>
            </a:r>
          </a:p>
        </p:txBody>
      </p:sp>
    </p:spTree>
    <p:extLst>
      <p:ext uri="{BB962C8B-B14F-4D97-AF65-F5344CB8AC3E}">
        <p14:creationId xmlns:p14="http://schemas.microsoft.com/office/powerpoint/2010/main" val="249815705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1124119025"/>
              </p:ext>
            </p:extLst>
          </p:nvPr>
        </p:nvGraphicFramePr>
        <p:xfrm>
          <a:off x="5623032" y="1615736"/>
          <a:ext cx="6117024" cy="5064585"/>
        </p:xfrm>
        <a:graphic>
          <a:graphicData uri="http://schemas.openxmlformats.org/drawingml/2006/table">
            <a:tbl>
              <a:tblPr>
                <a:tableStyleId>{5C22544A-7EE6-4342-B048-85BDC9FD1C3A}</a:tableStyleId>
              </a:tblPr>
              <a:tblGrid>
                <a:gridCol w="1588600">
                  <a:extLst>
                    <a:ext uri="{9D8B030D-6E8A-4147-A177-3AD203B41FA5}">
                      <a16:colId xmlns:a16="http://schemas.microsoft.com/office/drawing/2014/main" val="556618650"/>
                    </a:ext>
                  </a:extLst>
                </a:gridCol>
                <a:gridCol w="2264212">
                  <a:extLst>
                    <a:ext uri="{9D8B030D-6E8A-4147-A177-3AD203B41FA5}">
                      <a16:colId xmlns:a16="http://schemas.microsoft.com/office/drawing/2014/main" val="944494946"/>
                    </a:ext>
                  </a:extLst>
                </a:gridCol>
                <a:gridCol w="2264212">
                  <a:extLst>
                    <a:ext uri="{9D8B030D-6E8A-4147-A177-3AD203B41FA5}">
                      <a16:colId xmlns:a16="http://schemas.microsoft.com/office/drawing/2014/main" val="2592202214"/>
                    </a:ext>
                  </a:extLst>
                </a:gridCol>
              </a:tblGrid>
              <a:tr h="1527034">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Rule of Thumb</a:t>
                      </a:r>
                    </a:p>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Coefficients</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12108">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799414">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0.058</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373116" y="4897821"/>
            <a:ext cx="3909849" cy="646331"/>
          </a:xfrm>
          <a:prstGeom prst="rect">
            <a:avLst/>
          </a:prstGeom>
          <a:noFill/>
        </p:spPr>
        <p:txBody>
          <a:bodyPr wrap="square" rtlCol="0">
            <a:spAutoFit/>
          </a:bodyPr>
          <a:lstStyle/>
          <a:p>
            <a:r>
              <a:rPr lang="en-US" b="1" dirty="0">
                <a:solidFill>
                  <a:schemeClr val="bg1"/>
                </a:solidFill>
              </a:rPr>
              <a:t>Rule of Thumb Predicted Rating</a:t>
            </a:r>
            <a:r>
              <a:rPr lang="en-US" dirty="0">
                <a:solidFill>
                  <a:schemeClr val="bg1"/>
                </a:solidFill>
              </a:rPr>
              <a:t>: 3.29</a:t>
            </a:r>
          </a:p>
          <a:p>
            <a:r>
              <a:rPr lang="en-US" b="1" dirty="0">
                <a:solidFill>
                  <a:schemeClr val="bg1"/>
                </a:solidFill>
              </a:rPr>
              <a:t>True Rating</a:t>
            </a:r>
            <a:r>
              <a:rPr lang="en-US" dirty="0">
                <a:solidFill>
                  <a:schemeClr val="bg1"/>
                </a:solidFill>
              </a:rPr>
              <a:t>: 2</a:t>
            </a:r>
          </a:p>
        </p:txBody>
      </p:sp>
      <p:sp>
        <p:nvSpPr>
          <p:cNvPr id="6" name="TextBox 5">
            <a:extLst>
              <a:ext uri="{FF2B5EF4-FFF2-40B4-BE49-F238E27FC236}">
                <a16:creationId xmlns:a16="http://schemas.microsoft.com/office/drawing/2014/main" id="{EB777A37-C8E7-7842-B25F-84F74D058531}"/>
              </a:ext>
            </a:extLst>
          </p:cNvPr>
          <p:cNvSpPr txBox="1"/>
          <p:nvPr/>
        </p:nvSpPr>
        <p:spPr>
          <a:xfrm>
            <a:off x="451944" y="5770179"/>
            <a:ext cx="4782208" cy="923330"/>
          </a:xfrm>
          <a:prstGeom prst="rect">
            <a:avLst/>
          </a:prstGeom>
          <a:noFill/>
        </p:spPr>
        <p:txBody>
          <a:bodyPr wrap="square" rtlCol="0">
            <a:spAutoFit/>
          </a:bodyPr>
          <a:lstStyle/>
          <a:p>
            <a:r>
              <a:rPr lang="en-US" b="1" dirty="0">
                <a:solidFill>
                  <a:schemeClr val="bg1"/>
                </a:solidFill>
              </a:rPr>
              <a:t>Weakness: </a:t>
            </a:r>
            <a:r>
              <a:rPr lang="en-US" dirty="0">
                <a:solidFill>
                  <a:schemeClr val="bg1"/>
                </a:solidFill>
              </a:rPr>
              <a:t>Because our model only counts individual words, it doesn’t recognize that “not” often changes the meaning of the following word</a:t>
            </a:r>
            <a:endParaRPr lang="en-US" b="1" dirty="0">
              <a:solidFill>
                <a:schemeClr val="bg1"/>
              </a:solidFill>
            </a:endParaRPr>
          </a:p>
        </p:txBody>
      </p:sp>
      <p:grpSp>
        <p:nvGrpSpPr>
          <p:cNvPr id="8" name="Group 7">
            <a:extLst>
              <a:ext uri="{FF2B5EF4-FFF2-40B4-BE49-F238E27FC236}">
                <a16:creationId xmlns:a16="http://schemas.microsoft.com/office/drawing/2014/main" id="{AE0A25A4-AD25-41BE-81C0-2BE590B5553E}"/>
              </a:ext>
            </a:extLst>
          </p:cNvPr>
          <p:cNvGrpSpPr/>
          <p:nvPr/>
        </p:nvGrpSpPr>
        <p:grpSpPr>
          <a:xfrm>
            <a:off x="373116" y="1690687"/>
            <a:ext cx="4658713" cy="2912052"/>
            <a:chOff x="373116" y="1690687"/>
            <a:chExt cx="4658713" cy="2912052"/>
          </a:xfrm>
        </p:grpSpPr>
        <p:sp>
          <p:nvSpPr>
            <p:cNvPr id="7" name="Speech Bubble: Rectangle 6">
              <a:extLst>
                <a:ext uri="{FF2B5EF4-FFF2-40B4-BE49-F238E27FC236}">
                  <a16:creationId xmlns:a16="http://schemas.microsoft.com/office/drawing/2014/main" id="{4F67273F-75F0-439B-9FCB-DF4FBD07EAA0}"/>
                </a:ext>
              </a:extLst>
            </p:cNvPr>
            <p:cNvSpPr/>
            <p:nvPr/>
          </p:nvSpPr>
          <p:spPr>
            <a:xfrm>
              <a:off x="373116" y="1690687"/>
              <a:ext cx="4658713" cy="2912051"/>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401883" y="1740417"/>
              <a:ext cx="4601177" cy="2862322"/>
            </a:xfrm>
            <a:prstGeom prst="rect">
              <a:avLst/>
            </a:prstGeom>
            <a:noFill/>
          </p:spPr>
          <p:txBody>
            <a:bodyPr wrap="square" rtlCol="0">
              <a:spAutoFit/>
            </a:bodyPr>
            <a:lstStyle/>
            <a:p>
              <a:r>
                <a:rPr lang="en-US" dirty="0"/>
                <a:t>“This location happens to be kitty corner to my work so I do go to lunch here occasionally. It's not </a:t>
              </a:r>
              <a:r>
                <a:rPr lang="en-US" dirty="0">
                  <a:solidFill>
                    <a:schemeClr val="accent6"/>
                  </a:solidFill>
                </a:rPr>
                <a:t>great</a:t>
              </a:r>
              <a:r>
                <a:rPr lang="en-US" dirty="0"/>
                <a:t>. Every time I order, I have to repeat it to them even though I tell them what I want clearly. Honestly, it is frustrating but no big deal. Overall location is not very clean and the staff don't seem very </a:t>
              </a:r>
              <a:r>
                <a:rPr lang="en-US" dirty="0">
                  <a:solidFill>
                    <a:schemeClr val="accent6"/>
                  </a:solidFill>
                </a:rPr>
                <a:t>happy</a:t>
              </a:r>
              <a:r>
                <a:rPr lang="en-US" dirty="0"/>
                <a:t> or </a:t>
              </a:r>
              <a:r>
                <a:rPr lang="en-US" dirty="0">
                  <a:solidFill>
                    <a:schemeClr val="accent6"/>
                  </a:solidFill>
                </a:rPr>
                <a:t>helpful</a:t>
              </a:r>
              <a:r>
                <a:rPr lang="en-US" dirty="0"/>
                <a:t>. Food is okay, not </a:t>
              </a:r>
              <a:r>
                <a:rPr lang="en-US" dirty="0">
                  <a:solidFill>
                    <a:schemeClr val="accent6"/>
                  </a:solidFill>
                </a:rPr>
                <a:t>great</a:t>
              </a:r>
              <a:r>
                <a:rPr lang="en-US" dirty="0"/>
                <a:t>.”</a:t>
              </a:r>
            </a:p>
            <a:p>
              <a:endParaRPr lang="en-US" dirty="0"/>
            </a:p>
            <a:p>
              <a:r>
                <a:rPr lang="en-US" dirty="0"/>
                <a:t>-Yelp Review for McDonald’s on Regent</a:t>
              </a:r>
            </a:p>
          </p:txBody>
        </p:sp>
      </p:grpSp>
    </p:spTree>
    <p:extLst>
      <p:ext uri="{BB962C8B-B14F-4D97-AF65-F5344CB8AC3E}">
        <p14:creationId xmlns:p14="http://schemas.microsoft.com/office/powerpoint/2010/main" val="1053912440"/>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Objectives</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p:txBody>
          <a:bodyPr>
            <a:normAutofit/>
          </a:bodyPr>
          <a:lstStyle/>
          <a:p>
            <a:r>
              <a:rPr lang="en-US" sz="3200" b="1" dirty="0">
                <a:solidFill>
                  <a:schemeClr val="bg1"/>
                </a:solidFill>
                <a:latin typeface="Arial" panose="020B0604020202020204" pitchFamily="34" charset="0"/>
                <a:cs typeface="Arial" panose="020B0604020202020204" pitchFamily="34" charset="0"/>
              </a:rPr>
              <a:t>Find out what makes a review positive or negatives</a:t>
            </a:r>
          </a:p>
          <a:p>
            <a:endParaRPr lang="en-US" sz="3200" b="1" dirty="0">
              <a:solidFill>
                <a:schemeClr val="bg1"/>
              </a:solidFill>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Create a model to predict the ratings of reviews based on the text and related attributes</a:t>
            </a:r>
          </a:p>
        </p:txBody>
      </p:sp>
    </p:spTree>
    <p:extLst>
      <p:ext uri="{BB962C8B-B14F-4D97-AF65-F5344CB8AC3E}">
        <p14:creationId xmlns:p14="http://schemas.microsoft.com/office/powerpoint/2010/main" val="395905422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553376" y="232416"/>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1071260788"/>
              </p:ext>
            </p:extLst>
          </p:nvPr>
        </p:nvGraphicFramePr>
        <p:xfrm>
          <a:off x="5623031" y="1407588"/>
          <a:ext cx="6015593" cy="5319248"/>
        </p:xfrm>
        <a:graphic>
          <a:graphicData uri="http://schemas.openxmlformats.org/drawingml/2006/table">
            <a:tbl>
              <a:tblPr>
                <a:tableStyleId>{5C22544A-7EE6-4342-B048-85BDC9FD1C3A}</a:tableStyleId>
              </a:tblPr>
              <a:tblGrid>
                <a:gridCol w="1562259">
                  <a:extLst>
                    <a:ext uri="{9D8B030D-6E8A-4147-A177-3AD203B41FA5}">
                      <a16:colId xmlns:a16="http://schemas.microsoft.com/office/drawing/2014/main" val="556618650"/>
                    </a:ext>
                  </a:extLst>
                </a:gridCol>
                <a:gridCol w="2226667">
                  <a:extLst>
                    <a:ext uri="{9D8B030D-6E8A-4147-A177-3AD203B41FA5}">
                      <a16:colId xmlns:a16="http://schemas.microsoft.com/office/drawing/2014/main" val="944494946"/>
                    </a:ext>
                  </a:extLst>
                </a:gridCol>
                <a:gridCol w="2226667">
                  <a:extLst>
                    <a:ext uri="{9D8B030D-6E8A-4147-A177-3AD203B41FA5}">
                      <a16:colId xmlns:a16="http://schemas.microsoft.com/office/drawing/2014/main" val="2592202214"/>
                    </a:ext>
                  </a:extLst>
                </a:gridCol>
              </a:tblGrid>
              <a:tr h="1541937">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Rule of Thumb</a:t>
                      </a:r>
                    </a:p>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Coefficients</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20034">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1014100">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3.8</a:t>
                      </a:r>
                    </a:p>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(Average professor rating at UW)</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0.058</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357352" y="4653690"/>
            <a:ext cx="3909849" cy="646331"/>
          </a:xfrm>
          <a:prstGeom prst="rect">
            <a:avLst/>
          </a:prstGeom>
          <a:noFill/>
        </p:spPr>
        <p:txBody>
          <a:bodyPr wrap="square" rtlCol="0">
            <a:spAutoFit/>
          </a:bodyPr>
          <a:lstStyle/>
          <a:p>
            <a:r>
              <a:rPr lang="en-US" b="1" dirty="0">
                <a:solidFill>
                  <a:schemeClr val="bg1"/>
                </a:solidFill>
              </a:rPr>
              <a:t>Rule of Thumb Predicted Rating</a:t>
            </a:r>
            <a:r>
              <a:rPr lang="en-US" dirty="0">
                <a:solidFill>
                  <a:schemeClr val="bg1"/>
                </a:solidFill>
              </a:rPr>
              <a:t>: 4.07</a:t>
            </a:r>
          </a:p>
          <a:p>
            <a:r>
              <a:rPr lang="en-US" b="1" dirty="0">
                <a:solidFill>
                  <a:schemeClr val="bg1"/>
                </a:solidFill>
              </a:rPr>
              <a:t>True Rating</a:t>
            </a:r>
            <a:r>
              <a:rPr lang="en-US" dirty="0">
                <a:solidFill>
                  <a:schemeClr val="bg1"/>
                </a:solidFill>
              </a:rPr>
              <a:t>: 5</a:t>
            </a:r>
          </a:p>
        </p:txBody>
      </p:sp>
      <p:sp>
        <p:nvSpPr>
          <p:cNvPr id="6" name="TextBox 5">
            <a:extLst>
              <a:ext uri="{FF2B5EF4-FFF2-40B4-BE49-F238E27FC236}">
                <a16:creationId xmlns:a16="http://schemas.microsoft.com/office/drawing/2014/main" id="{30AE2B24-905C-FF4B-B26A-ED89837C9365}"/>
              </a:ext>
            </a:extLst>
          </p:cNvPr>
          <p:cNvSpPr txBox="1"/>
          <p:nvPr/>
        </p:nvSpPr>
        <p:spPr>
          <a:xfrm>
            <a:off x="357352" y="5617345"/>
            <a:ext cx="4351283" cy="923330"/>
          </a:xfrm>
          <a:prstGeom prst="rect">
            <a:avLst/>
          </a:prstGeom>
          <a:noFill/>
        </p:spPr>
        <p:txBody>
          <a:bodyPr wrap="square" rtlCol="0">
            <a:spAutoFit/>
          </a:bodyPr>
          <a:lstStyle/>
          <a:p>
            <a:r>
              <a:rPr lang="en-US" b="1" dirty="0">
                <a:solidFill>
                  <a:schemeClr val="bg1"/>
                </a:solidFill>
              </a:rPr>
              <a:t>Weakness: </a:t>
            </a:r>
            <a:r>
              <a:rPr lang="en-US" dirty="0">
                <a:solidFill>
                  <a:schemeClr val="bg1"/>
                </a:solidFill>
              </a:rPr>
              <a:t>Our model is tailored to Yelp reviews in Wisconsin, and may do a poor job of predicting the sentiment of other reviews</a:t>
            </a:r>
            <a:endParaRPr lang="en-US" b="1" dirty="0">
              <a:solidFill>
                <a:schemeClr val="bg1"/>
              </a:solidFill>
            </a:endParaRPr>
          </a:p>
        </p:txBody>
      </p:sp>
      <p:sp>
        <p:nvSpPr>
          <p:cNvPr id="8" name="Speech Bubble: Rectangle 7">
            <a:extLst>
              <a:ext uri="{FF2B5EF4-FFF2-40B4-BE49-F238E27FC236}">
                <a16:creationId xmlns:a16="http://schemas.microsoft.com/office/drawing/2014/main" id="{5144A14F-4694-4CB6-8C9F-4B489A460BC8}"/>
              </a:ext>
            </a:extLst>
          </p:cNvPr>
          <p:cNvSpPr/>
          <p:nvPr/>
        </p:nvSpPr>
        <p:spPr>
          <a:xfrm>
            <a:off x="357352" y="1513051"/>
            <a:ext cx="4658713" cy="2677126"/>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357352" y="1526051"/>
            <a:ext cx="4658713" cy="2585323"/>
          </a:xfrm>
          <a:prstGeom prst="rect">
            <a:avLst/>
          </a:prstGeom>
          <a:noFill/>
        </p:spPr>
        <p:txBody>
          <a:bodyPr wrap="square" rtlCol="0">
            <a:spAutoFit/>
          </a:bodyPr>
          <a:lstStyle/>
          <a:p>
            <a:r>
              <a:rPr lang="en-US" dirty="0"/>
              <a:t>“Prof. Kang is incredibly</a:t>
            </a:r>
            <a:r>
              <a:rPr lang="en-US" dirty="0">
                <a:solidFill>
                  <a:schemeClr val="bg1"/>
                </a:solidFill>
              </a:rPr>
              <a:t> </a:t>
            </a:r>
            <a:r>
              <a:rPr lang="en-US" dirty="0">
                <a:solidFill>
                  <a:srgbClr val="92D050"/>
                </a:solidFill>
              </a:rPr>
              <a:t>knowledgeable</a:t>
            </a:r>
            <a:r>
              <a:rPr lang="en-US" dirty="0">
                <a:solidFill>
                  <a:schemeClr val="bg1"/>
                </a:solidFill>
              </a:rPr>
              <a:t> </a:t>
            </a:r>
            <a:r>
              <a:rPr lang="en-US" dirty="0"/>
              <a:t>about the material. Because of his past industry experience, he provides some really valuable insight into what employers are looking for. The class is not too difficult, and the projects that he assigns are</a:t>
            </a:r>
            <a:r>
              <a:rPr lang="en-US" dirty="0">
                <a:solidFill>
                  <a:schemeClr val="bg1"/>
                </a:solidFill>
              </a:rPr>
              <a:t> </a:t>
            </a:r>
            <a:r>
              <a:rPr lang="en-US" dirty="0">
                <a:solidFill>
                  <a:schemeClr val="accent6"/>
                </a:solidFill>
              </a:rPr>
              <a:t>super</a:t>
            </a:r>
            <a:r>
              <a:rPr lang="en-US" dirty="0">
                <a:solidFill>
                  <a:schemeClr val="bg1"/>
                </a:solidFill>
              </a:rPr>
              <a:t> </a:t>
            </a:r>
            <a:r>
              <a:rPr lang="en-US" dirty="0"/>
              <a:t>interesting and relevant. One of the</a:t>
            </a:r>
            <a:r>
              <a:rPr lang="en-US" dirty="0">
                <a:solidFill>
                  <a:schemeClr val="bg1"/>
                </a:solidFill>
              </a:rPr>
              <a:t> </a:t>
            </a:r>
            <a:r>
              <a:rPr lang="en-US" dirty="0">
                <a:solidFill>
                  <a:schemeClr val="accent6"/>
                </a:solidFill>
              </a:rPr>
              <a:t>best</a:t>
            </a:r>
            <a:r>
              <a:rPr lang="en-US" dirty="0">
                <a:solidFill>
                  <a:schemeClr val="bg1"/>
                </a:solidFill>
              </a:rPr>
              <a:t> </a:t>
            </a:r>
            <a:r>
              <a:rPr lang="en-US" dirty="0"/>
              <a:t>professors I've had at UW.”</a:t>
            </a:r>
          </a:p>
          <a:p>
            <a:endParaRPr lang="en-US" dirty="0"/>
          </a:p>
          <a:p>
            <a:r>
              <a:rPr lang="en-US" dirty="0"/>
              <a:t>-Rate My Professor Review</a:t>
            </a:r>
          </a:p>
        </p:txBody>
      </p:sp>
    </p:spTree>
    <p:extLst>
      <p:ext uri="{BB962C8B-B14F-4D97-AF65-F5344CB8AC3E}">
        <p14:creationId xmlns:p14="http://schemas.microsoft.com/office/powerpoint/2010/main" val="1521041670"/>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776056" y="2486888"/>
            <a:ext cx="10515600" cy="1325563"/>
          </a:xfrm>
        </p:spPr>
        <p:txBody>
          <a:bodyPr>
            <a:normAutofit/>
          </a:bodyPr>
          <a:lstStyle/>
          <a:p>
            <a:pPr algn="ctr"/>
            <a:r>
              <a:rPr lang="en-US" sz="6000" b="1" dirty="0">
                <a:solidFill>
                  <a:schemeClr val="bg1"/>
                </a:solidFill>
                <a:latin typeface="Arial" panose="020B0604020202020204" pitchFamily="34" charset="0"/>
                <a:cs typeface="Arial" panose="020B0604020202020204" pitchFamily="34" charset="0"/>
              </a:rPr>
              <a:t>Thank You!</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1422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Final Model</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534478"/>
            <a:ext cx="10515600" cy="521335"/>
          </a:xfrm>
        </p:spPr>
        <p:txBody>
          <a:bodyPr>
            <a:normAutofit/>
          </a:bodyPr>
          <a:lstStyle/>
          <a:p>
            <a:r>
              <a:rPr lang="en-US" b="1" dirty="0">
                <a:solidFill>
                  <a:schemeClr val="bg1"/>
                </a:solidFill>
                <a:latin typeface="Arial" panose="020B0604020202020204" pitchFamily="34" charset="0"/>
                <a:cs typeface="Arial" panose="020B0604020202020204" pitchFamily="34" charset="0"/>
              </a:rPr>
              <a:t>Multiple Linear Regression</a:t>
            </a:r>
          </a:p>
        </p:txBody>
      </p:sp>
      <p:sp>
        <p:nvSpPr>
          <p:cNvPr id="6" name="Content Placeholder 11">
            <a:extLst>
              <a:ext uri="{FF2B5EF4-FFF2-40B4-BE49-F238E27FC236}">
                <a16:creationId xmlns:a16="http://schemas.microsoft.com/office/drawing/2014/main" id="{023D5958-0F95-4F10-A860-77474D763FD1}"/>
              </a:ext>
            </a:extLst>
          </p:cNvPr>
          <p:cNvSpPr txBox="1">
            <a:spLocks/>
          </p:cNvSpPr>
          <p:nvPr/>
        </p:nvSpPr>
        <p:spPr>
          <a:xfrm>
            <a:off x="838199" y="1960675"/>
            <a:ext cx="10515600" cy="740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latin typeface="Arial" panose="020B0604020202020204" pitchFamily="34" charset="0"/>
                <a:cs typeface="Arial" panose="020B0604020202020204" pitchFamily="34" charset="0"/>
              </a:rPr>
              <a:t>Rating(Star) =  </a:t>
            </a:r>
          </a:p>
        </p:txBody>
      </p:sp>
      <p:graphicFrame>
        <p:nvGraphicFramePr>
          <p:cNvPr id="7" name="Table 6">
            <a:extLst>
              <a:ext uri="{FF2B5EF4-FFF2-40B4-BE49-F238E27FC236}">
                <a16:creationId xmlns:a16="http://schemas.microsoft.com/office/drawing/2014/main" id="{D587EAD6-5181-497C-8742-B5DDD926A0EF}"/>
              </a:ext>
            </a:extLst>
          </p:cNvPr>
          <p:cNvGraphicFramePr>
            <a:graphicFrameLocks noGrp="1"/>
          </p:cNvGraphicFramePr>
          <p:nvPr>
            <p:extLst>
              <p:ext uri="{D42A27DB-BD31-4B8C-83A1-F6EECF244321}">
                <p14:modId xmlns:p14="http://schemas.microsoft.com/office/powerpoint/2010/main" val="2204413833"/>
              </p:ext>
            </p:extLst>
          </p:nvPr>
        </p:nvGraphicFramePr>
        <p:xfrm>
          <a:off x="926976" y="2556440"/>
          <a:ext cx="9202445" cy="3155080"/>
        </p:xfrm>
        <a:graphic>
          <a:graphicData uri="http://schemas.openxmlformats.org/drawingml/2006/table">
            <a:tbl>
              <a:tblPr>
                <a:tableStyleId>{5C22544A-7EE6-4342-B048-85BDC9FD1C3A}</a:tableStyleId>
              </a:tblPr>
              <a:tblGrid>
                <a:gridCol w="3794373">
                  <a:extLst>
                    <a:ext uri="{9D8B030D-6E8A-4147-A177-3AD203B41FA5}">
                      <a16:colId xmlns:a16="http://schemas.microsoft.com/office/drawing/2014/main" val="556618650"/>
                    </a:ext>
                  </a:extLst>
                </a:gridCol>
                <a:gridCol w="5408072">
                  <a:extLst>
                    <a:ext uri="{9D8B030D-6E8A-4147-A177-3AD203B41FA5}">
                      <a16:colId xmlns:a16="http://schemas.microsoft.com/office/drawing/2014/main" val="944494946"/>
                    </a:ext>
                  </a:extLst>
                </a:gridCol>
              </a:tblGrid>
              <a:tr h="481980">
                <a:tc>
                  <a:txBody>
                    <a:bodyPr/>
                    <a:lstStyle/>
                    <a:p>
                      <a:pPr algn="ctr" fontAlgn="b"/>
                      <a:r>
                        <a:rPr lang="en-US" sz="2800" b="0" i="0" u="none" strike="noStrike" dirty="0">
                          <a:solidFill>
                            <a:schemeClr val="tx1"/>
                          </a:solidFill>
                          <a:effectLst/>
                          <a:latin typeface="Arial" panose="020B0604020202020204" pitchFamily="34" charset="0"/>
                          <a:cs typeface="Arial" panose="020B0604020202020204" pitchFamily="34" charset="0"/>
                        </a:rPr>
                        <a:t>Variable</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8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534620">
                <a:tc>
                  <a:txBody>
                    <a:bodyPr/>
                    <a:lstStyle/>
                    <a:p>
                      <a:pPr algn="ctr" fontAlgn="b"/>
                      <a:r>
                        <a:rPr lang="en-US" sz="16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3200" b="0" u="none" strike="noStrike" dirty="0">
                          <a:effectLst/>
                          <a:latin typeface="Arial" panose="020B0604020202020204" pitchFamily="34" charset="0"/>
                          <a:cs typeface="Arial" panose="020B0604020202020204" pitchFamily="34" charset="0"/>
                        </a:rPr>
                        <a:t>1.29</a:t>
                      </a:r>
                      <a:endParaRPr lang="en-US" sz="3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534620">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3200" b="0" u="none" strike="noStrike" dirty="0">
                          <a:effectLst/>
                          <a:latin typeface="Arial" panose="020B0604020202020204" pitchFamily="34" charset="0"/>
                          <a:cs typeface="Arial" panose="020B0604020202020204" pitchFamily="34" charset="0"/>
                        </a:rPr>
                        <a:t>0.479</a:t>
                      </a:r>
                      <a:endParaRPr lang="en-US" sz="3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534620">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32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534620">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32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534620">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32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8" name="TextBox 7">
            <a:extLst>
              <a:ext uri="{FF2B5EF4-FFF2-40B4-BE49-F238E27FC236}">
                <a16:creationId xmlns:a16="http://schemas.microsoft.com/office/drawing/2014/main" id="{B7D3C30F-0409-435A-BB5C-BBDB1E2D3B4D}"/>
              </a:ext>
            </a:extLst>
          </p:cNvPr>
          <p:cNvSpPr txBox="1"/>
          <p:nvPr/>
        </p:nvSpPr>
        <p:spPr>
          <a:xfrm>
            <a:off x="926976" y="5869452"/>
            <a:ext cx="11290917" cy="677108"/>
          </a:xfrm>
          <a:prstGeom prst="rect">
            <a:avLst/>
          </a:prstGeom>
          <a:noFill/>
        </p:spPr>
        <p:txBody>
          <a:bodyPr wrap="square" rtlCol="0">
            <a:spAutoFit/>
          </a:bodyPr>
          <a:lstStyle/>
          <a:p>
            <a:r>
              <a:rPr lang="en-US" altLang="ko-KR" sz="2000" b="1" u="sng" dirty="0">
                <a:solidFill>
                  <a:schemeClr val="bg1"/>
                </a:solidFill>
              </a:rPr>
              <a:t>*Rule of Thumb* :</a:t>
            </a:r>
          </a:p>
          <a:p>
            <a:r>
              <a:rPr lang="en-US" altLang="ko-KR" dirty="0">
                <a:solidFill>
                  <a:schemeClr val="bg1"/>
                </a:solidFill>
              </a:rPr>
              <a:t> 1 +/- 0.5 + 0.6 * (Avg. Restaurant Rating) – 0.05 *(# Negative Words) + 5 * (# Positive Words / # words)</a:t>
            </a:r>
            <a:endParaRPr lang="ko-KR" altLang="en-US" dirty="0">
              <a:solidFill>
                <a:schemeClr val="bg1"/>
              </a:solidFill>
            </a:endParaRPr>
          </a:p>
        </p:txBody>
      </p:sp>
    </p:spTree>
    <p:extLst>
      <p:ext uri="{BB962C8B-B14F-4D97-AF65-F5344CB8AC3E}">
        <p14:creationId xmlns:p14="http://schemas.microsoft.com/office/powerpoint/2010/main" val="165325289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1457386" y="1063075"/>
            <a:ext cx="2854911" cy="1325563"/>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Contents</a:t>
            </a:r>
          </a:p>
        </p:txBody>
      </p:sp>
      <p:sp>
        <p:nvSpPr>
          <p:cNvPr id="6" name="직사각형 7">
            <a:extLst>
              <a:ext uri="{FF2B5EF4-FFF2-40B4-BE49-F238E27FC236}">
                <a16:creationId xmlns:a16="http://schemas.microsoft.com/office/drawing/2014/main" id="{9A7049B5-E6C1-4D72-A5DD-D11331F4DB3B}"/>
              </a:ext>
            </a:extLst>
          </p:cNvPr>
          <p:cNvSpPr/>
          <p:nvPr/>
        </p:nvSpPr>
        <p:spPr>
          <a:xfrm>
            <a:off x="1147666" y="1194318"/>
            <a:ext cx="189722" cy="119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66" dirty="0"/>
          </a:p>
        </p:txBody>
      </p:sp>
      <p:sp>
        <p:nvSpPr>
          <p:cNvPr id="8" name="직사각형 7">
            <a:extLst>
              <a:ext uri="{FF2B5EF4-FFF2-40B4-BE49-F238E27FC236}">
                <a16:creationId xmlns:a16="http://schemas.microsoft.com/office/drawing/2014/main" id="{D750B1AD-25CE-4E8A-A14C-3AAD4033B7B6}"/>
              </a:ext>
            </a:extLst>
          </p:cNvPr>
          <p:cNvSpPr/>
          <p:nvPr/>
        </p:nvSpPr>
        <p:spPr>
          <a:xfrm>
            <a:off x="5889655" y="1194317"/>
            <a:ext cx="189722" cy="4851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66" dirty="0"/>
          </a:p>
        </p:txBody>
      </p:sp>
      <p:sp>
        <p:nvSpPr>
          <p:cNvPr id="10" name="Title 1">
            <a:extLst>
              <a:ext uri="{FF2B5EF4-FFF2-40B4-BE49-F238E27FC236}">
                <a16:creationId xmlns:a16="http://schemas.microsoft.com/office/drawing/2014/main" id="{BFF33BA9-337F-46C5-87BE-5841DA059FE0}"/>
              </a:ext>
            </a:extLst>
          </p:cNvPr>
          <p:cNvSpPr txBox="1">
            <a:spLocks/>
          </p:cNvSpPr>
          <p:nvPr/>
        </p:nvSpPr>
        <p:spPr>
          <a:xfrm>
            <a:off x="6386714" y="1604716"/>
            <a:ext cx="5497949" cy="33756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Feature Engineering</a:t>
            </a:r>
          </a:p>
          <a:p>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Model Selection</a:t>
            </a:r>
          </a:p>
          <a:p>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Interpretation</a:t>
            </a:r>
          </a:p>
          <a:p>
            <a:pPr marL="571500" indent="-571500">
              <a:buFont typeface="Arial" panose="020B0604020202020204" pitchFamily="34" charset="0"/>
              <a:buChar char="•"/>
            </a:pPr>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Application</a:t>
            </a:r>
          </a:p>
        </p:txBody>
      </p:sp>
    </p:spTree>
    <p:extLst>
      <p:ext uri="{BB962C8B-B14F-4D97-AF65-F5344CB8AC3E}">
        <p14:creationId xmlns:p14="http://schemas.microsoft.com/office/powerpoint/2010/main" val="339335944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5702"/>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383219" y="1753647"/>
            <a:ext cx="10374297" cy="1681055"/>
          </a:xfrm>
        </p:spPr>
        <p:txBody>
          <a:bodyPr>
            <a:normAutofit/>
          </a:bodyPr>
          <a:lstStyle/>
          <a:p>
            <a:r>
              <a:rPr lang="en-US" sz="2400" b="1" dirty="0">
                <a:solidFill>
                  <a:schemeClr val="bg1"/>
                </a:solidFill>
                <a:latin typeface="Arial" panose="020B0604020202020204" pitchFamily="34" charset="0"/>
                <a:cs typeface="Arial" panose="020B0604020202020204" pitchFamily="34" charset="0"/>
              </a:rPr>
              <a:t>Formed a list of ‘positive’ and ‘negative’ words </a:t>
            </a:r>
          </a:p>
          <a:p>
            <a:pPr lvl="1"/>
            <a:r>
              <a:rPr lang="en-US" sz="2000" b="1" dirty="0">
                <a:solidFill>
                  <a:schemeClr val="bg1"/>
                </a:solidFill>
                <a:latin typeface="Arial" panose="020B0604020202020204" pitchFamily="34" charset="0"/>
                <a:cs typeface="Arial" panose="020B0604020202020204" pitchFamily="34" charset="0"/>
              </a:rPr>
              <a:t>Collect words intuitively</a:t>
            </a:r>
          </a:p>
          <a:p>
            <a:pPr lvl="1"/>
            <a:r>
              <a:rPr lang="en-US" sz="2000" b="1" dirty="0">
                <a:solidFill>
                  <a:schemeClr val="bg1"/>
                </a:solidFill>
                <a:latin typeface="Arial" panose="020B0604020202020204" pitchFamily="34" charset="0"/>
                <a:cs typeface="Arial" panose="020B0604020202020204" pitchFamily="34" charset="0"/>
              </a:rPr>
              <a:t>Calculate correlation between words and rating</a:t>
            </a:r>
          </a:p>
          <a:p>
            <a:pPr lvl="1"/>
            <a:r>
              <a:rPr lang="en-US" sz="2000" b="1" dirty="0">
                <a:solidFill>
                  <a:schemeClr val="bg1"/>
                </a:solidFill>
                <a:latin typeface="Arial" panose="020B0604020202020204" pitchFamily="34" charset="0"/>
                <a:cs typeface="Arial" panose="020B0604020202020204" pitchFamily="34" charset="0"/>
              </a:rPr>
              <a:t>Compare two methods to finalize list</a:t>
            </a:r>
          </a:p>
        </p:txBody>
      </p:sp>
      <p:sp>
        <p:nvSpPr>
          <p:cNvPr id="6" name="Content Placeholder 11">
            <a:extLst>
              <a:ext uri="{FF2B5EF4-FFF2-40B4-BE49-F238E27FC236}">
                <a16:creationId xmlns:a16="http://schemas.microsoft.com/office/drawing/2014/main" id="{51BE189B-6F09-46CF-BC04-A96FC719E884}"/>
              </a:ext>
            </a:extLst>
          </p:cNvPr>
          <p:cNvSpPr txBox="1">
            <a:spLocks/>
          </p:cNvSpPr>
          <p:nvPr/>
        </p:nvSpPr>
        <p:spPr>
          <a:xfrm>
            <a:off x="383219" y="3855761"/>
            <a:ext cx="10374297" cy="784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latin typeface="Arial" panose="020B0604020202020204" pitchFamily="34" charset="0"/>
                <a:cs typeface="Arial" panose="020B0604020202020204" pitchFamily="34" charset="0"/>
              </a:rPr>
              <a:t>Generated Features using Positive/Negative List</a:t>
            </a:r>
          </a:p>
          <a:p>
            <a:pPr marL="914400" lvl="2" indent="0">
              <a:buFont typeface="Arial" panose="020B0604020202020204" pitchFamily="34" charset="0"/>
              <a:buNone/>
            </a:pPr>
            <a:endParaRPr lang="en-US" sz="1800" b="1" dirty="0">
              <a:solidFill>
                <a:schemeClr val="bg1"/>
              </a:solidFill>
              <a:latin typeface="Arial" panose="020B0604020202020204" pitchFamily="34" charset="0"/>
              <a:cs typeface="Arial" panose="020B0604020202020204" pitchFamily="34" charset="0"/>
            </a:endParaRPr>
          </a:p>
          <a:p>
            <a:pPr marL="914400" lvl="2" indent="0">
              <a:buFont typeface="Arial" panose="020B0604020202020204" pitchFamily="34" charset="0"/>
              <a:buNone/>
            </a:pPr>
            <a:endParaRPr lang="en-US" sz="18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518454B-EC7C-435E-8076-2184E8150BC3}"/>
              </a:ext>
            </a:extLst>
          </p:cNvPr>
          <p:cNvSpPr txBox="1"/>
          <p:nvPr/>
        </p:nvSpPr>
        <p:spPr>
          <a:xfrm>
            <a:off x="383219" y="4464168"/>
            <a:ext cx="11425561" cy="1323439"/>
          </a:xfrm>
          <a:prstGeom prst="rect">
            <a:avLst/>
          </a:prstGeom>
          <a:noFill/>
        </p:spPr>
        <p:txBody>
          <a:bodyPr wrap="square" rtlCol="0">
            <a:spAutoFit/>
          </a:bodyPr>
          <a:lstStyle/>
          <a:p>
            <a:pPr marL="800100" lvl="1" indent="-342900">
              <a:buFont typeface="Arial" panose="020B0604020202020204" pitchFamily="34" charset="0"/>
              <a:buChar char="•"/>
            </a:pPr>
            <a:r>
              <a:rPr lang="en-US" altLang="ko-KR" sz="2000" b="1" dirty="0">
                <a:solidFill>
                  <a:schemeClr val="bg1"/>
                </a:solidFill>
                <a:latin typeface="Arial" panose="020B0604020202020204" pitchFamily="34" charset="0"/>
                <a:cs typeface="Arial" panose="020B0604020202020204" pitchFamily="34" charset="0"/>
              </a:rPr>
              <a:t>Overall Positivity Points</a:t>
            </a:r>
            <a:endParaRPr lang="en-US" altLang="ko-KR" sz="2000" dirty="0"/>
          </a:p>
          <a:p>
            <a:pPr marL="1257300" lvl="2" indent="-342900">
              <a:buFont typeface="Arial" panose="020B0604020202020204" pitchFamily="34" charset="0"/>
              <a:buChar char="•"/>
            </a:pPr>
            <a:r>
              <a:rPr lang="en-US" altLang="ko-KR" sz="2000" b="1" dirty="0">
                <a:solidFill>
                  <a:schemeClr val="bg1"/>
                </a:solidFill>
                <a:latin typeface="Arial" panose="020B0604020202020204" pitchFamily="34" charset="0"/>
                <a:cs typeface="Arial" panose="020B0604020202020204" pitchFamily="34" charset="0"/>
              </a:rPr>
              <a:t>Positive : 1</a:t>
            </a:r>
          </a:p>
          <a:p>
            <a:pPr marL="1257300" lvl="2" indent="-342900">
              <a:buFont typeface="Arial" panose="020B0604020202020204" pitchFamily="34" charset="0"/>
              <a:buChar char="•"/>
            </a:pPr>
            <a:r>
              <a:rPr lang="en-US" altLang="ko-KR" sz="2000" b="1" dirty="0">
                <a:solidFill>
                  <a:schemeClr val="bg1"/>
                </a:solidFill>
                <a:latin typeface="Arial" panose="020B0604020202020204" pitchFamily="34" charset="0"/>
                <a:cs typeface="Arial" panose="020B0604020202020204" pitchFamily="34" charset="0"/>
              </a:rPr>
              <a:t>Neutral : 0</a:t>
            </a:r>
          </a:p>
          <a:p>
            <a:pPr marL="1257300" lvl="2" indent="-342900">
              <a:buFont typeface="Arial" panose="020B0604020202020204" pitchFamily="34" charset="0"/>
              <a:buChar char="•"/>
            </a:pPr>
            <a:r>
              <a:rPr lang="en-US" altLang="ko-KR" sz="2000" b="1" dirty="0">
                <a:solidFill>
                  <a:schemeClr val="bg1"/>
                </a:solidFill>
                <a:latin typeface="Arial" panose="020B0604020202020204" pitchFamily="34" charset="0"/>
                <a:cs typeface="Arial" panose="020B0604020202020204" pitchFamily="34" charset="0"/>
              </a:rPr>
              <a:t>Negative : - 1.5</a:t>
            </a:r>
          </a:p>
        </p:txBody>
      </p:sp>
    </p:spTree>
    <p:extLst>
      <p:ext uri="{BB962C8B-B14F-4D97-AF65-F5344CB8AC3E}">
        <p14:creationId xmlns:p14="http://schemas.microsoft.com/office/powerpoint/2010/main" val="420740685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4.07407E-6 L -0.24922 -0.25047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7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4.07407E-6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4.07407E-6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6" name="Content Placeholder 5">
            <a:extLst>
              <a:ext uri="{FF2B5EF4-FFF2-40B4-BE49-F238E27FC236}">
                <a16:creationId xmlns:a16="http://schemas.microsoft.com/office/drawing/2014/main" id="{3536EBF7-6C53-674E-B499-A5D4B8066A89}"/>
              </a:ext>
            </a:extLst>
          </p:cNvPr>
          <p:cNvPicPr>
            <a:picLocks noGrp="1" noChangeAspect="1"/>
          </p:cNvPicPr>
          <p:nvPr>
            <p:ph idx="1"/>
          </p:nvPr>
        </p:nvPicPr>
        <p:blipFill>
          <a:blip r:embed="rId4">
            <a:alphaModFix/>
          </a:blip>
          <a:stretch>
            <a:fillRect/>
          </a:stretch>
        </p:blipFill>
        <p:spPr>
          <a:xfrm>
            <a:off x="304800" y="1441451"/>
            <a:ext cx="5486400" cy="3657600"/>
          </a:xfrm>
        </p:spPr>
      </p:pic>
      <p:pic>
        <p:nvPicPr>
          <p:cNvPr id="8" name="Picture 7">
            <a:extLst>
              <a:ext uri="{FF2B5EF4-FFF2-40B4-BE49-F238E27FC236}">
                <a16:creationId xmlns:a16="http://schemas.microsoft.com/office/drawing/2014/main" id="{24BE4B2A-9462-3144-A01D-918562D08D5D}"/>
              </a:ext>
            </a:extLst>
          </p:cNvPr>
          <p:cNvPicPr>
            <a:picLocks noChangeAspect="1"/>
          </p:cNvPicPr>
          <p:nvPr/>
        </p:nvPicPr>
        <p:blipFill>
          <a:blip r:embed="rId5">
            <a:alphaModFix/>
          </a:blip>
          <a:stretch>
            <a:fillRect/>
          </a:stretch>
        </p:blipFill>
        <p:spPr>
          <a:xfrm>
            <a:off x="6096000" y="1441451"/>
            <a:ext cx="5486400" cy="3657600"/>
          </a:xfrm>
          <a:prstGeom prst="rect">
            <a:avLst/>
          </a:prstGeom>
        </p:spPr>
      </p:pic>
      <p:sp>
        <p:nvSpPr>
          <p:cNvPr id="3" name="TextBox 2">
            <a:extLst>
              <a:ext uri="{FF2B5EF4-FFF2-40B4-BE49-F238E27FC236}">
                <a16:creationId xmlns:a16="http://schemas.microsoft.com/office/drawing/2014/main" id="{D4E052CA-0116-490C-9652-33F0B1AE7FEC}"/>
              </a:ext>
            </a:extLst>
          </p:cNvPr>
          <p:cNvSpPr txBox="1"/>
          <p:nvPr/>
        </p:nvSpPr>
        <p:spPr>
          <a:xfrm>
            <a:off x="630315" y="5655076"/>
            <a:ext cx="7128768" cy="1200329"/>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‘positive’ review: 4.25</a:t>
            </a:r>
          </a:p>
          <a:p>
            <a:r>
              <a:rPr lang="en-US" altLang="ko-KR" sz="2400" b="1" dirty="0">
                <a:solidFill>
                  <a:schemeClr val="bg1"/>
                </a:solidFill>
                <a:latin typeface="Arial" panose="020B0604020202020204" pitchFamily="34" charset="0"/>
                <a:cs typeface="Arial" panose="020B0604020202020204" pitchFamily="34" charset="0"/>
              </a:rPr>
              <a:t>Average rating for ‘negative’ review: 2.35</a:t>
            </a:r>
          </a:p>
          <a:p>
            <a:endParaRPr lang="ko-KR" altLang="en-US" sz="2400" dirty="0"/>
          </a:p>
        </p:txBody>
      </p:sp>
    </p:spTree>
    <p:extLst>
      <p:ext uri="{BB962C8B-B14F-4D97-AF65-F5344CB8AC3E}">
        <p14:creationId xmlns:p14="http://schemas.microsoft.com/office/powerpoint/2010/main" val="326293307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6"/>
            <a:ext cx="9832759" cy="1441358"/>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Number of words in review</a:t>
            </a:r>
          </a:p>
          <a:p>
            <a:pPr lvl="1"/>
            <a:r>
              <a:rPr lang="en-US" sz="2800" b="1" dirty="0">
                <a:solidFill>
                  <a:schemeClr val="bg1"/>
                </a:solidFill>
                <a:latin typeface="Arial" panose="020B0604020202020204" pitchFamily="34" charset="0"/>
                <a:cs typeface="Arial" panose="020B0604020202020204" pitchFamily="34" charset="0"/>
              </a:rPr>
              <a:t>Ideas : Negative reviews will be longer since the customer is complaining about their experience</a:t>
            </a:r>
          </a:p>
          <a:p>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
        <p:nvSpPr>
          <p:cNvPr id="5" name="Content Placeholder 11">
            <a:extLst>
              <a:ext uri="{FF2B5EF4-FFF2-40B4-BE49-F238E27FC236}">
                <a16:creationId xmlns:a16="http://schemas.microsoft.com/office/drawing/2014/main" id="{FE6B4CBE-B6D6-4504-A252-B5445688C338}"/>
              </a:ext>
            </a:extLst>
          </p:cNvPr>
          <p:cNvSpPr txBox="1">
            <a:spLocks/>
          </p:cNvSpPr>
          <p:nvPr/>
        </p:nvSpPr>
        <p:spPr>
          <a:xfrm>
            <a:off x="749423" y="4032681"/>
            <a:ext cx="10515600" cy="1728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Generated Features using Number of words: </a:t>
            </a:r>
          </a:p>
          <a:p>
            <a:pPr lvl="1"/>
            <a:r>
              <a:rPr lang="en-US" sz="2800" b="1" dirty="0">
                <a:solidFill>
                  <a:schemeClr val="bg1"/>
                </a:solidFill>
                <a:latin typeface="Arial" panose="020B0604020202020204" pitchFamily="34" charset="0"/>
                <a:cs typeface="Arial" panose="020B0604020202020204" pitchFamily="34" charset="0"/>
              </a:rPr>
              <a:t>Positive words with short sentence</a:t>
            </a:r>
          </a:p>
          <a:p>
            <a:pPr lvl="2"/>
            <a:r>
              <a:rPr lang="en-US" sz="2400" b="1" dirty="0">
                <a:solidFill>
                  <a:schemeClr val="bg1"/>
                </a:solidFill>
                <a:latin typeface="Arial" panose="020B0604020202020204" pitchFamily="34" charset="0"/>
                <a:cs typeface="Arial" panose="020B0604020202020204" pitchFamily="34" charset="0"/>
              </a:rPr>
              <a:t>Number of positive words / </a:t>
            </a:r>
            <a:r>
              <a:rPr lang="en-US" sz="2400" b="1" dirty="0" err="1">
                <a:solidFill>
                  <a:schemeClr val="bg1"/>
                </a:solidFill>
                <a:latin typeface="Arial" panose="020B0604020202020204" pitchFamily="34" charset="0"/>
                <a:cs typeface="Arial" panose="020B0604020202020204" pitchFamily="34" charset="0"/>
              </a:rPr>
              <a:t>nwords</a:t>
            </a:r>
            <a:endParaRPr lang="en-US" sz="2400" b="1" dirty="0">
              <a:solidFill>
                <a:schemeClr val="bg1"/>
              </a:solidFill>
              <a:latin typeface="Arial" panose="020B0604020202020204" pitchFamily="34" charset="0"/>
              <a:cs typeface="Arial" panose="020B0604020202020204" pitchFamily="34" charset="0"/>
            </a:endParaRPr>
          </a:p>
          <a:p>
            <a:pPr marL="914400" lvl="2" indent="0">
              <a:buNone/>
            </a:pPr>
            <a:endParaRPr lang="en-US" sz="2400" b="1" dirty="0">
              <a:solidFill>
                <a:schemeClr val="bg1"/>
              </a:solidFill>
              <a:latin typeface="Arial" panose="020B0604020202020204" pitchFamily="34" charset="0"/>
              <a:cs typeface="Arial" panose="020B0604020202020204" pitchFamily="34" charset="0"/>
            </a:endParaRPr>
          </a:p>
          <a:p>
            <a:pPr marL="457200" lvl="1" indent="0">
              <a:buNone/>
            </a:pPr>
            <a:endParaRPr lang="en-US" sz="28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53985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5" name="Picture 4">
            <a:extLst>
              <a:ext uri="{FF2B5EF4-FFF2-40B4-BE49-F238E27FC236}">
                <a16:creationId xmlns:a16="http://schemas.microsoft.com/office/drawing/2014/main" id="{3B708CC2-2804-9441-891B-541C5BBF2E14}"/>
              </a:ext>
            </a:extLst>
          </p:cNvPr>
          <p:cNvPicPr>
            <a:picLocks noChangeAspect="1"/>
          </p:cNvPicPr>
          <p:nvPr/>
        </p:nvPicPr>
        <p:blipFill>
          <a:blip r:embed="rId4"/>
          <a:stretch>
            <a:fillRect/>
          </a:stretch>
        </p:blipFill>
        <p:spPr>
          <a:xfrm>
            <a:off x="457201" y="1584317"/>
            <a:ext cx="5486400" cy="3657600"/>
          </a:xfrm>
          <a:prstGeom prst="rect">
            <a:avLst/>
          </a:prstGeom>
        </p:spPr>
      </p:pic>
      <p:pic>
        <p:nvPicPr>
          <p:cNvPr id="9" name="Picture 8">
            <a:extLst>
              <a:ext uri="{FF2B5EF4-FFF2-40B4-BE49-F238E27FC236}">
                <a16:creationId xmlns:a16="http://schemas.microsoft.com/office/drawing/2014/main" id="{F553AB1D-E523-6745-A06E-1C25ED1C1FF5}"/>
              </a:ext>
            </a:extLst>
          </p:cNvPr>
          <p:cNvPicPr>
            <a:picLocks noChangeAspect="1"/>
          </p:cNvPicPr>
          <p:nvPr/>
        </p:nvPicPr>
        <p:blipFill>
          <a:blip r:embed="rId5"/>
          <a:stretch>
            <a:fillRect/>
          </a:stretch>
        </p:blipFill>
        <p:spPr>
          <a:xfrm>
            <a:off x="6248401" y="1584317"/>
            <a:ext cx="5486400" cy="3657600"/>
          </a:xfrm>
          <a:prstGeom prst="rect">
            <a:avLst/>
          </a:prstGeom>
        </p:spPr>
      </p:pic>
      <p:sp>
        <p:nvSpPr>
          <p:cNvPr id="4" name="TextBox 3">
            <a:extLst>
              <a:ext uri="{FF2B5EF4-FFF2-40B4-BE49-F238E27FC236}">
                <a16:creationId xmlns:a16="http://schemas.microsoft.com/office/drawing/2014/main" id="{14339B26-2567-46CB-9E64-C8CF11920BE0}"/>
              </a:ext>
            </a:extLst>
          </p:cNvPr>
          <p:cNvSpPr txBox="1"/>
          <p:nvPr/>
        </p:nvSpPr>
        <p:spPr>
          <a:xfrm>
            <a:off x="457200" y="5638820"/>
            <a:ext cx="8251793" cy="1200329"/>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long reviews: 3.37  (</a:t>
            </a:r>
            <a:r>
              <a:rPr lang="en-US" altLang="ko-KR" sz="2400" b="1" dirty="0" err="1">
                <a:solidFill>
                  <a:schemeClr val="bg1"/>
                </a:solidFill>
                <a:latin typeface="Arial" panose="020B0604020202020204" pitchFamily="34" charset="0"/>
                <a:cs typeface="Arial" panose="020B0604020202020204" pitchFamily="34" charset="0"/>
              </a:rPr>
              <a:t>nwords</a:t>
            </a:r>
            <a:r>
              <a:rPr lang="en-US" altLang="ko-KR" sz="2400" b="1" dirty="0">
                <a:solidFill>
                  <a:schemeClr val="bg1"/>
                </a:solidFill>
                <a:latin typeface="Arial" panose="020B0604020202020204" pitchFamily="34" charset="0"/>
                <a:cs typeface="Arial" panose="020B0604020202020204" pitchFamily="34" charset="0"/>
              </a:rPr>
              <a:t> &gt; 200)</a:t>
            </a:r>
          </a:p>
          <a:p>
            <a:r>
              <a:rPr lang="en-US" altLang="ko-KR" sz="2400" b="1" dirty="0">
                <a:solidFill>
                  <a:schemeClr val="bg1"/>
                </a:solidFill>
                <a:latin typeface="Arial" panose="020B0604020202020204" pitchFamily="34" charset="0"/>
                <a:cs typeface="Arial" panose="020B0604020202020204" pitchFamily="34" charset="0"/>
              </a:rPr>
              <a:t>Average rating for short reviews: 4.13 (</a:t>
            </a:r>
            <a:r>
              <a:rPr lang="en-US" altLang="ko-KR" sz="2400" b="1" dirty="0" err="1">
                <a:solidFill>
                  <a:schemeClr val="bg1"/>
                </a:solidFill>
                <a:latin typeface="Arial" panose="020B0604020202020204" pitchFamily="34" charset="0"/>
                <a:cs typeface="Arial" panose="020B0604020202020204" pitchFamily="34" charset="0"/>
              </a:rPr>
              <a:t>nwords</a:t>
            </a:r>
            <a:r>
              <a:rPr lang="en-US" altLang="ko-KR" sz="2400" b="1" dirty="0">
                <a:solidFill>
                  <a:schemeClr val="bg1"/>
                </a:solidFill>
                <a:latin typeface="Arial" panose="020B0604020202020204" pitchFamily="34" charset="0"/>
                <a:cs typeface="Arial" panose="020B0604020202020204" pitchFamily="34" charset="0"/>
              </a:rPr>
              <a:t> &lt; 20)</a:t>
            </a:r>
          </a:p>
          <a:p>
            <a:endParaRPr lang="ko-KR" altLang="en-US" sz="2400" dirty="0"/>
          </a:p>
        </p:txBody>
      </p:sp>
    </p:spTree>
    <p:extLst>
      <p:ext uri="{BB962C8B-B14F-4D97-AF65-F5344CB8AC3E}">
        <p14:creationId xmlns:p14="http://schemas.microsoft.com/office/powerpoint/2010/main" val="141208392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p:txBody>
          <a:bodyPr>
            <a:normAutofit/>
          </a:bodyPr>
          <a:lstStyle/>
          <a:p>
            <a:pPr marL="0" indent="0" algn="ctr">
              <a:buNone/>
            </a:pPr>
            <a:r>
              <a:rPr lang="en-US" sz="3600" b="1" dirty="0">
                <a:solidFill>
                  <a:schemeClr val="bg1"/>
                </a:solidFill>
                <a:latin typeface="Arial" panose="020B0604020202020204" pitchFamily="34" charset="0"/>
                <a:cs typeface="Arial" panose="020B0604020202020204" pitchFamily="34" charset="0"/>
              </a:rPr>
              <a:t>“All happy [meals] are alike; each unhappy [meal] is unhappy in its own way”</a:t>
            </a:r>
          </a:p>
          <a:p>
            <a:pPr marL="0" indent="0" algn="ctr">
              <a:buNone/>
            </a:pPr>
            <a:endParaRPr lang="en-US" sz="3600" b="1" dirty="0">
              <a:solidFill>
                <a:schemeClr val="bg1"/>
              </a:solidFill>
              <a:latin typeface="Arial" panose="020B0604020202020204" pitchFamily="34" charset="0"/>
              <a:cs typeface="Arial" panose="020B0604020202020204" pitchFamily="34" charset="0"/>
            </a:endParaRPr>
          </a:p>
          <a:p>
            <a:pPr marL="0" indent="0" algn="ctr">
              <a:buNone/>
            </a:pPr>
            <a:r>
              <a:rPr lang="en-US" sz="3600" b="1" dirty="0">
                <a:solidFill>
                  <a:schemeClr val="bg1"/>
                </a:solidFill>
                <a:latin typeface="Arial" panose="020B0604020202020204" pitchFamily="34" charset="0"/>
                <a:cs typeface="Arial" panose="020B0604020202020204" pitchFamily="34" charset="0"/>
              </a:rPr>
              <a:t>-Leo Tolstoy (paraphrased)</a:t>
            </a:r>
          </a:p>
          <a:p>
            <a:pPr marL="0" indent="0" algn="ctr">
              <a:buNone/>
            </a:pPr>
            <a:endParaRPr lang="en-US" sz="3600" b="1" dirty="0">
              <a:solidFill>
                <a:schemeClr val="bg1"/>
              </a:solidFill>
              <a:latin typeface="Arial" panose="020B0604020202020204" pitchFamily="34" charset="0"/>
              <a:cs typeface="Arial" panose="020B0604020202020204" pitchFamily="34" charset="0"/>
            </a:endParaRPr>
          </a:p>
          <a:p>
            <a:pPr marL="0" indent="0">
              <a:buNone/>
            </a:pP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138608"/>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3472</TotalTime>
  <Words>883</Words>
  <Application>Microsoft Office PowerPoint</Application>
  <PresentationFormat>Widescreen</PresentationFormat>
  <Paragraphs>218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Roboto Slab</vt:lpstr>
      <vt:lpstr>Arial</vt:lpstr>
      <vt:lpstr>Calibri</vt:lpstr>
      <vt:lpstr>Calibri Light</vt:lpstr>
      <vt:lpstr>Impact</vt:lpstr>
      <vt:lpstr>Office Theme</vt:lpstr>
      <vt:lpstr>Yelp Reviews</vt:lpstr>
      <vt:lpstr>Objectives</vt:lpstr>
      <vt:lpstr>Final Model</vt:lpstr>
      <vt:lpstr>Contents</vt:lpstr>
      <vt:lpstr>Feature Engineering</vt:lpstr>
      <vt:lpstr>Feature Engineering</vt:lpstr>
      <vt:lpstr>Feature Engineering</vt:lpstr>
      <vt:lpstr>Feature Engineering</vt:lpstr>
      <vt:lpstr>Feature Engineering</vt:lpstr>
      <vt:lpstr>Feature Engineering</vt:lpstr>
      <vt:lpstr>Feature Engineering</vt:lpstr>
      <vt:lpstr>Features</vt:lpstr>
      <vt:lpstr>Model Selection</vt:lpstr>
      <vt:lpstr>Final Model : MLR</vt:lpstr>
      <vt:lpstr>Residual Plot</vt:lpstr>
      <vt:lpstr>QQ-Plot</vt:lpstr>
      <vt:lpstr>Interpretation</vt:lpstr>
      <vt:lpstr>Example Review</vt:lpstr>
      <vt:lpstr>Example Review</vt:lpstr>
      <vt:lpstr>Example 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Reviews</dc:title>
  <dc:creator>CHRISTOPHER LARMOUR KARDATZKE</dc:creator>
  <cp:lastModifiedBy> </cp:lastModifiedBy>
  <cp:revision>66</cp:revision>
  <dcterms:created xsi:type="dcterms:W3CDTF">2019-04-18T21:14:29Z</dcterms:created>
  <dcterms:modified xsi:type="dcterms:W3CDTF">2019-04-23T04:24:25Z</dcterms:modified>
</cp:coreProperties>
</file>