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5" r:id="rId5"/>
    <p:sldId id="258" r:id="rId6"/>
    <p:sldId id="261" r:id="rId7"/>
    <p:sldId id="280" r:id="rId8"/>
    <p:sldId id="263" r:id="rId9"/>
    <p:sldId id="264" r:id="rId10"/>
    <p:sldId id="265" r:id="rId11"/>
    <p:sldId id="260" r:id="rId12"/>
    <p:sldId id="262" r:id="rId13"/>
    <p:sldId id="267" r:id="rId14"/>
    <p:sldId id="268" r:id="rId15"/>
    <p:sldId id="276" r:id="rId16"/>
    <p:sldId id="282" r:id="rId17"/>
    <p:sldId id="286" r:id="rId18"/>
    <p:sldId id="283" r:id="rId19"/>
    <p:sldId id="270" r:id="rId20"/>
    <p:sldId id="272" r:id="rId21"/>
    <p:sldId id="27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p:cViewPr varScale="1">
        <p:scale>
          <a:sx n="40" d="100"/>
          <a:sy n="40" d="100"/>
        </p:scale>
        <p:origin x="29" y="9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2029-8C65-684B-8FC7-73B297A4A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8B3238-933E-CE47-BF20-765BC586B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281BCB-BA42-2C49-B878-48C02E8B36F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5D507047-FD4D-D049-9E34-5DF4EA74B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61829-4F7B-8942-8C12-D8135A7C152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1374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9251-35F6-1B41-BD0E-AB6101424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6EEE0-819D-964D-AE14-48D23C69E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AF500-2D0C-0C43-BC8E-CD0D656E797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79A817A-CD95-774B-9A6C-2A4764473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9ABFC-AC33-184D-97D0-A005EB98E05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877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3E42D-AD94-F542-8E76-5DE875837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DA2C3-18B2-E949-89BE-26CF4E51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DB464-A33B-4B41-B9C2-5D8C99BDE389}"/>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1824DDE0-34F7-A748-BA01-8C63F781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181FA-4BED-F94B-9F58-C44ECEE4B87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21911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B4B7-DD7E-E245-A12B-BB6593B7A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8BD0A-093B-F845-BF58-EB2836A1D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3750-C519-9C48-B4AF-05007363F7A4}"/>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017D953-428E-E443-B16B-3AEFB23A3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D75FC-FEA4-3A49-AB8F-BD3CFAA5050C}"/>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39651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4765-6BCC-C84D-AE6A-25F349BA0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50C5E-921A-574C-866A-6AA208E0E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103B8-24B3-624A-99FC-82A9A13BD8C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D4CC37B7-E915-A34A-8947-FBC547CE4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D047A-BF8E-704B-9F10-AA46B9483F9A}"/>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6503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50D0-7458-5B42-BA47-40B3CF1A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31C31-65FD-3349-A578-66197F39B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28F5A-B5F6-C94C-BA24-CBF99DCF1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C56F0-E985-3142-A3C2-1D3BA568CAD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9D59E840-B989-9A4C-96B4-98E6AFCD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71FAF-C8AA-0940-A2AE-D91AD6BDF010}"/>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70770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783-28C8-6649-AAF3-38EDCDEB2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B2AC-1B08-0C40-BB37-1854B1DDC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01D7F-77A1-A449-8C06-9F65AFEF8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BFA81-8868-A14A-A97F-A71699E98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4A469-C70D-2C4C-B9CB-B55CB42FE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E6096-B9CE-994C-B7CF-06B7665B4B63}"/>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8" name="Footer Placeholder 7">
            <a:extLst>
              <a:ext uri="{FF2B5EF4-FFF2-40B4-BE49-F238E27FC236}">
                <a16:creationId xmlns:a16="http://schemas.microsoft.com/office/drawing/2014/main" id="{C78B21C6-9C39-514D-9635-09CF35ACA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6A1467-D339-7E4A-AF1B-FC5FCC8A49E7}"/>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452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AA59-146F-094A-AA20-6864B7FB9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10ED9-E743-3A4E-ABF8-E52C051AF5B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4" name="Footer Placeholder 3">
            <a:extLst>
              <a:ext uri="{FF2B5EF4-FFF2-40B4-BE49-F238E27FC236}">
                <a16:creationId xmlns:a16="http://schemas.microsoft.com/office/drawing/2014/main" id="{FD61BC6D-90F5-4E49-A3F3-0BA0BC685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D5B7C-2FA2-C242-8F67-A975A534233D}"/>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9060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D41E3-FC55-B247-9B85-250A8EDC0D7F}"/>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3" name="Footer Placeholder 2">
            <a:extLst>
              <a:ext uri="{FF2B5EF4-FFF2-40B4-BE49-F238E27FC236}">
                <a16:creationId xmlns:a16="http://schemas.microsoft.com/office/drawing/2014/main" id="{BB4FB8CC-B7CD-3A48-98F1-9C85D003E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96A38-5CBA-B143-BB30-29B530EC3D3B}"/>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21956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3CF2-96A2-D94B-90F2-A0AEF46FA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79BA2-56FC-5542-A7EC-CF743495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0ED64-AC05-1F44-A3E1-009063689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C2F1-3DF2-DA4D-9840-BED2446B1D9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F063F4CF-5957-3D47-80F5-AF8E9A6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FB9-719B-734D-BE8B-D69C2804896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66174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197-9438-1446-8E75-E19FD3FC4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EF977-81B8-F44D-9E2F-290CE6B94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0CBB8E-EC4A-214E-B2CC-7BFFBE7D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65D6-F503-F04E-9E0C-414D0A3CDCF5}"/>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A37526B5-69AE-264D-ABB2-67DBE16ED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C3AD9-EC29-EC4B-98D6-7467E06628E3}"/>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44861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55470-E95D-BC4A-861A-DB69CF7D5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61A71-FCF0-794E-BC0C-72B8C5DE1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8C01B-E910-9B47-8018-CFB129895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408924FF-31B8-2943-BAE5-924EF8034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7FB79-EF1A-454D-B912-0F32BFA30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8B0B-6A05-2A48-9552-93CA3E02F564}" type="slidenum">
              <a:rPr lang="en-US" smtClean="0"/>
              <a:t>‹#›</a:t>
            </a:fld>
            <a:endParaRPr lang="en-US"/>
          </a:p>
        </p:txBody>
      </p:sp>
    </p:spTree>
    <p:extLst>
      <p:ext uri="{BB962C8B-B14F-4D97-AF65-F5344CB8AC3E}">
        <p14:creationId xmlns:p14="http://schemas.microsoft.com/office/powerpoint/2010/main" val="138117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2C43E7-82F1-AA44-BC4E-398495994427}"/>
              </a:ext>
            </a:extLst>
          </p:cNvPr>
          <p:cNvPicPr>
            <a:picLocks noChangeAspect="1"/>
          </p:cNvPicPr>
          <p:nvPr/>
        </p:nvPicPr>
        <p:blipFill rotWithShape="1">
          <a:blip r:embed="rId2">
            <a:alphaModFix amt="50000"/>
            <a:extLst/>
          </a:blip>
          <a:srcRect t="10000" b="5489"/>
          <a:stretch/>
        </p:blipFill>
        <p:spPr>
          <a:xfrm>
            <a:off x="20" y="1"/>
            <a:ext cx="12191980" cy="6857997"/>
          </a:xfrm>
          <a:prstGeom prst="rect">
            <a:avLst/>
          </a:prstGeom>
        </p:spPr>
      </p:pic>
      <p:sp>
        <p:nvSpPr>
          <p:cNvPr id="2" name="Title 1">
            <a:extLst>
              <a:ext uri="{FF2B5EF4-FFF2-40B4-BE49-F238E27FC236}">
                <a16:creationId xmlns:a16="http://schemas.microsoft.com/office/drawing/2014/main" id="{46C1456C-FAED-2F4D-8D67-28C254226220}"/>
              </a:ext>
            </a:extLst>
          </p:cNvPr>
          <p:cNvSpPr>
            <a:spLocks noGrp="1"/>
          </p:cNvSpPr>
          <p:nvPr>
            <p:ph type="ctrTitle"/>
          </p:nvPr>
        </p:nvSpPr>
        <p:spPr>
          <a:xfrm>
            <a:off x="1524000" y="1122362"/>
            <a:ext cx="9144000" cy="2900518"/>
          </a:xfrm>
        </p:spPr>
        <p:txBody>
          <a:bodyPr>
            <a:normAutofit/>
          </a:bodyPr>
          <a:lstStyle/>
          <a:p>
            <a:r>
              <a:rPr lang="en" sz="5800" b="1" kern="0" dirty="0">
                <a:solidFill>
                  <a:srgbClr val="FFFFFF"/>
                </a:solidFill>
                <a:latin typeface="Roboto Slab"/>
                <a:ea typeface="Roboto Slab"/>
                <a:sym typeface="Roboto Slab"/>
              </a:rPr>
              <a:t>Yelp Reviews</a:t>
            </a:r>
            <a:endParaRPr lang="en-US" b="1" dirty="0">
              <a:solidFill>
                <a:srgbClr val="FFFFFF"/>
              </a:solidFill>
              <a:latin typeface="Impact" panose="020B0806030902050204" pitchFamily="34" charset="0"/>
            </a:endParaRPr>
          </a:p>
        </p:txBody>
      </p:sp>
      <p:sp>
        <p:nvSpPr>
          <p:cNvPr id="3" name="Subtitle 2">
            <a:extLst>
              <a:ext uri="{FF2B5EF4-FFF2-40B4-BE49-F238E27FC236}">
                <a16:creationId xmlns:a16="http://schemas.microsoft.com/office/drawing/2014/main" id="{D9F6135C-FEDC-7243-908E-832697CC35B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Christopher </a:t>
            </a:r>
            <a:r>
              <a:rPr lang="en-US" dirty="0" err="1">
                <a:solidFill>
                  <a:srgbClr val="FFFFFF"/>
                </a:solidFill>
              </a:rPr>
              <a:t>Kardatzke</a:t>
            </a:r>
            <a:r>
              <a:rPr lang="en-US" dirty="0">
                <a:solidFill>
                  <a:srgbClr val="FFFFFF"/>
                </a:solidFill>
              </a:rPr>
              <a:t>, George Liu, Alex </a:t>
            </a:r>
            <a:r>
              <a:rPr lang="en-US" dirty="0" err="1">
                <a:solidFill>
                  <a:srgbClr val="FFFFFF"/>
                </a:solidFill>
              </a:rPr>
              <a:t>Seo</a:t>
            </a:r>
            <a:r>
              <a:rPr lang="en-US" dirty="0">
                <a:solidFill>
                  <a:srgbClr val="FFFFFF"/>
                </a:solidFill>
              </a:rPr>
              <a:t>, and </a:t>
            </a:r>
            <a:r>
              <a:rPr lang="en-US" dirty="0" err="1">
                <a:solidFill>
                  <a:srgbClr val="FFFFFF"/>
                </a:solidFill>
              </a:rPr>
              <a:t>Yichen</a:t>
            </a:r>
            <a:r>
              <a:rPr lang="en-US" dirty="0">
                <a:solidFill>
                  <a:srgbClr val="FFFFFF"/>
                </a:solidFill>
              </a:rPr>
              <a:t> Sun </a:t>
            </a:r>
          </a:p>
        </p:txBody>
      </p:sp>
    </p:spTree>
    <p:extLst>
      <p:ext uri="{BB962C8B-B14F-4D97-AF65-F5344CB8AC3E}">
        <p14:creationId xmlns:p14="http://schemas.microsoft.com/office/powerpoint/2010/main" val="2850812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pPr marL="0" indent="0" algn="ctr">
              <a:buNone/>
            </a:pPr>
            <a:r>
              <a:rPr lang="en-US" sz="3600" b="1" dirty="0">
                <a:solidFill>
                  <a:schemeClr val="bg1"/>
                </a:solidFill>
                <a:latin typeface="Arial" panose="020B0604020202020204" pitchFamily="34" charset="0"/>
                <a:cs typeface="Arial" panose="020B0604020202020204" pitchFamily="34" charset="0"/>
              </a:rPr>
              <a:t>“All happy [meals] are alike; each unhappy [meal] is unhappy in its own way”</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lgn="ctr">
              <a:buNone/>
            </a:pPr>
            <a:r>
              <a:rPr lang="en-US" sz="3600" b="1" dirty="0">
                <a:solidFill>
                  <a:schemeClr val="bg1"/>
                </a:solidFill>
                <a:latin typeface="Arial" panose="020B0604020202020204" pitchFamily="34" charset="0"/>
                <a:cs typeface="Arial" panose="020B0604020202020204" pitchFamily="34" charset="0"/>
              </a:rPr>
              <a:t>-Leo Tolstoy (paraphrased)</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buNone/>
            </a:pP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13860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309608" y="1831328"/>
            <a:ext cx="11572783" cy="43544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The average rating that a particular restaurant received</a:t>
            </a:r>
          </a:p>
          <a:p>
            <a:pPr lvl="1"/>
            <a:r>
              <a:rPr lang="en-US" sz="2800" b="1" dirty="0">
                <a:solidFill>
                  <a:schemeClr val="bg1"/>
                </a:solidFill>
                <a:latin typeface="Arial" panose="020B0604020202020204" pitchFamily="34" charset="0"/>
                <a:cs typeface="Arial" panose="020B0604020202020204" pitchFamily="34" charset="0"/>
              </a:rPr>
              <a:t>Ideas :  Well-reviewed restaurant in the past would likely be well-reviewed in the future</a:t>
            </a:r>
          </a:p>
          <a:p>
            <a:pPr marL="457200" lvl="1" indent="0">
              <a:buNone/>
            </a:pPr>
            <a:endParaRPr lang="en-US" sz="28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Looked at average review for a restaurant in one half of the training set that had been highly reviewed in the other half of the training set</a:t>
            </a: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72485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4" name="Picture 3">
            <a:extLst>
              <a:ext uri="{FF2B5EF4-FFF2-40B4-BE49-F238E27FC236}">
                <a16:creationId xmlns:a16="http://schemas.microsoft.com/office/drawing/2014/main" id="{51A7B3CE-F199-E64B-AA86-4C12AFC07848}"/>
              </a:ext>
            </a:extLst>
          </p:cNvPr>
          <p:cNvPicPr>
            <a:picLocks noChangeAspect="1"/>
          </p:cNvPicPr>
          <p:nvPr/>
        </p:nvPicPr>
        <p:blipFill>
          <a:blip r:embed="rId4"/>
          <a:stretch>
            <a:fillRect/>
          </a:stretch>
        </p:blipFill>
        <p:spPr>
          <a:xfrm>
            <a:off x="457201" y="1554163"/>
            <a:ext cx="5486400" cy="3657600"/>
          </a:xfrm>
          <a:prstGeom prst="rect">
            <a:avLst/>
          </a:prstGeom>
        </p:spPr>
      </p:pic>
      <p:pic>
        <p:nvPicPr>
          <p:cNvPr id="10" name="Picture 9">
            <a:extLst>
              <a:ext uri="{FF2B5EF4-FFF2-40B4-BE49-F238E27FC236}">
                <a16:creationId xmlns:a16="http://schemas.microsoft.com/office/drawing/2014/main" id="{7072D899-B427-874D-B894-4F81E9867584}"/>
              </a:ext>
            </a:extLst>
          </p:cNvPr>
          <p:cNvPicPr>
            <a:picLocks noChangeAspect="1"/>
          </p:cNvPicPr>
          <p:nvPr/>
        </p:nvPicPr>
        <p:blipFill>
          <a:blip r:embed="rId5"/>
          <a:stretch>
            <a:fillRect/>
          </a:stretch>
        </p:blipFill>
        <p:spPr>
          <a:xfrm>
            <a:off x="6324600" y="1554163"/>
            <a:ext cx="5486400" cy="3657600"/>
          </a:xfrm>
          <a:prstGeom prst="rect">
            <a:avLst/>
          </a:prstGeom>
        </p:spPr>
      </p:pic>
      <p:sp>
        <p:nvSpPr>
          <p:cNvPr id="3" name="TextBox 2">
            <a:extLst>
              <a:ext uri="{FF2B5EF4-FFF2-40B4-BE49-F238E27FC236}">
                <a16:creationId xmlns:a16="http://schemas.microsoft.com/office/drawing/2014/main" id="{2EEDAA24-6987-45E5-897B-615A51BF28F5}"/>
              </a:ext>
            </a:extLst>
          </p:cNvPr>
          <p:cNvSpPr txBox="1"/>
          <p:nvPr/>
        </p:nvSpPr>
        <p:spPr>
          <a:xfrm>
            <a:off x="630315" y="5513033"/>
            <a:ext cx="9303798" cy="830997"/>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popular restaurant: 4.20 (Star &gt; 4)</a:t>
            </a:r>
          </a:p>
          <a:p>
            <a:r>
              <a:rPr lang="en-US" altLang="ko-KR" sz="2400" b="1" dirty="0">
                <a:solidFill>
                  <a:schemeClr val="bg1"/>
                </a:solidFill>
                <a:latin typeface="Arial" panose="020B0604020202020204" pitchFamily="34" charset="0"/>
                <a:cs typeface="Arial" panose="020B0604020202020204" pitchFamily="34" charset="0"/>
              </a:rPr>
              <a:t>Average rating for unpopular restaurant: 2.70 (Star &lt; 3)</a:t>
            </a:r>
          </a:p>
        </p:txBody>
      </p:sp>
    </p:spTree>
    <p:extLst>
      <p:ext uri="{BB962C8B-B14F-4D97-AF65-F5344CB8AC3E}">
        <p14:creationId xmlns:p14="http://schemas.microsoft.com/office/powerpoint/2010/main" val="4241210537"/>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51669C37-0C4C-1043-A35C-24D5880C96D3}"/>
              </a:ext>
            </a:extLst>
          </p:cNvPr>
          <p:cNvGraphicFramePr>
            <a:graphicFrameLocks noGrp="1"/>
          </p:cNvGraphicFramePr>
          <p:nvPr>
            <p:extLst>
              <p:ext uri="{D42A27DB-BD31-4B8C-83A1-F6EECF244321}">
                <p14:modId xmlns:p14="http://schemas.microsoft.com/office/powerpoint/2010/main" val="3464696057"/>
              </p:ext>
            </p:extLst>
          </p:nvPr>
        </p:nvGraphicFramePr>
        <p:xfrm>
          <a:off x="838200" y="1866789"/>
          <a:ext cx="10620375" cy="4176823"/>
        </p:xfrm>
        <a:graphic>
          <a:graphicData uri="http://schemas.openxmlformats.org/drawingml/2006/table">
            <a:tbl>
              <a:tblPr>
                <a:tableStyleId>{5C22544A-7EE6-4342-B048-85BDC9FD1C3A}</a:tableStyleId>
              </a:tblPr>
              <a:tblGrid>
                <a:gridCol w="2980558">
                  <a:extLst>
                    <a:ext uri="{9D8B030D-6E8A-4147-A177-3AD203B41FA5}">
                      <a16:colId xmlns:a16="http://schemas.microsoft.com/office/drawing/2014/main" val="556618650"/>
                    </a:ext>
                  </a:extLst>
                </a:gridCol>
                <a:gridCol w="4248149">
                  <a:extLst>
                    <a:ext uri="{9D8B030D-6E8A-4147-A177-3AD203B41FA5}">
                      <a16:colId xmlns:a16="http://schemas.microsoft.com/office/drawing/2014/main" val="944494946"/>
                    </a:ext>
                  </a:extLst>
                </a:gridCol>
                <a:gridCol w="3391668">
                  <a:extLst>
                    <a:ext uri="{9D8B030D-6E8A-4147-A177-3AD203B41FA5}">
                      <a16:colId xmlns:a16="http://schemas.microsoft.com/office/drawing/2014/main" val="3297203419"/>
                    </a:ext>
                  </a:extLst>
                </a:gridCol>
              </a:tblGrid>
              <a:tr h="1535281">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Multiple Linear Regression Model</a:t>
                      </a:r>
                    </a:p>
                  </a:txBody>
                  <a:tcPr marL="9525" marR="9525" marT="9525" marB="0" anchor="ctr">
                    <a:solidFill>
                      <a:schemeClr val="bg1">
                        <a:lumMod val="75000"/>
                        <a:alpha val="79000"/>
                      </a:schemeClr>
                    </a:solidFill>
                  </a:tcPr>
                </a:tc>
                <a:tc>
                  <a:txBody>
                    <a:bodyPr/>
                    <a:lstStyle/>
                    <a:p>
                      <a:pPr algn="ctr" fontAlgn="b"/>
                      <a:r>
                        <a:rPr lang="en-US" sz="2800" b="0" u="none" strike="noStrike" dirty="0">
                          <a:effectLst/>
                          <a:latin typeface="Arial" panose="020B0604020202020204" pitchFamily="34" charset="0"/>
                          <a:cs typeface="Arial" panose="020B0604020202020204" pitchFamily="34" charset="0"/>
                        </a:rPr>
                        <a:t>Training RMSE</a:t>
                      </a:r>
                      <a:endParaRPr lang="en-US" sz="28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800" b="0" u="none" strike="noStrike" dirty="0">
                          <a:effectLst/>
                          <a:latin typeface="Arial" panose="020B0604020202020204" pitchFamily="34" charset="0"/>
                          <a:cs typeface="Arial" panose="020B0604020202020204" pitchFamily="34" charset="0"/>
                        </a:rPr>
                        <a:t>Test RMSE</a:t>
                      </a:r>
                      <a:endParaRPr lang="en-US" sz="28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156273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W/ Restaurant Avg. Rating Feature</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0.918</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0.935</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1078808">
                <a:tc>
                  <a:txBody>
                    <a:bodyPr/>
                    <a:lstStyle/>
                    <a:p>
                      <a:pPr algn="ctr" fontAlgn="b"/>
                      <a:r>
                        <a:rPr lang="en-US" sz="2000" b="0" u="none" strike="noStrike" dirty="0">
                          <a:effectLst/>
                          <a:latin typeface="Arial" panose="020B0604020202020204" pitchFamily="34" charset="0"/>
                          <a:cs typeface="Arial" panose="020B0604020202020204" pitchFamily="34" charset="0"/>
                        </a:rPr>
                        <a:t>W/O Restaurant Avg. Rating Feature</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0.967</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0.971</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bl>
          </a:graphicData>
        </a:graphic>
      </p:graphicFrame>
    </p:spTree>
    <p:extLst>
      <p:ext uri="{BB962C8B-B14F-4D97-AF65-F5344CB8AC3E}">
        <p14:creationId xmlns:p14="http://schemas.microsoft.com/office/powerpoint/2010/main" val="47255888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Model Selection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4BEB649-1B50-9A44-855C-585F08A1A745}"/>
              </a:ext>
            </a:extLst>
          </p:cNvPr>
          <p:cNvGraphicFramePr>
            <a:graphicFrameLocks noGrp="1"/>
          </p:cNvGraphicFramePr>
          <p:nvPr>
            <p:extLst>
              <p:ext uri="{D42A27DB-BD31-4B8C-83A1-F6EECF244321}">
                <p14:modId xmlns:p14="http://schemas.microsoft.com/office/powerpoint/2010/main" val="1762757576"/>
              </p:ext>
            </p:extLst>
          </p:nvPr>
        </p:nvGraphicFramePr>
        <p:xfrm>
          <a:off x="838200" y="1431049"/>
          <a:ext cx="10698480" cy="4978632"/>
        </p:xfrm>
        <a:graphic>
          <a:graphicData uri="http://schemas.openxmlformats.org/drawingml/2006/table">
            <a:tbl>
              <a:tblPr>
                <a:tableStyleId>{5C22544A-7EE6-4342-B048-85BDC9FD1C3A}</a:tableStyleId>
              </a:tblPr>
              <a:tblGrid>
                <a:gridCol w="4411223">
                  <a:extLst>
                    <a:ext uri="{9D8B030D-6E8A-4147-A177-3AD203B41FA5}">
                      <a16:colId xmlns:a16="http://schemas.microsoft.com/office/drawing/2014/main" val="556618650"/>
                    </a:ext>
                  </a:extLst>
                </a:gridCol>
                <a:gridCol w="6287257">
                  <a:extLst>
                    <a:ext uri="{9D8B030D-6E8A-4147-A177-3AD203B41FA5}">
                      <a16:colId xmlns:a16="http://schemas.microsoft.com/office/drawing/2014/main" val="944494946"/>
                    </a:ext>
                  </a:extLst>
                </a:gridCol>
              </a:tblGrid>
              <a:tr h="86129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Model</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3-fold Cross-Validation RMSE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2877">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Multiple Linear Regression</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Classifier</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1.23</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Regressor</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1.03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K-Nearest Neighbors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1.20</a:t>
                      </a:r>
                    </a:p>
                  </a:txBody>
                  <a:tcPr marL="9525" marR="9525" marT="9525" marB="0" anchor="ctr">
                    <a:solidFill>
                      <a:schemeClr val="bg1">
                        <a:lumMod val="75000"/>
                        <a:alpha val="79000"/>
                      </a:schemeClr>
                    </a:solidFill>
                  </a:tcPr>
                </a:tc>
                <a:extLst>
                  <a:ext uri="{0D108BD9-81ED-4DB2-BD59-A6C34878D82A}">
                    <a16:rowId xmlns:a16="http://schemas.microsoft.com/office/drawing/2014/main" val="1930677496"/>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Gaussian Naïve Bayes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1.22</a:t>
                      </a:r>
                    </a:p>
                  </a:txBody>
                  <a:tcPr marL="9525" marR="9525" marT="9525" marB="0" anchor="ctr">
                    <a:solidFill>
                      <a:schemeClr val="bg1">
                        <a:lumMod val="75000"/>
                        <a:alpha val="79000"/>
                      </a:schemeClr>
                    </a:solidFill>
                  </a:tcPr>
                </a:tc>
                <a:extLst>
                  <a:ext uri="{0D108BD9-81ED-4DB2-BD59-A6C34878D82A}">
                    <a16:rowId xmlns:a16="http://schemas.microsoft.com/office/drawing/2014/main" val="1903377364"/>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Multi-Layer Perceptron</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1.10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bl>
          </a:graphicData>
        </a:graphic>
      </p:graphicFrame>
    </p:spTree>
    <p:extLst>
      <p:ext uri="{BB962C8B-B14F-4D97-AF65-F5344CB8AC3E}">
        <p14:creationId xmlns:p14="http://schemas.microsoft.com/office/powerpoint/2010/main" val="201460247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198" y="116321"/>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 : MLR</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200" y="2499361"/>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Coefficients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2493758445"/>
              </p:ext>
            </p:extLst>
          </p:nvPr>
        </p:nvGraphicFramePr>
        <p:xfrm>
          <a:off x="1015753" y="3017608"/>
          <a:ext cx="10338046" cy="3531457"/>
        </p:xfrm>
        <a:graphic>
          <a:graphicData uri="http://schemas.openxmlformats.org/drawingml/2006/table">
            <a:tbl>
              <a:tblPr>
                <a:tableStyleId>{5C22544A-7EE6-4342-B048-85BDC9FD1C3A}</a:tableStyleId>
              </a:tblPr>
              <a:tblGrid>
                <a:gridCol w="2684806">
                  <a:extLst>
                    <a:ext uri="{9D8B030D-6E8A-4147-A177-3AD203B41FA5}">
                      <a16:colId xmlns:a16="http://schemas.microsoft.com/office/drawing/2014/main" val="556618650"/>
                    </a:ext>
                  </a:extLst>
                </a:gridCol>
                <a:gridCol w="3826620">
                  <a:extLst>
                    <a:ext uri="{9D8B030D-6E8A-4147-A177-3AD203B41FA5}">
                      <a16:colId xmlns:a16="http://schemas.microsoft.com/office/drawing/2014/main" val="944494946"/>
                    </a:ext>
                  </a:extLst>
                </a:gridCol>
                <a:gridCol w="3826620">
                  <a:extLst>
                    <a:ext uri="{9D8B030D-6E8A-4147-A177-3AD203B41FA5}">
                      <a16:colId xmlns:a16="http://schemas.microsoft.com/office/drawing/2014/main" val="1750085206"/>
                    </a:ext>
                  </a:extLst>
                </a:gridCol>
              </a:tblGrid>
              <a:tr h="561340">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P &gt; | t |</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1.29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0.479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8" name="Content Placeholder 11">
            <a:extLst>
              <a:ext uri="{FF2B5EF4-FFF2-40B4-BE49-F238E27FC236}">
                <a16:creationId xmlns:a16="http://schemas.microsoft.com/office/drawing/2014/main" id="{57BCF486-B146-414B-82EC-226B06CB8FB7}"/>
              </a:ext>
            </a:extLst>
          </p:cNvPr>
          <p:cNvSpPr txBox="1">
            <a:spLocks/>
          </p:cNvSpPr>
          <p:nvPr/>
        </p:nvSpPr>
        <p:spPr>
          <a:xfrm>
            <a:off x="838199" y="1441884"/>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Adj. R^2 : 94.3% variance explained</a:t>
            </a:r>
          </a:p>
          <a:p>
            <a:r>
              <a:rPr lang="en-US" sz="3200" b="1" dirty="0">
                <a:solidFill>
                  <a:schemeClr val="bg1"/>
                </a:solidFill>
                <a:latin typeface="Arial" panose="020B0604020202020204" pitchFamily="34" charset="0"/>
                <a:cs typeface="Arial" panose="020B0604020202020204" pitchFamily="34" charset="0"/>
              </a:rPr>
              <a:t>RMSE : ~0.935 % variability in prediction</a:t>
            </a:r>
          </a:p>
        </p:txBody>
      </p:sp>
    </p:spTree>
    <p:extLst>
      <p:ext uri="{BB962C8B-B14F-4D97-AF65-F5344CB8AC3E}">
        <p14:creationId xmlns:p14="http://schemas.microsoft.com/office/powerpoint/2010/main" val="267412389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Residual 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358CD57-EAFC-6149-83F4-E8ABA10FD432}"/>
              </a:ext>
            </a:extLst>
          </p:cNvPr>
          <p:cNvPicPr>
            <a:picLocks noChangeAspect="1"/>
          </p:cNvPicPr>
          <p:nvPr/>
        </p:nvPicPr>
        <p:blipFill>
          <a:blip r:embed="rId4"/>
          <a:stretch>
            <a:fillRect/>
          </a:stretch>
        </p:blipFill>
        <p:spPr>
          <a:xfrm>
            <a:off x="838200" y="2055813"/>
            <a:ext cx="7680960" cy="3200400"/>
          </a:xfrm>
          <a:prstGeom prst="rect">
            <a:avLst/>
          </a:prstGeom>
        </p:spPr>
      </p:pic>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homoskedasticity</a:t>
            </a:r>
          </a:p>
        </p:txBody>
      </p:sp>
    </p:spTree>
    <p:extLst>
      <p:ext uri="{BB962C8B-B14F-4D97-AF65-F5344CB8AC3E}">
        <p14:creationId xmlns:p14="http://schemas.microsoft.com/office/powerpoint/2010/main" val="194730576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QQ-Plot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Normality</a:t>
            </a:r>
          </a:p>
        </p:txBody>
      </p:sp>
      <p:pic>
        <p:nvPicPr>
          <p:cNvPr id="5" name="Picture 4">
            <a:extLst>
              <a:ext uri="{FF2B5EF4-FFF2-40B4-BE49-F238E27FC236}">
                <a16:creationId xmlns:a16="http://schemas.microsoft.com/office/drawing/2014/main" id="{4A022ACF-DEB0-4B3D-BC4D-D406CAE99AA4}"/>
              </a:ext>
            </a:extLst>
          </p:cNvPr>
          <p:cNvPicPr>
            <a:picLocks noChangeAspect="1"/>
          </p:cNvPicPr>
          <p:nvPr/>
        </p:nvPicPr>
        <p:blipFill>
          <a:blip r:embed="rId4"/>
          <a:stretch>
            <a:fillRect/>
          </a:stretch>
        </p:blipFill>
        <p:spPr>
          <a:xfrm>
            <a:off x="925933" y="1616150"/>
            <a:ext cx="6957437" cy="3787328"/>
          </a:xfrm>
          <a:prstGeom prst="rect">
            <a:avLst/>
          </a:prstGeom>
        </p:spPr>
      </p:pic>
    </p:spTree>
    <p:extLst>
      <p:ext uri="{BB962C8B-B14F-4D97-AF65-F5344CB8AC3E}">
        <p14:creationId xmlns:p14="http://schemas.microsoft.com/office/powerpoint/2010/main" val="404995577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Interpretation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565A473-9C4D-7B4C-B06B-3D27545722AB}"/>
              </a:ext>
            </a:extLst>
          </p:cNvPr>
          <p:cNvGraphicFramePr>
            <a:graphicFrameLocks noGrp="1"/>
          </p:cNvGraphicFramePr>
          <p:nvPr>
            <p:extLst>
              <p:ext uri="{D42A27DB-BD31-4B8C-83A1-F6EECF244321}">
                <p14:modId xmlns:p14="http://schemas.microsoft.com/office/powerpoint/2010/main" val="3732970805"/>
              </p:ext>
            </p:extLst>
          </p:nvPr>
        </p:nvGraphicFramePr>
        <p:xfrm>
          <a:off x="515645" y="2175959"/>
          <a:ext cx="10515600" cy="3653790"/>
        </p:xfrm>
        <a:graphic>
          <a:graphicData uri="http://schemas.openxmlformats.org/drawingml/2006/table">
            <a:tbl>
              <a:tblPr>
                <a:tableStyleId>{5C22544A-7EE6-4342-B048-85BDC9FD1C3A}</a:tableStyleId>
              </a:tblPr>
              <a:tblGrid>
                <a:gridCol w="4335817">
                  <a:extLst>
                    <a:ext uri="{9D8B030D-6E8A-4147-A177-3AD203B41FA5}">
                      <a16:colId xmlns:a16="http://schemas.microsoft.com/office/drawing/2014/main" val="556618650"/>
                    </a:ext>
                  </a:extLst>
                </a:gridCol>
                <a:gridCol w="6179783">
                  <a:extLst>
                    <a:ext uri="{9D8B030D-6E8A-4147-A177-3AD203B41FA5}">
                      <a16:colId xmlns:a16="http://schemas.microsoft.com/office/drawing/2014/main" val="944494946"/>
                    </a:ext>
                  </a:extLst>
                </a:gridCol>
              </a:tblGrid>
              <a:tr h="345055">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380575">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380575">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380575">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380575">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380575">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Tree>
    <p:extLst>
      <p:ext uri="{BB962C8B-B14F-4D97-AF65-F5344CB8AC3E}">
        <p14:creationId xmlns:p14="http://schemas.microsoft.com/office/powerpoint/2010/main" val="1559603939"/>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447804497"/>
              </p:ext>
            </p:extLst>
          </p:nvPr>
        </p:nvGraphicFramePr>
        <p:xfrm>
          <a:off x="5233996" y="1495285"/>
          <a:ext cx="6182686" cy="5064266"/>
        </p:xfrm>
        <a:graphic>
          <a:graphicData uri="http://schemas.openxmlformats.org/drawingml/2006/table">
            <a:tbl>
              <a:tblPr>
                <a:tableStyleId>{5C22544A-7EE6-4342-B048-85BDC9FD1C3A}</a:tableStyleId>
              </a:tblPr>
              <a:tblGrid>
                <a:gridCol w="1605654">
                  <a:extLst>
                    <a:ext uri="{9D8B030D-6E8A-4147-A177-3AD203B41FA5}">
                      <a16:colId xmlns:a16="http://schemas.microsoft.com/office/drawing/2014/main" val="556618650"/>
                    </a:ext>
                  </a:extLst>
                </a:gridCol>
                <a:gridCol w="2288516">
                  <a:extLst>
                    <a:ext uri="{9D8B030D-6E8A-4147-A177-3AD203B41FA5}">
                      <a16:colId xmlns:a16="http://schemas.microsoft.com/office/drawing/2014/main" val="944494946"/>
                    </a:ext>
                  </a:extLst>
                </a:gridCol>
                <a:gridCol w="2288516">
                  <a:extLst>
                    <a:ext uri="{9D8B030D-6E8A-4147-A177-3AD203B41FA5}">
                      <a16:colId xmlns:a16="http://schemas.microsoft.com/office/drawing/2014/main" val="2592202214"/>
                    </a:ext>
                  </a:extLst>
                </a:gridCol>
              </a:tblGrid>
              <a:tr h="1590206">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570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7089">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0.2</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514928" y="4162405"/>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5.0</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5489A640-ED5E-B44F-B892-23D14AFD9285}"/>
              </a:ext>
            </a:extLst>
          </p:cNvPr>
          <p:cNvSpPr txBox="1"/>
          <p:nvPr/>
        </p:nvSpPr>
        <p:spPr>
          <a:xfrm>
            <a:off x="514928" y="5279370"/>
            <a:ext cx="3615559" cy="369332"/>
          </a:xfrm>
          <a:prstGeom prst="rect">
            <a:avLst/>
          </a:prstGeom>
          <a:noFill/>
        </p:spPr>
        <p:txBody>
          <a:bodyPr wrap="square" rtlCol="0">
            <a:spAutoFit/>
          </a:bodyPr>
          <a:lstStyle/>
          <a:p>
            <a:r>
              <a:rPr lang="en-US" b="1" dirty="0">
                <a:solidFill>
                  <a:schemeClr val="bg1"/>
                </a:solidFill>
              </a:rPr>
              <a:t>Strength: </a:t>
            </a:r>
            <a:r>
              <a:rPr lang="en-US" dirty="0">
                <a:solidFill>
                  <a:schemeClr val="bg1"/>
                </a:solidFill>
              </a:rPr>
              <a:t>Simple, easy to interpret</a:t>
            </a:r>
            <a:endParaRPr lang="en-US" b="1" dirty="0">
              <a:solidFill>
                <a:schemeClr val="bg1"/>
              </a:solidFill>
            </a:endParaRPr>
          </a:p>
        </p:txBody>
      </p:sp>
      <p:sp>
        <p:nvSpPr>
          <p:cNvPr id="8" name="Speech Bubble: Rectangle 7">
            <a:extLst>
              <a:ext uri="{FF2B5EF4-FFF2-40B4-BE49-F238E27FC236}">
                <a16:creationId xmlns:a16="http://schemas.microsoft.com/office/drawing/2014/main" id="{658DCEAE-B38B-453B-B757-B67A14DCFC1B}"/>
              </a:ext>
            </a:extLst>
          </p:cNvPr>
          <p:cNvSpPr/>
          <p:nvPr/>
        </p:nvSpPr>
        <p:spPr>
          <a:xfrm>
            <a:off x="373117" y="1690688"/>
            <a:ext cx="4487762" cy="2013565"/>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625209" y="1886091"/>
            <a:ext cx="3941379" cy="1477328"/>
          </a:xfrm>
          <a:prstGeom prst="rect">
            <a:avLst/>
          </a:prstGeom>
          <a:noFill/>
        </p:spPr>
        <p:txBody>
          <a:bodyPr wrap="square" rtlCol="0">
            <a:spAutoFit/>
          </a:bodyPr>
          <a:lstStyle/>
          <a:p>
            <a:r>
              <a:rPr lang="en-US" dirty="0"/>
              <a:t>” This is some of the </a:t>
            </a:r>
            <a:r>
              <a:rPr lang="en-US" dirty="0">
                <a:solidFill>
                  <a:schemeClr val="accent6"/>
                </a:solidFill>
              </a:rPr>
              <a:t>best</a:t>
            </a:r>
            <a:r>
              <a:rPr lang="en-US" dirty="0">
                <a:solidFill>
                  <a:schemeClr val="bg1"/>
                </a:solidFill>
              </a:rPr>
              <a:t> </a:t>
            </a:r>
            <a:r>
              <a:rPr lang="en-US" dirty="0"/>
              <a:t>pizza I've ever had! Service is </a:t>
            </a:r>
            <a:r>
              <a:rPr lang="en-US" dirty="0">
                <a:solidFill>
                  <a:schemeClr val="accent6"/>
                </a:solidFill>
              </a:rPr>
              <a:t>always</a:t>
            </a:r>
            <a:r>
              <a:rPr lang="en-US" dirty="0">
                <a:solidFill>
                  <a:schemeClr val="bg1"/>
                </a:solidFill>
              </a:rPr>
              <a:t> </a:t>
            </a:r>
            <a:r>
              <a:rPr lang="en-US" dirty="0">
                <a:solidFill>
                  <a:schemeClr val="accent6"/>
                </a:solidFill>
              </a:rPr>
              <a:t>quick</a:t>
            </a:r>
            <a:r>
              <a:rPr lang="en-US" dirty="0">
                <a:solidFill>
                  <a:schemeClr val="bg1"/>
                </a:solidFill>
              </a:rPr>
              <a:t> </a:t>
            </a:r>
            <a:r>
              <a:rPr lang="en-US" dirty="0"/>
              <a:t>and the pizza is consistently</a:t>
            </a:r>
            <a:r>
              <a:rPr lang="en-US" dirty="0">
                <a:solidFill>
                  <a:schemeClr val="bg1"/>
                </a:solidFill>
              </a:rPr>
              <a:t> </a:t>
            </a:r>
            <a:r>
              <a:rPr lang="en-US" dirty="0">
                <a:solidFill>
                  <a:schemeClr val="accent6"/>
                </a:solidFill>
              </a:rPr>
              <a:t>delicious</a:t>
            </a:r>
            <a:r>
              <a:rPr lang="en-US" dirty="0">
                <a:solidFill>
                  <a:schemeClr val="bg1"/>
                </a:solidFill>
              </a:rPr>
              <a:t>.”</a:t>
            </a:r>
          </a:p>
          <a:p>
            <a:endParaRPr lang="en-US" dirty="0">
              <a:solidFill>
                <a:schemeClr val="bg1"/>
              </a:solidFill>
            </a:endParaRPr>
          </a:p>
          <a:p>
            <a:r>
              <a:rPr lang="en-US" dirty="0"/>
              <a:t>-Yelp Review for Ian’s on State</a:t>
            </a:r>
          </a:p>
        </p:txBody>
      </p:sp>
    </p:spTree>
    <p:extLst>
      <p:ext uri="{BB962C8B-B14F-4D97-AF65-F5344CB8AC3E}">
        <p14:creationId xmlns:p14="http://schemas.microsoft.com/office/powerpoint/2010/main" val="249815705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Objectives</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r>
              <a:rPr lang="en-US" sz="3200" b="1" dirty="0">
                <a:solidFill>
                  <a:schemeClr val="bg1"/>
                </a:solidFill>
                <a:latin typeface="Arial" panose="020B0604020202020204" pitchFamily="34" charset="0"/>
                <a:cs typeface="Arial" panose="020B0604020202020204" pitchFamily="34" charset="0"/>
              </a:rPr>
              <a:t>Find out what makes a review positive or negatives</a:t>
            </a:r>
          </a:p>
          <a:p>
            <a:endParaRPr lang="en-US" sz="32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Create a model to predict the ratings of reviews based on the text and related attributes</a:t>
            </a:r>
          </a:p>
        </p:txBody>
      </p:sp>
    </p:spTree>
    <p:extLst>
      <p:ext uri="{BB962C8B-B14F-4D97-AF65-F5344CB8AC3E}">
        <p14:creationId xmlns:p14="http://schemas.microsoft.com/office/powerpoint/2010/main" val="395905422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1931466668"/>
              </p:ext>
            </p:extLst>
          </p:nvPr>
        </p:nvGraphicFramePr>
        <p:xfrm>
          <a:off x="5623032" y="1615736"/>
          <a:ext cx="6117024" cy="5064585"/>
        </p:xfrm>
        <a:graphic>
          <a:graphicData uri="http://schemas.openxmlformats.org/drawingml/2006/table">
            <a:tbl>
              <a:tblPr>
                <a:tableStyleId>{5C22544A-7EE6-4342-B048-85BDC9FD1C3A}</a:tableStyleId>
              </a:tblPr>
              <a:tblGrid>
                <a:gridCol w="1588600">
                  <a:extLst>
                    <a:ext uri="{9D8B030D-6E8A-4147-A177-3AD203B41FA5}">
                      <a16:colId xmlns:a16="http://schemas.microsoft.com/office/drawing/2014/main" val="556618650"/>
                    </a:ext>
                  </a:extLst>
                </a:gridCol>
                <a:gridCol w="2264212">
                  <a:extLst>
                    <a:ext uri="{9D8B030D-6E8A-4147-A177-3AD203B41FA5}">
                      <a16:colId xmlns:a16="http://schemas.microsoft.com/office/drawing/2014/main" val="944494946"/>
                    </a:ext>
                  </a:extLst>
                </a:gridCol>
                <a:gridCol w="2264212">
                  <a:extLst>
                    <a:ext uri="{9D8B030D-6E8A-4147-A177-3AD203B41FA5}">
                      <a16:colId xmlns:a16="http://schemas.microsoft.com/office/drawing/2014/main" val="2592202214"/>
                    </a:ext>
                  </a:extLst>
                </a:gridCol>
              </a:tblGrid>
              <a:tr h="1527034">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1210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799414">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73116" y="4897821"/>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3.5</a:t>
            </a:r>
          </a:p>
          <a:p>
            <a:r>
              <a:rPr lang="en-US" b="1" dirty="0">
                <a:solidFill>
                  <a:schemeClr val="bg1"/>
                </a:solidFill>
              </a:rPr>
              <a:t>True Rating</a:t>
            </a:r>
            <a:r>
              <a:rPr lang="en-US" dirty="0">
                <a:solidFill>
                  <a:schemeClr val="bg1"/>
                </a:solidFill>
              </a:rPr>
              <a:t>: 2</a:t>
            </a:r>
          </a:p>
        </p:txBody>
      </p:sp>
      <p:sp>
        <p:nvSpPr>
          <p:cNvPr id="6" name="TextBox 5">
            <a:extLst>
              <a:ext uri="{FF2B5EF4-FFF2-40B4-BE49-F238E27FC236}">
                <a16:creationId xmlns:a16="http://schemas.microsoft.com/office/drawing/2014/main" id="{EB777A37-C8E7-7842-B25F-84F74D058531}"/>
              </a:ext>
            </a:extLst>
          </p:cNvPr>
          <p:cNvSpPr txBox="1"/>
          <p:nvPr/>
        </p:nvSpPr>
        <p:spPr>
          <a:xfrm>
            <a:off x="451944" y="5770179"/>
            <a:ext cx="4782208"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Because our model only counts individual words, it doesn’t recognize that “not” often changes the meaning of the following word</a:t>
            </a:r>
            <a:endParaRPr lang="en-US" b="1" dirty="0">
              <a:solidFill>
                <a:schemeClr val="bg1"/>
              </a:solidFill>
            </a:endParaRPr>
          </a:p>
        </p:txBody>
      </p:sp>
      <p:sp>
        <p:nvSpPr>
          <p:cNvPr id="7" name="Speech Bubble: Rectangle 6">
            <a:extLst>
              <a:ext uri="{FF2B5EF4-FFF2-40B4-BE49-F238E27FC236}">
                <a16:creationId xmlns:a16="http://schemas.microsoft.com/office/drawing/2014/main" id="{4F67273F-75F0-439B-9FCB-DF4FBD07EAA0}"/>
              </a:ext>
            </a:extLst>
          </p:cNvPr>
          <p:cNvSpPr/>
          <p:nvPr/>
        </p:nvSpPr>
        <p:spPr>
          <a:xfrm>
            <a:off x="373116" y="1690687"/>
            <a:ext cx="4658713" cy="2912051"/>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401883" y="1740417"/>
            <a:ext cx="4601177" cy="2862322"/>
          </a:xfrm>
          <a:prstGeom prst="rect">
            <a:avLst/>
          </a:prstGeom>
          <a:noFill/>
        </p:spPr>
        <p:txBody>
          <a:bodyPr wrap="square" rtlCol="0">
            <a:spAutoFit/>
          </a:bodyPr>
          <a:lstStyle/>
          <a:p>
            <a:r>
              <a:rPr lang="en-US" dirty="0"/>
              <a:t>“This location happens to be kitty corner to my work so I do go to lunch here occasionally. It's not </a:t>
            </a:r>
            <a:r>
              <a:rPr lang="en-US" dirty="0">
                <a:solidFill>
                  <a:schemeClr val="accent6"/>
                </a:solidFill>
              </a:rPr>
              <a:t>great</a:t>
            </a:r>
            <a:r>
              <a:rPr lang="en-US" dirty="0"/>
              <a:t>. Every time I order, I have to repeat it to them even though I tell them what I want clearly. Honestly, it is frustrating but no big deal. Overall location is not very clean and the staff don't seem very </a:t>
            </a:r>
            <a:r>
              <a:rPr lang="en-US" dirty="0">
                <a:solidFill>
                  <a:schemeClr val="accent6"/>
                </a:solidFill>
              </a:rPr>
              <a:t>happy</a:t>
            </a:r>
            <a:r>
              <a:rPr lang="en-US" dirty="0"/>
              <a:t> or </a:t>
            </a:r>
            <a:r>
              <a:rPr lang="en-US" dirty="0">
                <a:solidFill>
                  <a:schemeClr val="accent6"/>
                </a:solidFill>
              </a:rPr>
              <a:t>helpful</a:t>
            </a:r>
            <a:r>
              <a:rPr lang="en-US" dirty="0"/>
              <a:t>. Food is okay, not </a:t>
            </a:r>
            <a:r>
              <a:rPr lang="en-US" dirty="0">
                <a:solidFill>
                  <a:schemeClr val="accent6"/>
                </a:solidFill>
              </a:rPr>
              <a:t>great</a:t>
            </a:r>
            <a:r>
              <a:rPr lang="en-US" dirty="0"/>
              <a:t>.”</a:t>
            </a:r>
          </a:p>
          <a:p>
            <a:endParaRPr lang="en-US" dirty="0"/>
          </a:p>
          <a:p>
            <a:r>
              <a:rPr lang="en-US" dirty="0"/>
              <a:t>-Yelp Review for McDonald’s on Regent</a:t>
            </a:r>
          </a:p>
        </p:txBody>
      </p:sp>
    </p:spTree>
    <p:extLst>
      <p:ext uri="{BB962C8B-B14F-4D97-AF65-F5344CB8AC3E}">
        <p14:creationId xmlns:p14="http://schemas.microsoft.com/office/powerpoint/2010/main" val="105391244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715879863"/>
              </p:ext>
            </p:extLst>
          </p:nvPr>
        </p:nvGraphicFramePr>
        <p:xfrm>
          <a:off x="5623031" y="1407588"/>
          <a:ext cx="6015593" cy="5319248"/>
        </p:xfrm>
        <a:graphic>
          <a:graphicData uri="http://schemas.openxmlformats.org/drawingml/2006/table">
            <a:tbl>
              <a:tblPr>
                <a:tableStyleId>{5C22544A-7EE6-4342-B048-85BDC9FD1C3A}</a:tableStyleId>
              </a:tblPr>
              <a:tblGrid>
                <a:gridCol w="1562259">
                  <a:extLst>
                    <a:ext uri="{9D8B030D-6E8A-4147-A177-3AD203B41FA5}">
                      <a16:colId xmlns:a16="http://schemas.microsoft.com/office/drawing/2014/main" val="556618650"/>
                    </a:ext>
                  </a:extLst>
                </a:gridCol>
                <a:gridCol w="2226667">
                  <a:extLst>
                    <a:ext uri="{9D8B030D-6E8A-4147-A177-3AD203B41FA5}">
                      <a16:colId xmlns:a16="http://schemas.microsoft.com/office/drawing/2014/main" val="944494946"/>
                    </a:ext>
                  </a:extLst>
                </a:gridCol>
                <a:gridCol w="2226667">
                  <a:extLst>
                    <a:ext uri="{9D8B030D-6E8A-4147-A177-3AD203B41FA5}">
                      <a16:colId xmlns:a16="http://schemas.microsoft.com/office/drawing/2014/main" val="2592202214"/>
                    </a:ext>
                  </a:extLst>
                </a:gridCol>
              </a:tblGrid>
              <a:tr h="1541937">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2003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1014100">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3.8</a:t>
                      </a:r>
                    </a:p>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(Average professor rating at UW)</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57352" y="4653690"/>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4.3</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30AE2B24-905C-FF4B-B26A-ED89837C9365}"/>
              </a:ext>
            </a:extLst>
          </p:cNvPr>
          <p:cNvSpPr txBox="1"/>
          <p:nvPr/>
        </p:nvSpPr>
        <p:spPr>
          <a:xfrm>
            <a:off x="357352" y="5617345"/>
            <a:ext cx="4351283"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Our model is tailored to Yelp reviews in Wisconsin, and may do a poor job of predicting the sentiment of other reviews</a:t>
            </a:r>
            <a:endParaRPr lang="en-US" b="1" dirty="0">
              <a:solidFill>
                <a:schemeClr val="bg1"/>
              </a:solidFill>
            </a:endParaRPr>
          </a:p>
        </p:txBody>
      </p:sp>
      <p:sp>
        <p:nvSpPr>
          <p:cNvPr id="8" name="Speech Bubble: Rectangle 7">
            <a:extLst>
              <a:ext uri="{FF2B5EF4-FFF2-40B4-BE49-F238E27FC236}">
                <a16:creationId xmlns:a16="http://schemas.microsoft.com/office/drawing/2014/main" id="{5144A14F-4694-4CB6-8C9F-4B489A460BC8}"/>
              </a:ext>
            </a:extLst>
          </p:cNvPr>
          <p:cNvSpPr/>
          <p:nvPr/>
        </p:nvSpPr>
        <p:spPr>
          <a:xfrm>
            <a:off x="357352" y="1513051"/>
            <a:ext cx="4658713" cy="2677126"/>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357352" y="1526051"/>
            <a:ext cx="4658713" cy="2585323"/>
          </a:xfrm>
          <a:prstGeom prst="rect">
            <a:avLst/>
          </a:prstGeom>
          <a:noFill/>
        </p:spPr>
        <p:txBody>
          <a:bodyPr wrap="square" rtlCol="0">
            <a:spAutoFit/>
          </a:bodyPr>
          <a:lstStyle/>
          <a:p>
            <a:r>
              <a:rPr lang="en-US" dirty="0"/>
              <a:t>“Prof. Kang is incredibly</a:t>
            </a:r>
            <a:r>
              <a:rPr lang="en-US" dirty="0">
                <a:solidFill>
                  <a:schemeClr val="bg1"/>
                </a:solidFill>
              </a:rPr>
              <a:t> </a:t>
            </a:r>
            <a:r>
              <a:rPr lang="en-US" dirty="0">
                <a:solidFill>
                  <a:srgbClr val="92D050"/>
                </a:solidFill>
              </a:rPr>
              <a:t>knowledgeable</a:t>
            </a:r>
            <a:r>
              <a:rPr lang="en-US" dirty="0">
                <a:solidFill>
                  <a:schemeClr val="bg1"/>
                </a:solidFill>
              </a:rPr>
              <a:t> </a:t>
            </a:r>
            <a:r>
              <a:rPr lang="en-US" dirty="0"/>
              <a:t>about the material. Because of his past industry experience, he provides some really valuable insight into what employers are looking for. The class is not too difficult, and the projects that he assigns are</a:t>
            </a:r>
            <a:r>
              <a:rPr lang="en-US" dirty="0">
                <a:solidFill>
                  <a:schemeClr val="bg1"/>
                </a:solidFill>
              </a:rPr>
              <a:t> </a:t>
            </a:r>
            <a:r>
              <a:rPr lang="en-US" dirty="0">
                <a:solidFill>
                  <a:schemeClr val="accent6"/>
                </a:solidFill>
              </a:rPr>
              <a:t>super</a:t>
            </a:r>
            <a:r>
              <a:rPr lang="en-US" dirty="0">
                <a:solidFill>
                  <a:schemeClr val="bg1"/>
                </a:solidFill>
              </a:rPr>
              <a:t> </a:t>
            </a:r>
            <a:r>
              <a:rPr lang="en-US" dirty="0"/>
              <a:t>interesting and relevant. One of the</a:t>
            </a:r>
            <a:r>
              <a:rPr lang="en-US" dirty="0">
                <a:solidFill>
                  <a:schemeClr val="bg1"/>
                </a:solidFill>
              </a:rPr>
              <a:t> </a:t>
            </a:r>
            <a:r>
              <a:rPr lang="en-US" dirty="0">
                <a:solidFill>
                  <a:schemeClr val="accent6"/>
                </a:solidFill>
              </a:rPr>
              <a:t>best</a:t>
            </a:r>
            <a:r>
              <a:rPr lang="en-US" dirty="0">
                <a:solidFill>
                  <a:schemeClr val="bg1"/>
                </a:solidFill>
              </a:rPr>
              <a:t> </a:t>
            </a:r>
            <a:r>
              <a:rPr lang="en-US" dirty="0"/>
              <a:t>professors I've had at UW.”</a:t>
            </a:r>
          </a:p>
          <a:p>
            <a:endParaRPr lang="en-US" dirty="0"/>
          </a:p>
          <a:p>
            <a:r>
              <a:rPr lang="en-US" dirty="0"/>
              <a:t>-Rate My Professor Review</a:t>
            </a:r>
          </a:p>
        </p:txBody>
      </p:sp>
    </p:spTree>
    <p:extLst>
      <p:ext uri="{BB962C8B-B14F-4D97-AF65-F5344CB8AC3E}">
        <p14:creationId xmlns:p14="http://schemas.microsoft.com/office/powerpoint/2010/main" val="152104167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Conclusion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8304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776056" y="2486888"/>
            <a:ext cx="10515600" cy="1325563"/>
          </a:xfrm>
        </p:spPr>
        <p:txBody>
          <a:bodyPr>
            <a:normAutofit/>
          </a:bodyPr>
          <a:lstStyle/>
          <a:p>
            <a:pPr algn="ctr"/>
            <a:r>
              <a:rPr lang="en-US" sz="6000" b="1" dirty="0">
                <a:solidFill>
                  <a:schemeClr val="bg1"/>
                </a:solidFill>
                <a:latin typeface="Arial" panose="020B0604020202020204" pitchFamily="34" charset="0"/>
                <a:cs typeface="Arial" panose="020B0604020202020204" pitchFamily="34" charset="0"/>
              </a:rPr>
              <a:t>Thank You!</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142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521335"/>
          </a:xfrm>
        </p:spPr>
        <p:txBody>
          <a:bodyPr>
            <a:normAutofit lnSpcReduction="10000"/>
          </a:bodyPr>
          <a:lstStyle/>
          <a:p>
            <a:r>
              <a:rPr lang="en-US" sz="3200" b="1" dirty="0">
                <a:solidFill>
                  <a:schemeClr val="bg1"/>
                </a:solidFill>
                <a:latin typeface="Arial" panose="020B0604020202020204" pitchFamily="34" charset="0"/>
                <a:cs typeface="Arial" panose="020B0604020202020204" pitchFamily="34" charset="0"/>
              </a:rPr>
              <a:t>Multiple Linear Regression</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200" y="2499361"/>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Rating Stars =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2679306487"/>
              </p:ext>
            </p:extLst>
          </p:nvPr>
        </p:nvGraphicFramePr>
        <p:xfrm>
          <a:off x="1015753" y="3017608"/>
          <a:ext cx="10338047" cy="3656965"/>
        </p:xfrm>
        <a:graphic>
          <a:graphicData uri="http://schemas.openxmlformats.org/drawingml/2006/table">
            <a:tbl>
              <a:tblPr>
                <a:tableStyleId>{5C22544A-7EE6-4342-B048-85BDC9FD1C3A}</a:tableStyleId>
              </a:tblPr>
              <a:tblGrid>
                <a:gridCol w="4262607">
                  <a:extLst>
                    <a:ext uri="{9D8B030D-6E8A-4147-A177-3AD203B41FA5}">
                      <a16:colId xmlns:a16="http://schemas.microsoft.com/office/drawing/2014/main" val="556618650"/>
                    </a:ext>
                  </a:extLst>
                </a:gridCol>
                <a:gridCol w="6075440">
                  <a:extLst>
                    <a:ext uri="{9D8B030D-6E8A-4147-A177-3AD203B41FA5}">
                      <a16:colId xmlns:a16="http://schemas.microsoft.com/office/drawing/2014/main" val="944494946"/>
                    </a:ext>
                  </a:extLst>
                </a:gridCol>
              </a:tblGrid>
              <a:tr h="56134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Tree>
    <p:extLst>
      <p:ext uri="{BB962C8B-B14F-4D97-AF65-F5344CB8AC3E}">
        <p14:creationId xmlns:p14="http://schemas.microsoft.com/office/powerpoint/2010/main" val="165325289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1457386" y="1063075"/>
            <a:ext cx="2854911" cy="1325563"/>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Contents</a:t>
            </a:r>
          </a:p>
        </p:txBody>
      </p:sp>
      <p:sp>
        <p:nvSpPr>
          <p:cNvPr id="6" name="직사각형 7">
            <a:extLst>
              <a:ext uri="{FF2B5EF4-FFF2-40B4-BE49-F238E27FC236}">
                <a16:creationId xmlns:a16="http://schemas.microsoft.com/office/drawing/2014/main" id="{9A7049B5-E6C1-4D72-A5DD-D11331F4DB3B}"/>
              </a:ext>
            </a:extLst>
          </p:cNvPr>
          <p:cNvSpPr/>
          <p:nvPr/>
        </p:nvSpPr>
        <p:spPr>
          <a:xfrm>
            <a:off x="1147666" y="1194318"/>
            <a:ext cx="189722" cy="119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8" name="직사각형 7">
            <a:extLst>
              <a:ext uri="{FF2B5EF4-FFF2-40B4-BE49-F238E27FC236}">
                <a16:creationId xmlns:a16="http://schemas.microsoft.com/office/drawing/2014/main" id="{D750B1AD-25CE-4E8A-A14C-3AAD4033B7B6}"/>
              </a:ext>
            </a:extLst>
          </p:cNvPr>
          <p:cNvSpPr/>
          <p:nvPr/>
        </p:nvSpPr>
        <p:spPr>
          <a:xfrm>
            <a:off x="5889655" y="1194317"/>
            <a:ext cx="189722" cy="4851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10" name="Title 1">
            <a:extLst>
              <a:ext uri="{FF2B5EF4-FFF2-40B4-BE49-F238E27FC236}">
                <a16:creationId xmlns:a16="http://schemas.microsoft.com/office/drawing/2014/main" id="{BFF33BA9-337F-46C5-87BE-5841DA059FE0}"/>
              </a:ext>
            </a:extLst>
          </p:cNvPr>
          <p:cNvSpPr txBox="1">
            <a:spLocks/>
          </p:cNvSpPr>
          <p:nvPr/>
        </p:nvSpPr>
        <p:spPr>
          <a:xfrm>
            <a:off x="6386714" y="1604716"/>
            <a:ext cx="5497949" cy="33756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Feature Engineering</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Model Selection</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Application</a:t>
            </a:r>
          </a:p>
          <a:p>
            <a:pPr marL="571500" indent="-571500">
              <a:buFont typeface="Arial" panose="020B0604020202020204" pitchFamily="34" charset="0"/>
              <a:buChar char="•"/>
            </a:pPr>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Interpretation</a:t>
            </a:r>
          </a:p>
        </p:txBody>
      </p:sp>
    </p:spTree>
    <p:extLst>
      <p:ext uri="{BB962C8B-B14F-4D97-AF65-F5344CB8AC3E}">
        <p14:creationId xmlns:p14="http://schemas.microsoft.com/office/powerpoint/2010/main" val="339335944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79899"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199" y="1825625"/>
            <a:ext cx="10374297" cy="3891594"/>
          </a:xfrm>
        </p:spPr>
        <p:txBody>
          <a:bodyPr>
            <a:normAutofit/>
          </a:bodyPr>
          <a:lstStyle/>
          <a:p>
            <a:r>
              <a:rPr lang="en-US" sz="2400" b="1" dirty="0">
                <a:solidFill>
                  <a:schemeClr val="bg1"/>
                </a:solidFill>
                <a:latin typeface="Arial" panose="020B0604020202020204" pitchFamily="34" charset="0"/>
                <a:cs typeface="Arial" panose="020B0604020202020204" pitchFamily="34" charset="0"/>
              </a:rPr>
              <a:t>Formed a list of ’positive’ and ‘negative’ words </a:t>
            </a:r>
          </a:p>
          <a:p>
            <a:pPr lvl="1"/>
            <a:r>
              <a:rPr lang="en-US" sz="2000" b="1" dirty="0">
                <a:solidFill>
                  <a:schemeClr val="bg1"/>
                </a:solidFill>
                <a:latin typeface="Arial" panose="020B0604020202020204" pitchFamily="34" charset="0"/>
                <a:cs typeface="Arial" panose="020B0604020202020204" pitchFamily="34" charset="0"/>
              </a:rPr>
              <a:t>Collect words intuitively</a:t>
            </a:r>
          </a:p>
          <a:p>
            <a:pPr lvl="1"/>
            <a:r>
              <a:rPr lang="en-US" sz="2000" b="1" dirty="0">
                <a:solidFill>
                  <a:schemeClr val="bg1"/>
                </a:solidFill>
                <a:latin typeface="Arial" panose="020B0604020202020204" pitchFamily="34" charset="0"/>
                <a:cs typeface="Arial" panose="020B0604020202020204" pitchFamily="34" charset="0"/>
              </a:rPr>
              <a:t>Calculate correlation between words and rating</a:t>
            </a:r>
          </a:p>
          <a:p>
            <a:pPr lvl="2"/>
            <a:r>
              <a:rPr lang="en-US" sz="1800" b="1" dirty="0">
                <a:solidFill>
                  <a:schemeClr val="bg1"/>
                </a:solidFill>
                <a:latin typeface="Arial" panose="020B0604020202020204" pitchFamily="34" charset="0"/>
                <a:cs typeface="Arial" panose="020B0604020202020204" pitchFamily="34" charset="0"/>
              </a:rPr>
              <a:t>If the sign of the word and the correlation are opposite we heavily considered removing the word from our positive or negative list. </a:t>
            </a: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r>
              <a:rPr lang="en-US" sz="2400" b="1" dirty="0">
                <a:solidFill>
                  <a:schemeClr val="bg1"/>
                </a:solidFill>
                <a:latin typeface="Arial" panose="020B0604020202020204" pitchFamily="34" charset="0"/>
                <a:cs typeface="Arial" panose="020B0604020202020204" pitchFamily="34" charset="0"/>
              </a:rPr>
              <a:t>Trends : </a:t>
            </a:r>
          </a:p>
          <a:p>
            <a:pPr lvl="1">
              <a:buFontTx/>
              <a:buChar char="-"/>
            </a:pPr>
            <a:r>
              <a:rPr lang="en-US" sz="2000" b="1" dirty="0">
                <a:solidFill>
                  <a:schemeClr val="bg1"/>
                </a:solidFill>
                <a:latin typeface="Arial" panose="020B0604020202020204" pitchFamily="34" charset="0"/>
                <a:cs typeface="Arial" panose="020B0604020202020204" pitchFamily="34" charset="0"/>
              </a:rPr>
              <a:t>Positive Words : More adverbs, Authenticity, Dessert related, Alcohol </a:t>
            </a:r>
          </a:p>
          <a:p>
            <a:pPr lvl="1">
              <a:buFontTx/>
              <a:buChar char="-"/>
            </a:pPr>
            <a:r>
              <a:rPr lang="en-US" sz="2000" b="1" dirty="0">
                <a:solidFill>
                  <a:schemeClr val="bg1"/>
                </a:solidFill>
                <a:latin typeface="Arial" panose="020B0604020202020204" pitchFamily="34" charset="0"/>
                <a:cs typeface="Arial" panose="020B0604020202020204" pitchFamily="34" charset="0"/>
              </a:rPr>
              <a:t>Negative Words : Past tense, Money related , Time related, Service related</a:t>
            </a:r>
          </a:p>
        </p:txBody>
      </p:sp>
    </p:spTree>
    <p:extLst>
      <p:ext uri="{BB962C8B-B14F-4D97-AF65-F5344CB8AC3E}">
        <p14:creationId xmlns:p14="http://schemas.microsoft.com/office/powerpoint/2010/main" val="420740685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6" name="Content Placeholder 5">
            <a:extLst>
              <a:ext uri="{FF2B5EF4-FFF2-40B4-BE49-F238E27FC236}">
                <a16:creationId xmlns:a16="http://schemas.microsoft.com/office/drawing/2014/main" id="{3536EBF7-6C53-674E-B499-A5D4B8066A89}"/>
              </a:ext>
            </a:extLst>
          </p:cNvPr>
          <p:cNvPicPr>
            <a:picLocks noGrp="1" noChangeAspect="1"/>
          </p:cNvPicPr>
          <p:nvPr>
            <p:ph idx="1"/>
          </p:nvPr>
        </p:nvPicPr>
        <p:blipFill>
          <a:blip r:embed="rId4">
            <a:alphaModFix/>
          </a:blip>
          <a:stretch>
            <a:fillRect/>
          </a:stretch>
        </p:blipFill>
        <p:spPr>
          <a:xfrm>
            <a:off x="304800" y="1441451"/>
            <a:ext cx="5486400" cy="3657600"/>
          </a:xfrm>
        </p:spPr>
      </p:pic>
      <p:pic>
        <p:nvPicPr>
          <p:cNvPr id="8" name="Picture 7">
            <a:extLst>
              <a:ext uri="{FF2B5EF4-FFF2-40B4-BE49-F238E27FC236}">
                <a16:creationId xmlns:a16="http://schemas.microsoft.com/office/drawing/2014/main" id="{24BE4B2A-9462-3144-A01D-918562D08D5D}"/>
              </a:ext>
            </a:extLst>
          </p:cNvPr>
          <p:cNvPicPr>
            <a:picLocks noChangeAspect="1"/>
          </p:cNvPicPr>
          <p:nvPr/>
        </p:nvPicPr>
        <p:blipFill>
          <a:blip r:embed="rId5">
            <a:alphaModFix/>
          </a:blip>
          <a:stretch>
            <a:fillRect/>
          </a:stretch>
        </p:blipFill>
        <p:spPr>
          <a:xfrm>
            <a:off x="6096000" y="1441451"/>
            <a:ext cx="5486400" cy="3657600"/>
          </a:xfrm>
          <a:prstGeom prst="rect">
            <a:avLst/>
          </a:prstGeom>
        </p:spPr>
      </p:pic>
      <p:sp>
        <p:nvSpPr>
          <p:cNvPr id="3" name="TextBox 2">
            <a:extLst>
              <a:ext uri="{FF2B5EF4-FFF2-40B4-BE49-F238E27FC236}">
                <a16:creationId xmlns:a16="http://schemas.microsoft.com/office/drawing/2014/main" id="{D4E052CA-0116-490C-9652-33F0B1AE7FEC}"/>
              </a:ext>
            </a:extLst>
          </p:cNvPr>
          <p:cNvSpPr txBox="1"/>
          <p:nvPr/>
        </p:nvSpPr>
        <p:spPr>
          <a:xfrm>
            <a:off x="630315" y="5655076"/>
            <a:ext cx="7128768"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‘positive’ review: 4.25</a:t>
            </a:r>
          </a:p>
          <a:p>
            <a:r>
              <a:rPr lang="en-US" altLang="ko-KR" sz="2400" b="1" dirty="0">
                <a:solidFill>
                  <a:schemeClr val="bg1"/>
                </a:solidFill>
                <a:latin typeface="Arial" panose="020B0604020202020204" pitchFamily="34" charset="0"/>
                <a:cs typeface="Arial" panose="020B0604020202020204" pitchFamily="34" charset="0"/>
              </a:rPr>
              <a:t>Average rating for ‘negative’ review: 2.35</a:t>
            </a:r>
          </a:p>
          <a:p>
            <a:endParaRPr lang="ko-KR" altLang="en-US" sz="2400" dirty="0"/>
          </a:p>
        </p:txBody>
      </p:sp>
    </p:spTree>
    <p:extLst>
      <p:ext uri="{BB962C8B-B14F-4D97-AF65-F5344CB8AC3E}">
        <p14:creationId xmlns:p14="http://schemas.microsoft.com/office/powerpoint/2010/main" val="326293307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79899"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199" y="1825624"/>
            <a:ext cx="10374297" cy="4513031"/>
          </a:xfrm>
        </p:spPr>
        <p:txBody>
          <a:bodyPr>
            <a:normAutofit/>
          </a:bodyPr>
          <a:lstStyle/>
          <a:p>
            <a:r>
              <a:rPr lang="en-US" b="1" dirty="0">
                <a:solidFill>
                  <a:schemeClr val="bg1"/>
                </a:solidFill>
                <a:latin typeface="Arial" panose="020B0604020202020204" pitchFamily="34" charset="0"/>
                <a:cs typeface="Arial" panose="020B0604020202020204" pitchFamily="34" charset="0"/>
              </a:rPr>
              <a:t>Generated Features using Positive/Negative List</a:t>
            </a:r>
          </a:p>
          <a:p>
            <a:pPr lvl="1"/>
            <a:r>
              <a:rPr lang="en-US" b="1" dirty="0">
                <a:solidFill>
                  <a:schemeClr val="bg1"/>
                </a:solidFill>
                <a:latin typeface="Arial" panose="020B0604020202020204" pitchFamily="34" charset="0"/>
                <a:cs typeface="Arial" panose="020B0604020202020204" pitchFamily="34" charset="0"/>
              </a:rPr>
              <a:t>Number of Positive words</a:t>
            </a:r>
          </a:p>
          <a:p>
            <a:pPr lvl="2"/>
            <a:r>
              <a:rPr lang="en-US" sz="1800" b="1" dirty="0">
                <a:solidFill>
                  <a:schemeClr val="bg1"/>
                </a:solidFill>
                <a:latin typeface="Arial" panose="020B0604020202020204" pitchFamily="34" charset="0"/>
                <a:cs typeface="Arial" panose="020B0604020202020204" pitchFamily="34" charset="0"/>
              </a:rPr>
              <a:t>Adding all the values for positive words in the list for each review</a:t>
            </a:r>
          </a:p>
          <a:p>
            <a:pPr marL="914400" lvl="2" indent="0">
              <a:buNone/>
            </a:pPr>
            <a:endParaRPr lang="en-US" sz="1800" b="1" dirty="0">
              <a:solidFill>
                <a:schemeClr val="bg1"/>
              </a:solidFill>
              <a:latin typeface="Arial" panose="020B0604020202020204" pitchFamily="34" charset="0"/>
              <a:cs typeface="Arial" panose="020B0604020202020204" pitchFamily="34" charset="0"/>
            </a:endParaRPr>
          </a:p>
          <a:p>
            <a:pPr lvl="1"/>
            <a:r>
              <a:rPr lang="en-US" b="1" dirty="0">
                <a:solidFill>
                  <a:schemeClr val="bg1"/>
                </a:solidFill>
                <a:latin typeface="Arial" panose="020B0604020202020204" pitchFamily="34" charset="0"/>
                <a:cs typeface="Arial" panose="020B0604020202020204" pitchFamily="34" charset="0"/>
              </a:rPr>
              <a:t>Number of Negative words</a:t>
            </a:r>
          </a:p>
          <a:p>
            <a:pPr lvl="2"/>
            <a:r>
              <a:rPr lang="en-US" sz="1800" b="1" dirty="0">
                <a:solidFill>
                  <a:schemeClr val="bg1"/>
                </a:solidFill>
                <a:latin typeface="Arial" panose="020B0604020202020204" pitchFamily="34" charset="0"/>
                <a:cs typeface="Arial" panose="020B0604020202020204" pitchFamily="34" charset="0"/>
              </a:rPr>
              <a:t>Adding all the values for negative words in the list for each review</a:t>
            </a:r>
          </a:p>
          <a:p>
            <a:pPr marL="914400" lvl="2" indent="0">
              <a:buNone/>
            </a:pPr>
            <a:endParaRPr lang="en-US" sz="1800" b="1" dirty="0">
              <a:solidFill>
                <a:schemeClr val="bg1"/>
              </a:solidFill>
              <a:latin typeface="Arial" panose="020B0604020202020204" pitchFamily="34" charset="0"/>
              <a:cs typeface="Arial" panose="020B0604020202020204" pitchFamily="34" charset="0"/>
            </a:endParaRPr>
          </a:p>
          <a:p>
            <a:pPr lvl="1"/>
            <a:r>
              <a:rPr lang="en-US" b="1" dirty="0">
                <a:solidFill>
                  <a:schemeClr val="bg1"/>
                </a:solidFill>
                <a:latin typeface="Arial" panose="020B0604020202020204" pitchFamily="34" charset="0"/>
                <a:cs typeface="Arial" panose="020B0604020202020204" pitchFamily="34" charset="0"/>
              </a:rPr>
              <a:t>Positive Overall Points</a:t>
            </a:r>
          </a:p>
          <a:p>
            <a:pPr lvl="2"/>
            <a:r>
              <a:rPr lang="en-US" sz="1800" b="1" dirty="0">
                <a:solidFill>
                  <a:schemeClr val="bg1"/>
                </a:solidFill>
                <a:latin typeface="Arial" panose="020B0604020202020204" pitchFamily="34" charset="0"/>
                <a:cs typeface="Arial" panose="020B0604020202020204" pitchFamily="34" charset="0"/>
              </a:rPr>
              <a:t>If review’s Number of positive words is higher than number of negative words  :  1</a:t>
            </a:r>
          </a:p>
          <a:p>
            <a:pPr lvl="2"/>
            <a:r>
              <a:rPr lang="en-US" sz="1800" b="1" dirty="0">
                <a:solidFill>
                  <a:schemeClr val="bg1"/>
                </a:solidFill>
                <a:latin typeface="Arial" panose="020B0604020202020204" pitchFamily="34" charset="0"/>
                <a:cs typeface="Arial" panose="020B0604020202020204" pitchFamily="34" charset="0"/>
              </a:rPr>
              <a:t>If review’s number of positive words is same with number of negative words : 0</a:t>
            </a:r>
          </a:p>
          <a:p>
            <a:pPr lvl="2"/>
            <a:r>
              <a:rPr lang="en-US" sz="1800" b="1" dirty="0">
                <a:solidFill>
                  <a:schemeClr val="bg1"/>
                </a:solidFill>
                <a:latin typeface="Arial" panose="020B0604020202020204" pitchFamily="34" charset="0"/>
                <a:cs typeface="Arial" panose="020B0604020202020204" pitchFamily="34" charset="0"/>
              </a:rPr>
              <a:t>If review’s number of positive words is lower than number of negative words : -1.5</a:t>
            </a:r>
          </a:p>
          <a:p>
            <a:pPr lvl="3"/>
            <a:r>
              <a:rPr lang="en-US" sz="1600" b="1" dirty="0">
                <a:solidFill>
                  <a:schemeClr val="bg1"/>
                </a:solidFill>
                <a:latin typeface="Arial" panose="020B0604020202020204" pitchFamily="34" charset="0"/>
                <a:cs typeface="Arial" panose="020B0604020202020204" pitchFamily="34" charset="0"/>
              </a:rPr>
              <a:t>Why -1.5?  : Tuned by cross-validation</a:t>
            </a:r>
          </a:p>
        </p:txBody>
      </p:sp>
    </p:spTree>
    <p:extLst>
      <p:ext uri="{BB962C8B-B14F-4D97-AF65-F5344CB8AC3E}">
        <p14:creationId xmlns:p14="http://schemas.microsoft.com/office/powerpoint/2010/main" val="376013718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6"/>
            <a:ext cx="9832759" cy="14413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Number of words in review</a:t>
            </a:r>
          </a:p>
          <a:p>
            <a:pPr lvl="1"/>
            <a:r>
              <a:rPr lang="en-US" sz="2800" b="1" dirty="0">
                <a:solidFill>
                  <a:schemeClr val="bg1"/>
                </a:solidFill>
                <a:latin typeface="Arial" panose="020B0604020202020204" pitchFamily="34" charset="0"/>
                <a:cs typeface="Arial" panose="020B0604020202020204" pitchFamily="34" charset="0"/>
              </a:rPr>
              <a:t>Ideas : Negative reviews will be longer since the customer is complaining about their experience</a:t>
            </a:r>
          </a:p>
          <a:p>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5" name="Content Placeholder 11">
            <a:extLst>
              <a:ext uri="{FF2B5EF4-FFF2-40B4-BE49-F238E27FC236}">
                <a16:creationId xmlns:a16="http://schemas.microsoft.com/office/drawing/2014/main" id="{FE6B4CBE-B6D6-4504-A252-B5445688C338}"/>
              </a:ext>
            </a:extLst>
          </p:cNvPr>
          <p:cNvSpPr txBox="1">
            <a:spLocks/>
          </p:cNvSpPr>
          <p:nvPr/>
        </p:nvSpPr>
        <p:spPr>
          <a:xfrm>
            <a:off x="838200" y="3429000"/>
            <a:ext cx="10515600" cy="2900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Generated Features using Number of words: </a:t>
            </a:r>
          </a:p>
          <a:p>
            <a:pPr lvl="1"/>
            <a:r>
              <a:rPr lang="en-US" sz="2800" b="1" dirty="0">
                <a:solidFill>
                  <a:schemeClr val="bg1"/>
                </a:solidFill>
                <a:latin typeface="Arial" panose="020B0604020202020204" pitchFamily="34" charset="0"/>
                <a:cs typeface="Arial" panose="020B0604020202020204" pitchFamily="34" charset="0"/>
              </a:rPr>
              <a:t>Positive words with short sentence</a:t>
            </a:r>
          </a:p>
          <a:p>
            <a:pPr lvl="2"/>
            <a:r>
              <a:rPr lang="en-US" sz="2400" b="1" dirty="0">
                <a:solidFill>
                  <a:schemeClr val="bg1"/>
                </a:solidFill>
                <a:latin typeface="Arial" panose="020B0604020202020204" pitchFamily="34" charset="0"/>
                <a:cs typeface="Arial" panose="020B0604020202020204" pitchFamily="34" charset="0"/>
              </a:rPr>
              <a:t>Number of positive words / </a:t>
            </a:r>
            <a:r>
              <a:rPr lang="en-US" sz="2400" b="1" dirty="0" err="1">
                <a:solidFill>
                  <a:schemeClr val="bg1"/>
                </a:solidFill>
                <a:latin typeface="Arial" panose="020B0604020202020204" pitchFamily="34" charset="0"/>
                <a:cs typeface="Arial" panose="020B0604020202020204" pitchFamily="34" charset="0"/>
              </a:rPr>
              <a:t>nwords</a:t>
            </a:r>
            <a:endParaRPr lang="en-US" sz="2400" b="1" dirty="0">
              <a:solidFill>
                <a:schemeClr val="bg1"/>
              </a:solidFill>
              <a:latin typeface="Arial" panose="020B0604020202020204" pitchFamily="34" charset="0"/>
              <a:cs typeface="Arial" panose="020B0604020202020204" pitchFamily="34" charset="0"/>
            </a:endParaRPr>
          </a:p>
          <a:p>
            <a:pPr lvl="1"/>
            <a:endParaRPr lang="en-US" sz="28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53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p:cTn id="13" repeatCount="indefinite" restart="whenNotActive" fill="hold" evtFilter="cancelBubble" nodeType="interactiveSeq">
                <p:stCondLst>
                  <p:cond delay="indefinite"/>
                  <p:cond evt="onBegin" delay="0">
                    <p:tn val="1"/>
                  </p:cond>
                </p:stCondLst>
                <p:endSync evt="end" delay="0">
                  <p:rtn val="all"/>
                </p:endSync>
                <p:childTnLst>
                  <p:par>
                    <p:cTn id="14" fill="hold">
                      <p:stCondLst>
                        <p:cond delay="0"/>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 0 L -0.24922 -0.25042" pathEditMode="relative" ptsTypes="AA">
                                      <p:cBhvr>
                                        <p:cTn id="17" dur="30000" fill="hold"/>
                                        <p:tgtEl>
                                          <p:spTgt spid="11"/>
                                        </p:tgtEl>
                                        <p:attrNameLst>
                                          <p:attrName>ppt_x</p:attrName>
                                          <p:attrName>ppt_y</p:attrName>
                                        </p:attrNameLst>
                                      </p:cBhvr>
                                    </p:animMotion>
                                  </p:childTnLst>
                                </p:cTn>
                              </p:par>
                              <p:par>
                                <p:cTn id="18" presetID="6" presetClass="emph" presetSubtype="0" accel="50000" decel="50000" fill="hold" nodeType="withEffect">
                                  <p:stCondLst>
                                    <p:cond delay="0"/>
                                  </p:stCondLst>
                                  <p:childTnLst>
                                    <p:animScale>
                                      <p:cBhvr>
                                        <p:cTn id="19" dur="30000" fill="hold"/>
                                        <p:tgtEl>
                                          <p:spTgt spid="11"/>
                                        </p:tgtEl>
                                      </p:cBhvr>
                                      <p:by x="150000" y="150000"/>
                                    </p:animScale>
                                  </p:childTnLst>
                                </p:cTn>
                              </p:par>
                            </p:childTnLst>
                          </p:cTn>
                        </p:par>
                        <p:par>
                          <p:cTn id="20" fill="hold">
                            <p:stCondLst>
                              <p:cond delay="30000"/>
                            </p:stCondLst>
                            <p:childTnLst>
                              <p:par>
                                <p:cTn id="21" presetID="0" presetClass="path" presetSubtype="0" accel="50000" decel="50000" fill="hold" nodeType="afterEffect">
                                  <p:stCondLst>
                                    <p:cond delay="5000"/>
                                  </p:stCondLst>
                                  <p:childTnLst>
                                    <p:animMotion origin="layout" path="M -0.24922 -0.25042 L -0.24922 -0.04995" pathEditMode="relative" ptsTypes="AA">
                                      <p:cBhvr>
                                        <p:cTn id="22" dur="30000" fill="hold"/>
                                        <p:tgtEl>
                                          <p:spTgt spid="11"/>
                                        </p:tgtEl>
                                        <p:attrNameLst>
                                          <p:attrName>ppt_x</p:attrName>
                                          <p:attrName>ppt_y</p:attrName>
                                        </p:attrNameLst>
                                      </p:cBhvr>
                                    </p:animMotion>
                                  </p:childTnLst>
                                </p:cTn>
                              </p:par>
                            </p:childTnLst>
                          </p:cTn>
                        </p:par>
                        <p:par>
                          <p:cTn id="23" fill="hold">
                            <p:stCondLst>
                              <p:cond delay="65000"/>
                            </p:stCondLst>
                            <p:childTnLst>
                              <p:par>
                                <p:cTn id="24" presetID="0" presetClass="path" presetSubtype="0" accel="50000" decel="50000" fill="hold" nodeType="afterEffect">
                                  <p:stCondLst>
                                    <p:cond delay="5000"/>
                                  </p:stCondLst>
                                  <p:childTnLst>
                                    <p:animMotion origin="layout" path="M -0.24922 -0.04995 L 0 0" pathEditMode="relative" ptsTypes="AA">
                                      <p:cBhvr>
                                        <p:cTn id="25" dur="30000" fill="hold"/>
                                        <p:tgtEl>
                                          <p:spTgt spid="11"/>
                                        </p:tgtEl>
                                        <p:attrNameLst>
                                          <p:attrName>ppt_x</p:attrName>
                                          <p:attrName>ppt_y</p:attrName>
                                        </p:attrNameLst>
                                      </p:cBhvr>
                                    </p:animMotion>
                                  </p:childTnLst>
                                </p:cTn>
                              </p:par>
                              <p:par>
                                <p:cTn id="26" presetID="6" presetClass="emph" presetSubtype="0" accel="50000" decel="50000" fill="hold" nodeType="withEffect">
                                  <p:stCondLst>
                                    <p:cond delay="5000"/>
                                  </p:stCondLst>
                                  <p:childTnLst>
                                    <p:animScale>
                                      <p:cBhvr>
                                        <p:cTn id="27" dur="30000" fill="hold"/>
                                        <p:tgtEl>
                                          <p:spTgt spid="11"/>
                                        </p:tgtEl>
                                      </p:cBhvr>
                                      <p:by x="150000" y="150000"/>
                                      <p:to x="100000" y="100000"/>
                                    </p:animScale>
                                  </p:childTnLst>
                                </p:cTn>
                              </p:par>
                            </p:childTnLst>
                          </p:cTn>
                        </p:par>
                        <p:par>
                          <p:cTn id="28" fill="hold">
                            <p:stCondLst>
                              <p:cond delay="100000"/>
                            </p:stCondLst>
                            <p:childTnLst>
                              <p:par>
                                <p:cTn id="29" presetID="0" presetClass="path" presetSubtype="0" accel="50000" decel="50000" fill="hold" nodeType="afterEffect">
                                  <p:stCondLst>
                                    <p:cond delay="0"/>
                                  </p:stCondLst>
                                  <p:childTnLst>
                                    <p:animMotion origin="layout" path="M 0 0 L 0 0" pathEditMode="relative" ptsTypes="AA">
                                      <p:cBhvr>
                                        <p:cTn id="30" dur="5000" fill="hold"/>
                                        <p:tgtEl>
                                          <p:spTgt spid="11"/>
                                        </p:tgtEl>
                                        <p:attrNameLst>
                                          <p:attrName>ppt_x</p:attrName>
                                          <p:attrName>ppt_y</p:attrName>
                                        </p:attrNameLst>
                                      </p:cBhvr>
                                    </p:animMotion>
                                  </p:childTnLst>
                                </p:cTn>
                              </p:par>
                            </p:childTnLst>
                          </p:cTn>
                        </p:par>
                      </p:childTnLst>
                    </p:cTn>
                  </p:par>
                </p:childTnLst>
              </p:cTn>
            </p:seq>
          </p:childTnLst>
        </p:cTn>
      </p:par>
    </p:tnLst>
    <p:bldLst>
      <p:bldP spid="12"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5" name="Picture 4">
            <a:extLst>
              <a:ext uri="{FF2B5EF4-FFF2-40B4-BE49-F238E27FC236}">
                <a16:creationId xmlns:a16="http://schemas.microsoft.com/office/drawing/2014/main" id="{3B708CC2-2804-9441-891B-541C5BBF2E14}"/>
              </a:ext>
            </a:extLst>
          </p:cNvPr>
          <p:cNvPicPr>
            <a:picLocks noChangeAspect="1"/>
          </p:cNvPicPr>
          <p:nvPr/>
        </p:nvPicPr>
        <p:blipFill>
          <a:blip r:embed="rId4"/>
          <a:stretch>
            <a:fillRect/>
          </a:stretch>
        </p:blipFill>
        <p:spPr>
          <a:xfrm>
            <a:off x="457201" y="1584317"/>
            <a:ext cx="5486400" cy="3657600"/>
          </a:xfrm>
          <a:prstGeom prst="rect">
            <a:avLst/>
          </a:prstGeom>
        </p:spPr>
      </p:pic>
      <p:pic>
        <p:nvPicPr>
          <p:cNvPr id="9" name="Picture 8">
            <a:extLst>
              <a:ext uri="{FF2B5EF4-FFF2-40B4-BE49-F238E27FC236}">
                <a16:creationId xmlns:a16="http://schemas.microsoft.com/office/drawing/2014/main" id="{F553AB1D-E523-6745-A06E-1C25ED1C1FF5}"/>
              </a:ext>
            </a:extLst>
          </p:cNvPr>
          <p:cNvPicPr>
            <a:picLocks noChangeAspect="1"/>
          </p:cNvPicPr>
          <p:nvPr/>
        </p:nvPicPr>
        <p:blipFill>
          <a:blip r:embed="rId5"/>
          <a:stretch>
            <a:fillRect/>
          </a:stretch>
        </p:blipFill>
        <p:spPr>
          <a:xfrm>
            <a:off x="6248401" y="1584317"/>
            <a:ext cx="5486400" cy="3657600"/>
          </a:xfrm>
          <a:prstGeom prst="rect">
            <a:avLst/>
          </a:prstGeom>
        </p:spPr>
      </p:pic>
      <p:sp>
        <p:nvSpPr>
          <p:cNvPr id="4" name="TextBox 3">
            <a:extLst>
              <a:ext uri="{FF2B5EF4-FFF2-40B4-BE49-F238E27FC236}">
                <a16:creationId xmlns:a16="http://schemas.microsoft.com/office/drawing/2014/main" id="{14339B26-2567-46CB-9E64-C8CF11920BE0}"/>
              </a:ext>
            </a:extLst>
          </p:cNvPr>
          <p:cNvSpPr txBox="1"/>
          <p:nvPr/>
        </p:nvSpPr>
        <p:spPr>
          <a:xfrm>
            <a:off x="457200" y="5638820"/>
            <a:ext cx="8251793"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long reviews: 3.37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&gt; 200)</a:t>
            </a:r>
          </a:p>
          <a:p>
            <a:r>
              <a:rPr lang="en-US" altLang="ko-KR" sz="2400" b="1" dirty="0">
                <a:solidFill>
                  <a:schemeClr val="bg1"/>
                </a:solidFill>
                <a:latin typeface="Arial" panose="020B0604020202020204" pitchFamily="34" charset="0"/>
                <a:cs typeface="Arial" panose="020B0604020202020204" pitchFamily="34" charset="0"/>
              </a:rPr>
              <a:t>Average rating for short reviews: 4.13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&lt; 20)</a:t>
            </a:r>
          </a:p>
          <a:p>
            <a:endParaRPr lang="ko-KR" altLang="en-US" sz="2400" dirty="0"/>
          </a:p>
        </p:txBody>
      </p:sp>
    </p:spTree>
    <p:extLst>
      <p:ext uri="{BB962C8B-B14F-4D97-AF65-F5344CB8AC3E}">
        <p14:creationId xmlns:p14="http://schemas.microsoft.com/office/powerpoint/2010/main" val="14120839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944</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 Slab</vt:lpstr>
      <vt:lpstr>Arial</vt:lpstr>
      <vt:lpstr>Calibri</vt:lpstr>
      <vt:lpstr>Calibri Light</vt:lpstr>
      <vt:lpstr>Impact</vt:lpstr>
      <vt:lpstr>Office Theme</vt:lpstr>
      <vt:lpstr>Yelp Reviews</vt:lpstr>
      <vt:lpstr>Objectives</vt:lpstr>
      <vt:lpstr>Final Model</vt:lpstr>
      <vt:lpstr>Contents</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Model Selection</vt:lpstr>
      <vt:lpstr>Final Model : MLR</vt:lpstr>
      <vt:lpstr>Residual Plot</vt:lpstr>
      <vt:lpstr>QQ-Plot</vt:lpstr>
      <vt:lpstr>Interpretation</vt:lpstr>
      <vt:lpstr>Example Review</vt:lpstr>
      <vt:lpstr>Example Review</vt:lpstr>
      <vt:lpstr>Example Review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Reviews</dc:title>
  <dc:creator>CHRISTOPHER LARMOUR KARDATZKE</dc:creator>
  <cp:lastModifiedBy> </cp:lastModifiedBy>
  <cp:revision>57</cp:revision>
  <dcterms:created xsi:type="dcterms:W3CDTF">2019-04-18T21:14:29Z</dcterms:created>
  <dcterms:modified xsi:type="dcterms:W3CDTF">2019-04-23T20:19:06Z</dcterms:modified>
</cp:coreProperties>
</file>