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0" y="162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[Alexander Egelston]</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dirty="0"/>
              <a:t>[Secure Coding Testing Methods and Vulnerabilities]</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8698"/>
    </mc:Choice>
    <mc:Fallback>
      <p:transition spd="slow" advTm="1869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is the secure coding method loop for maintaining code that is efficient and secure for the users of the system. </a:t>
            </a:r>
            <a:br>
              <a:rPr lang="en-US" dirty="0"/>
            </a:br>
            <a:endParaRPr sz="1600" dirty="0"/>
          </a:p>
          <a:p>
            <a:pPr marL="685800" lvl="1" indent="-228600" algn="l" rtl="0">
              <a:lnSpc>
                <a:spcPct val="90000"/>
              </a:lnSpc>
              <a:spcBef>
                <a:spcPts val="500"/>
              </a:spcBef>
              <a:spcAft>
                <a:spcPts val="0"/>
              </a:spcAft>
              <a:buClr>
                <a:schemeClr val="lt1"/>
              </a:buClr>
              <a:buSzPts val="2000"/>
              <a:buChar char="•"/>
            </a:pPr>
            <a:r>
              <a:rPr lang="en-US" dirty="0"/>
              <a:t>In the context of the diagram tools will remain in steps associated with what they are needed for such as build tools like Jenkins being called for in the build step, functional testing tools like Selenium being called for in the Verify and Test step, and tools like firewalls being called for in the Respond step. The only steps within the Automation Summary diagram that do not contain security automation are  the Design and Build steps as these are where developers are making decisions on how the system should be developed and cannot be completed solely through automation. The Build step is where developers should utilize the compiler and convert the source code into executable code for the system.</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6243"/>
    </mc:Choice>
    <mc:Fallback>
      <p:transition spd="slow" advTm="4624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The benefits of taking immediate action are reduction of impact, mitigating secondary effects for users, and preventing further compromise of the system. </a:t>
            </a:r>
          </a:p>
          <a:p>
            <a:pPr marL="228600" lvl="0" indent="-228600" algn="l" rtl="0">
              <a:lnSpc>
                <a:spcPct val="90000"/>
              </a:lnSpc>
              <a:spcBef>
                <a:spcPts val="0"/>
              </a:spcBef>
              <a:spcAft>
                <a:spcPts val="0"/>
              </a:spcAft>
              <a:buClr>
                <a:schemeClr val="lt1"/>
              </a:buClr>
              <a:buSzPts val="2000"/>
              <a:buChar char="•"/>
            </a:pPr>
            <a:r>
              <a:rPr lang="en-US" sz="2000" dirty="0"/>
              <a:t>The risks of waiting to take action are the escalation of damage to the system, data corruption, regulation fines, damage to reputation, and legal consequences.</a:t>
            </a:r>
          </a:p>
          <a:p>
            <a:pPr marL="228600" lvl="0" indent="-228600" algn="l" rtl="0">
              <a:lnSpc>
                <a:spcPct val="90000"/>
              </a:lnSpc>
              <a:spcBef>
                <a:spcPts val="0"/>
              </a:spcBef>
              <a:spcAft>
                <a:spcPts val="0"/>
              </a:spcAft>
              <a:buClr>
                <a:schemeClr val="lt1"/>
              </a:buClr>
              <a:buSzPts val="2000"/>
              <a:buChar char="•"/>
            </a:pPr>
            <a:r>
              <a:rPr lang="en-US" sz="2000" dirty="0"/>
              <a:t>The risks of the strategy shown in the automation summary are a false sense of security due to overreliance on automation tools, potential for system analysts to not have necessary skills to respond to complex issues in a system largely built with automation tools, and the potential for some threats to go unnoticed with an excessive amount of alerts overwhelming security teams. </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6414"/>
    </mc:Choice>
    <mc:Fallback>
      <p:transition spd="slow" advTm="4641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Given it is a mostly human process there is room for error in every step. In the Assessment and Plan step it is possible that not all emerging threats are identified which in turn would lead to less considerations in the design of the system. Inadequate security testing via a lack of penetration testing, vulnerability assessments, and security code reviews could leave the system open to attacks from several angles. Depending on the tools and software used for monitoring of the system security, suspicious activities or potential breaches may go by unnoticed.</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1664"/>
    </mc:Choice>
    <mc:Fallback>
      <p:transition spd="slow" advTm="4166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One standard that can largely improve system security is the Zero-Trust policy. In this policy no device or user is trusted and must be verified during every attempt to access the system. In addition to this standard, developers should also adhere to the NIST Cybersecurity Framework. This framework provides general guidelines for improving the cybersecurity risk management levels of systems being monitored/developed. </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0397"/>
    </mc:Choice>
    <mc:Fallback>
      <p:transition spd="slow" advTm="3039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a:t>Admin. (2022, May 4). </a:t>
            </a:r>
            <a:r>
              <a:rPr lang="en-US" i="1" dirty="0"/>
              <a:t>10 secure coding practices you can implement now</a:t>
            </a:r>
            <a:r>
              <a:rPr lang="en-US" dirty="0"/>
              <a:t>. Code Signing Store. https://codesigningstore.com/secure-coding-practices-to-implement </a:t>
            </a:r>
          </a:p>
          <a:p>
            <a:r>
              <a:rPr lang="en-US" i="1" dirty="0">
                <a:effectLst/>
              </a:rPr>
              <a:t>Personalization in the age of GDPR</a:t>
            </a:r>
            <a:r>
              <a:rPr lang="en-US" dirty="0">
                <a:effectLst/>
              </a:rPr>
              <a:t>. Fresh Relevance. (2022, September 7). https://www.freshrelevance.com/resources/gdpr-personalization/ </a:t>
            </a:r>
          </a:p>
          <a:p>
            <a:r>
              <a:rPr lang="en-US" i="1" dirty="0"/>
              <a:t>What is the exploration vs exploitation trade off in reinforcement learning?</a:t>
            </a:r>
            <a:r>
              <a:rPr lang="en-US" dirty="0"/>
              <a:t>. </a:t>
            </a:r>
            <a:r>
              <a:rPr lang="en-US" dirty="0" err="1"/>
              <a:t>Scribbr</a:t>
            </a:r>
            <a:r>
              <a:rPr lang="en-US" dirty="0"/>
              <a:t>. (2023, July 14). https://www.scribbr.com/frequently-asked-questions/what-is-the-exploration-vs-exploitation-trade-off-in-reinforcement-learning/ </a:t>
            </a:r>
          </a:p>
          <a:p>
            <a:endParaRPr lang="en-US" dirty="0">
              <a:effectLst/>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6852"/>
    </mc:Choice>
    <mc:Fallback>
      <p:transition spd="slow" advTm="68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315310" y="2201295"/>
            <a:ext cx="3972910" cy="4497903"/>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is an illustration on defense in depth, a vital concept centered around having multiple layers of security acting as additional mitigating safety features if a breach does occur. </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630817" y="2902002"/>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4481"/>
    </mc:Choice>
    <mc:Fallback>
      <p:transition spd="slow" advTm="1448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This matrix breaks down the different categories of cyber threats. Each type of threat has an associated level of importance and likelihood.</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414833642"/>
              </p:ext>
            </p:extLst>
          </p:nvPr>
        </p:nvGraphicFramePr>
        <p:xfrm>
          <a:off x="3108837" y="1834931"/>
          <a:ext cx="7835225" cy="475482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are more likely to occur.]</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with a high level of importance.]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with a low level of importance.]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[Threats that are less likely to occur.]</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25392"/>
    </mc:Choice>
    <mc:Fallback>
      <p:transition spd="slow" advTm="2539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bg1"/>
              </a:buClr>
              <a:buSzPts val="2200"/>
              <a:buFont typeface="+mj-lt"/>
              <a:buAutoNum type="arabicPeriod"/>
            </a:pPr>
            <a:r>
              <a:rPr lang="en-US" dirty="0">
                <a:solidFill>
                  <a:schemeClr val="bg1"/>
                </a:solidFill>
              </a:rPr>
              <a:t>Validate Input</a:t>
            </a:r>
          </a:p>
          <a:p>
            <a:pPr lvl="0" indent="-457200" algn="l" rtl="0">
              <a:lnSpc>
                <a:spcPct val="90000"/>
              </a:lnSpc>
              <a:spcBef>
                <a:spcPts val="0"/>
              </a:spcBef>
              <a:spcAft>
                <a:spcPts val="0"/>
              </a:spcAft>
              <a:buClr>
                <a:schemeClr val="bg1"/>
              </a:buClr>
              <a:buSzPts val="2200"/>
              <a:buFont typeface="+mj-lt"/>
              <a:buAutoNum type="arabicPeriod"/>
            </a:pPr>
            <a:r>
              <a:rPr lang="en-US" dirty="0">
                <a:solidFill>
                  <a:schemeClr val="bg1"/>
                </a:solidFill>
              </a:rPr>
              <a:t>Heed Compiler Warnings</a:t>
            </a:r>
          </a:p>
          <a:p>
            <a:pPr lvl="0" indent="-457200" algn="l" rtl="0">
              <a:lnSpc>
                <a:spcPct val="90000"/>
              </a:lnSpc>
              <a:spcBef>
                <a:spcPts val="0"/>
              </a:spcBef>
              <a:spcAft>
                <a:spcPts val="0"/>
              </a:spcAft>
              <a:buClr>
                <a:schemeClr val="bg1"/>
              </a:buClr>
              <a:buSzPts val="2200"/>
              <a:buFont typeface="+mj-lt"/>
              <a:buAutoNum type="arabicPeriod"/>
            </a:pPr>
            <a:r>
              <a:rPr lang="en-US" dirty="0">
                <a:solidFill>
                  <a:schemeClr val="bg1"/>
                </a:solidFill>
              </a:rPr>
              <a:t>Architect and Design for Security Policies</a:t>
            </a:r>
          </a:p>
          <a:p>
            <a:pPr lvl="0" indent="-457200" algn="l" rtl="0">
              <a:lnSpc>
                <a:spcPct val="90000"/>
              </a:lnSpc>
              <a:spcBef>
                <a:spcPts val="0"/>
              </a:spcBef>
              <a:spcAft>
                <a:spcPts val="0"/>
              </a:spcAft>
              <a:buClr>
                <a:schemeClr val="bg1"/>
              </a:buClr>
              <a:buSzPts val="2200"/>
              <a:buFont typeface="+mj-lt"/>
              <a:buAutoNum type="arabicPeriod"/>
            </a:pPr>
            <a:r>
              <a:rPr lang="en-US" dirty="0">
                <a:solidFill>
                  <a:schemeClr val="bg1"/>
                </a:solidFill>
              </a:rPr>
              <a:t>Keep it Simple</a:t>
            </a:r>
          </a:p>
          <a:p>
            <a:pPr lvl="0" indent="-457200" algn="l" rtl="0">
              <a:lnSpc>
                <a:spcPct val="90000"/>
              </a:lnSpc>
              <a:spcBef>
                <a:spcPts val="0"/>
              </a:spcBef>
              <a:spcAft>
                <a:spcPts val="0"/>
              </a:spcAft>
              <a:buClr>
                <a:schemeClr val="bg1"/>
              </a:buClr>
              <a:buSzPts val="2200"/>
              <a:buFont typeface="+mj-lt"/>
              <a:buAutoNum type="arabicPeriod"/>
            </a:pPr>
            <a:r>
              <a:rPr lang="en-US" dirty="0">
                <a:solidFill>
                  <a:schemeClr val="bg1"/>
                </a:solidFill>
              </a:rPr>
              <a:t>Default Deny</a:t>
            </a:r>
          </a:p>
          <a:p>
            <a:pPr lvl="0" indent="-457200" algn="l" rtl="0">
              <a:lnSpc>
                <a:spcPct val="90000"/>
              </a:lnSpc>
              <a:spcBef>
                <a:spcPts val="0"/>
              </a:spcBef>
              <a:spcAft>
                <a:spcPts val="0"/>
              </a:spcAft>
              <a:buClr>
                <a:schemeClr val="bg1"/>
              </a:buClr>
              <a:buSzPts val="2200"/>
              <a:buFont typeface="+mj-lt"/>
              <a:buAutoNum type="arabicPeriod"/>
            </a:pPr>
            <a:r>
              <a:rPr lang="en-US" dirty="0">
                <a:solidFill>
                  <a:schemeClr val="bg1"/>
                </a:solidFill>
              </a:rPr>
              <a:t>Adhere to the Principle of Least Privilege</a:t>
            </a:r>
          </a:p>
          <a:p>
            <a:pPr lvl="0" indent="-457200" algn="l" rtl="0">
              <a:lnSpc>
                <a:spcPct val="90000"/>
              </a:lnSpc>
              <a:spcBef>
                <a:spcPts val="0"/>
              </a:spcBef>
              <a:spcAft>
                <a:spcPts val="0"/>
              </a:spcAft>
              <a:buClr>
                <a:schemeClr val="bg1"/>
              </a:buClr>
              <a:buSzPts val="2200"/>
              <a:buFont typeface="+mj-lt"/>
              <a:buAutoNum type="arabicPeriod"/>
            </a:pPr>
            <a:r>
              <a:rPr lang="en-US" dirty="0">
                <a:solidFill>
                  <a:schemeClr val="bg1"/>
                </a:solidFill>
              </a:rPr>
              <a:t>Sanitize Data Sent to Other Systems</a:t>
            </a:r>
          </a:p>
          <a:p>
            <a:pPr lvl="0" indent="-457200" algn="l" rtl="0">
              <a:lnSpc>
                <a:spcPct val="90000"/>
              </a:lnSpc>
              <a:spcBef>
                <a:spcPts val="0"/>
              </a:spcBef>
              <a:spcAft>
                <a:spcPts val="0"/>
              </a:spcAft>
              <a:buClr>
                <a:schemeClr val="bg1"/>
              </a:buClr>
              <a:buSzPts val="2200"/>
              <a:buFont typeface="+mj-lt"/>
              <a:buAutoNum type="arabicPeriod"/>
            </a:pPr>
            <a:r>
              <a:rPr lang="en-US" dirty="0">
                <a:solidFill>
                  <a:schemeClr val="bg1"/>
                </a:solidFill>
              </a:rPr>
              <a:t>Practice Defense in Depth</a:t>
            </a:r>
          </a:p>
          <a:p>
            <a:pPr lvl="0" indent="-457200" algn="l" rtl="0">
              <a:lnSpc>
                <a:spcPct val="90000"/>
              </a:lnSpc>
              <a:spcBef>
                <a:spcPts val="0"/>
              </a:spcBef>
              <a:spcAft>
                <a:spcPts val="0"/>
              </a:spcAft>
              <a:buClr>
                <a:schemeClr val="bg1"/>
              </a:buClr>
              <a:buSzPts val="2200"/>
              <a:buFont typeface="+mj-lt"/>
              <a:buAutoNum type="arabicPeriod"/>
            </a:pPr>
            <a:r>
              <a:rPr lang="en-US" dirty="0">
                <a:solidFill>
                  <a:schemeClr val="bg1"/>
                </a:solidFill>
              </a:rPr>
              <a:t>Use Effective Quality Assurance Techniques</a:t>
            </a:r>
          </a:p>
          <a:p>
            <a:pPr lvl="0" indent="-457200" algn="l" rtl="0">
              <a:lnSpc>
                <a:spcPct val="90000"/>
              </a:lnSpc>
              <a:spcBef>
                <a:spcPts val="0"/>
              </a:spcBef>
              <a:spcAft>
                <a:spcPts val="0"/>
              </a:spcAft>
              <a:buClr>
                <a:schemeClr val="bg1"/>
              </a:buClr>
              <a:buSzPts val="2200"/>
              <a:buFont typeface="+mj-lt"/>
              <a:buAutoNum type="arabicPeriod"/>
            </a:pPr>
            <a:r>
              <a:rPr lang="en-US" dirty="0">
                <a:solidFill>
                  <a:schemeClr val="bg1"/>
                </a:solidFill>
              </a:rPr>
              <a:t>Adopt a Secure Coding Standard</a:t>
            </a:r>
            <a:endParaRPr dirty="0">
              <a:solidFill>
                <a:schemeClr val="bg1"/>
              </a:solidFill>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30375"/>
    </mc:Choice>
    <mc:Fallback>
      <p:transition spd="slow" advTm="3037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Font typeface="+mj-lt"/>
              <a:buAutoNum type="arabicPeriod"/>
            </a:pPr>
            <a:r>
              <a:rPr lang="en-US" sz="2000" dirty="0"/>
              <a:t>Do not cast to an out-of-range enumeration value</a:t>
            </a:r>
          </a:p>
          <a:p>
            <a:pPr lvl="0" indent="-457200" algn="l" rtl="0">
              <a:lnSpc>
                <a:spcPct val="90000"/>
              </a:lnSpc>
              <a:spcBef>
                <a:spcPts val="0"/>
              </a:spcBef>
              <a:spcAft>
                <a:spcPts val="0"/>
              </a:spcAft>
              <a:buClr>
                <a:schemeClr val="lt1"/>
              </a:buClr>
              <a:buSzPts val="2000"/>
              <a:buFont typeface="+mj-lt"/>
              <a:buAutoNum type="arabicPeriod"/>
            </a:pPr>
            <a:r>
              <a:rPr lang="en-US" sz="2000" dirty="0"/>
              <a:t>Use valid references, pointers, and iterators to reference elements of a container</a:t>
            </a:r>
          </a:p>
          <a:p>
            <a:pPr lvl="0" indent="-457200" algn="l" rtl="0">
              <a:lnSpc>
                <a:spcPct val="90000"/>
              </a:lnSpc>
              <a:spcBef>
                <a:spcPts val="0"/>
              </a:spcBef>
              <a:spcAft>
                <a:spcPts val="0"/>
              </a:spcAft>
              <a:buClr>
                <a:schemeClr val="lt1"/>
              </a:buClr>
              <a:buSzPts val="2000"/>
              <a:buFont typeface="+mj-lt"/>
              <a:buAutoNum type="arabicPeriod"/>
            </a:pPr>
            <a:r>
              <a:rPr lang="en-US" sz="2000" dirty="0"/>
              <a:t>Do not attempt to create a std::string from a null pointer</a:t>
            </a:r>
          </a:p>
          <a:p>
            <a:pPr lvl="0" indent="-457200" algn="l" rtl="0">
              <a:lnSpc>
                <a:spcPct val="90000"/>
              </a:lnSpc>
              <a:spcBef>
                <a:spcPts val="0"/>
              </a:spcBef>
              <a:spcAft>
                <a:spcPts val="0"/>
              </a:spcAft>
              <a:buClr>
                <a:schemeClr val="lt1"/>
              </a:buClr>
              <a:buSzPts val="2000"/>
              <a:buFont typeface="+mj-lt"/>
              <a:buAutoNum type="arabicPeriod"/>
            </a:pPr>
            <a:r>
              <a:rPr lang="en-US" sz="2000" dirty="0"/>
              <a:t>Do not store already-owned pointer value in an unrelated smart pointer</a:t>
            </a:r>
          </a:p>
          <a:p>
            <a:pPr lvl="0" indent="-457200" algn="l" rtl="0">
              <a:lnSpc>
                <a:spcPct val="90000"/>
              </a:lnSpc>
              <a:spcBef>
                <a:spcPts val="0"/>
              </a:spcBef>
              <a:spcAft>
                <a:spcPts val="0"/>
              </a:spcAft>
              <a:buClr>
                <a:schemeClr val="lt1"/>
              </a:buClr>
              <a:buSzPts val="2000"/>
              <a:buFont typeface="+mj-lt"/>
              <a:buAutoNum type="arabicPeriod"/>
            </a:pPr>
            <a:r>
              <a:rPr lang="en-US" sz="2000" dirty="0"/>
              <a:t>Properly deallocate dynamically allocated resources</a:t>
            </a:r>
          </a:p>
          <a:p>
            <a:pPr lvl="0" indent="-457200" algn="l" rtl="0">
              <a:lnSpc>
                <a:spcPct val="90000"/>
              </a:lnSpc>
              <a:spcBef>
                <a:spcPts val="0"/>
              </a:spcBef>
              <a:spcAft>
                <a:spcPts val="0"/>
              </a:spcAft>
              <a:buClr>
                <a:schemeClr val="lt1"/>
              </a:buClr>
              <a:buSzPts val="2000"/>
              <a:buFont typeface="+mj-lt"/>
              <a:buAutoNum type="arabicPeriod"/>
            </a:pPr>
            <a:r>
              <a:rPr lang="en-US" sz="2000" dirty="0"/>
              <a:t>Use a static assertion to test the value of a constant expression</a:t>
            </a:r>
          </a:p>
          <a:p>
            <a:pPr lvl="0" indent="-457200" algn="l" rtl="0">
              <a:lnSpc>
                <a:spcPct val="90000"/>
              </a:lnSpc>
              <a:spcBef>
                <a:spcPts val="0"/>
              </a:spcBef>
              <a:spcAft>
                <a:spcPts val="0"/>
              </a:spcAft>
              <a:buClr>
                <a:schemeClr val="lt1"/>
              </a:buClr>
              <a:buSzPts val="2000"/>
              <a:buFont typeface="+mj-lt"/>
              <a:buAutoNum type="arabicPeriod"/>
            </a:pPr>
            <a:r>
              <a:rPr lang="en-US" sz="2000" dirty="0"/>
              <a:t>Handle all exceptions thrown before main() begins executing</a:t>
            </a:r>
          </a:p>
          <a:p>
            <a:pPr lvl="0" indent="-457200" algn="l" rtl="0">
              <a:lnSpc>
                <a:spcPct val="90000"/>
              </a:lnSpc>
              <a:spcBef>
                <a:spcPts val="0"/>
              </a:spcBef>
              <a:spcAft>
                <a:spcPts val="0"/>
              </a:spcAft>
              <a:buClr>
                <a:schemeClr val="lt1"/>
              </a:buClr>
              <a:buSzPts val="2000"/>
              <a:buFont typeface="+mj-lt"/>
              <a:buAutoNum type="arabicPeriod"/>
            </a:pPr>
            <a:r>
              <a:rPr lang="en-US" sz="2000" dirty="0"/>
              <a:t>Do not alternately input and output from a file stream without an intervening positioning call</a:t>
            </a:r>
          </a:p>
          <a:p>
            <a:pPr lvl="0" indent="-457200" algn="l" rtl="0">
              <a:lnSpc>
                <a:spcPct val="90000"/>
              </a:lnSpc>
              <a:spcBef>
                <a:spcPts val="0"/>
              </a:spcBef>
              <a:spcAft>
                <a:spcPts val="0"/>
              </a:spcAft>
              <a:buClr>
                <a:schemeClr val="lt1"/>
              </a:buClr>
              <a:buSzPts val="2000"/>
              <a:buFont typeface="+mj-lt"/>
              <a:buAutoNum type="arabicPeriod"/>
            </a:pPr>
            <a:r>
              <a:rPr lang="en-US" sz="2000" dirty="0"/>
              <a:t>Do not invoke virtual functions from constructors or destructors</a:t>
            </a:r>
          </a:p>
          <a:p>
            <a:pPr lvl="0" indent="-457200" algn="l" rtl="0">
              <a:lnSpc>
                <a:spcPct val="90000"/>
              </a:lnSpc>
              <a:spcBef>
                <a:spcPts val="0"/>
              </a:spcBef>
              <a:spcAft>
                <a:spcPts val="0"/>
              </a:spcAft>
              <a:buClr>
                <a:schemeClr val="lt1"/>
              </a:buClr>
              <a:buSzPts val="2000"/>
              <a:buFont typeface="+mj-lt"/>
              <a:buAutoNum type="arabicPeriod"/>
            </a:pPr>
            <a:r>
              <a:rPr lang="en-US" sz="2000" dirty="0"/>
              <a:t>Value returning functions must return a value from all exit paths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55070"/>
    </mc:Choice>
    <mc:Fallback>
      <p:transition spd="slow" advTm="5507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in Flight: Encryption in flight is when data being transmitted is encrypted before it is received. The data is decrypted when it arrives at its intended receiver. This allows the data to be transmitted remotely and unsure successful encryption during transportation that verifies the data was not compromised. </a:t>
            </a:r>
            <a:br>
              <a:rPr lang="en-US" sz="2000" dirty="0"/>
            </a:b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at rest: Encryption at rest allows the user to decrypt the data on their own storage device without needing to worry about the data becoming compromised if the device is stolen or hacked. Without the decryption key, unintended users will not be able to decrypt the data.</a:t>
            </a:r>
            <a:br>
              <a:rPr lang="en-US" sz="2000" dirty="0"/>
            </a:br>
            <a:endParaRPr lang="en-US" sz="2000" dirty="0"/>
          </a:p>
          <a:p>
            <a:pPr marL="228600" lvl="0" indent="-228600" algn="l" rtl="0">
              <a:lnSpc>
                <a:spcPct val="90000"/>
              </a:lnSpc>
              <a:spcBef>
                <a:spcPts val="0"/>
              </a:spcBef>
              <a:spcAft>
                <a:spcPts val="0"/>
              </a:spcAft>
              <a:buClr>
                <a:schemeClr val="lt1"/>
              </a:buClr>
              <a:buSzPts val="2000"/>
              <a:buChar char="•"/>
            </a:pPr>
            <a:r>
              <a:rPr lang="en-US" sz="2000" dirty="0"/>
              <a:t>Encryption in use: Encryption in use is a method of encryption that requires constant reverification of the user’s credentials. This reverifies that the user is who they are presenting as anytime new data is accessed or an action is taken on the software. </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76456"/>
    </mc:Choice>
    <mc:Fallback>
      <p:transition spd="slow" advTm="7645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b="1" dirty="0">
                <a:latin typeface="Times New Roman" panose="02020603050405020304" pitchFamily="18" charset="0"/>
                <a:cs typeface="Times New Roman" panose="02020603050405020304" pitchFamily="18" charset="0"/>
              </a:rPr>
              <a:t>Authentication</a:t>
            </a:r>
            <a:r>
              <a:rPr lang="en-US" sz="2400" dirty="0">
                <a:latin typeface="Times New Roman" panose="02020603050405020304" pitchFamily="18" charset="0"/>
                <a:cs typeface="Times New Roman" panose="02020603050405020304" pitchFamily="18" charset="0"/>
              </a:rPr>
              <a:t>: When a user attempts to access a system they are prompted to verify their identity. This may include logging in with a user ID and password as well as second factor authentication.</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0"/>
              </a:spcBef>
              <a:spcAft>
                <a:spcPts val="0"/>
              </a:spcAft>
              <a:buClr>
                <a:schemeClr val="lt1"/>
              </a:buClr>
              <a:buSzPts val="2400"/>
              <a:buChar char="•"/>
            </a:pPr>
            <a:r>
              <a:rPr lang="en-US" sz="2400" b="1" dirty="0">
                <a:latin typeface="Times New Roman" panose="02020603050405020304" pitchFamily="18" charset="0"/>
                <a:cs typeface="Times New Roman" panose="02020603050405020304" pitchFamily="18" charset="0"/>
              </a:rPr>
              <a:t>Authorization</a:t>
            </a:r>
            <a:r>
              <a:rPr lang="en-US" sz="2400" dirty="0">
                <a:latin typeface="Times New Roman" panose="02020603050405020304" pitchFamily="18" charset="0"/>
                <a:cs typeface="Times New Roman" panose="02020603050405020304" pitchFamily="18" charset="0"/>
              </a:rPr>
              <a:t>: Verifying the user is authorized to access certain parts or functions of a system is authorization. For example in a CRUD database, a user might need authorization verification when creating, reading, updating, or deleting data.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0"/>
              </a:spcBef>
              <a:spcAft>
                <a:spcPts val="0"/>
              </a:spcAft>
              <a:buClr>
                <a:schemeClr val="lt1"/>
              </a:buClr>
              <a:buSzPts val="2400"/>
              <a:buChar char="•"/>
            </a:pPr>
            <a:r>
              <a:rPr lang="en-US" sz="2400" b="1" dirty="0">
                <a:latin typeface="Times New Roman" panose="02020603050405020304" pitchFamily="18" charset="0"/>
                <a:cs typeface="Times New Roman" panose="02020603050405020304" pitchFamily="18" charset="0"/>
              </a:rPr>
              <a:t>Accounting</a:t>
            </a:r>
            <a:r>
              <a:rPr lang="en-US" sz="2400" dirty="0">
                <a:latin typeface="Times New Roman" panose="02020603050405020304" pitchFamily="18" charset="0"/>
                <a:cs typeface="Times New Roman" panose="02020603050405020304" pitchFamily="18" charset="0"/>
              </a:rPr>
              <a:t>: The tracking of any actions taken by all users on a system makes up accounting. This allows Admins to see a digital trail of what is being accessed in the case of needing further information on user activity.</a:t>
            </a:r>
            <a:br>
              <a:rPr lang="en-US" sz="2400" dirty="0"/>
            </a:b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57412"/>
    </mc:Choice>
    <mc:Fallback>
      <p:transition spd="slow" advTm="5741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30168" y="268249"/>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493588" y="1122961"/>
            <a:ext cx="10736317" cy="2466637"/>
          </a:xfrm>
          <a:custGeom>
            <a:avLst/>
            <a:gdLst>
              <a:gd name="connsiteX0" fmla="*/ 0 w 10815144"/>
              <a:gd name="connsiteY0" fmla="*/ 0 h 4419329"/>
              <a:gd name="connsiteX1" fmla="*/ 10815144 w 10815144"/>
              <a:gd name="connsiteY1" fmla="*/ 0 h 4419329"/>
              <a:gd name="connsiteX2" fmla="*/ 10815144 w 10815144"/>
              <a:gd name="connsiteY2" fmla="*/ 4419329 h 4419329"/>
              <a:gd name="connsiteX3" fmla="*/ 0 w 10815144"/>
              <a:gd name="connsiteY3" fmla="*/ 4419329 h 4419329"/>
              <a:gd name="connsiteX4" fmla="*/ 0 w 10815144"/>
              <a:gd name="connsiteY4" fmla="*/ 0 h 4419329"/>
              <a:gd name="connsiteX0" fmla="*/ 0 w 10815144"/>
              <a:gd name="connsiteY0" fmla="*/ 0 h 4419329"/>
              <a:gd name="connsiteX1" fmla="*/ 10815144 w 10815144"/>
              <a:gd name="connsiteY1" fmla="*/ 0 h 4419329"/>
              <a:gd name="connsiteX2" fmla="*/ 10799378 w 10815144"/>
              <a:gd name="connsiteY2" fmla="*/ 1423880 h 4419329"/>
              <a:gd name="connsiteX3" fmla="*/ 0 w 10815144"/>
              <a:gd name="connsiteY3" fmla="*/ 4419329 h 4419329"/>
              <a:gd name="connsiteX4" fmla="*/ 0 w 10815144"/>
              <a:gd name="connsiteY4" fmla="*/ 0 h 4419329"/>
              <a:gd name="connsiteX0" fmla="*/ 0 w 10815144"/>
              <a:gd name="connsiteY0" fmla="*/ 0 h 4419329"/>
              <a:gd name="connsiteX1" fmla="*/ 10815144 w 10815144"/>
              <a:gd name="connsiteY1" fmla="*/ 0 h 4419329"/>
              <a:gd name="connsiteX2" fmla="*/ 10799378 w 10815144"/>
              <a:gd name="connsiteY2" fmla="*/ 1423880 h 4419329"/>
              <a:gd name="connsiteX3" fmla="*/ 0 w 10815144"/>
              <a:gd name="connsiteY3" fmla="*/ 4419329 h 4419329"/>
              <a:gd name="connsiteX4" fmla="*/ 0 w 10815144"/>
              <a:gd name="connsiteY4" fmla="*/ 0 h 4419329"/>
              <a:gd name="connsiteX0" fmla="*/ 0 w 10815144"/>
              <a:gd name="connsiteY0" fmla="*/ 0 h 4419329"/>
              <a:gd name="connsiteX1" fmla="*/ 10815144 w 10815144"/>
              <a:gd name="connsiteY1" fmla="*/ 0 h 4419329"/>
              <a:gd name="connsiteX2" fmla="*/ 10775729 w 10815144"/>
              <a:gd name="connsiteY2" fmla="*/ 1557887 h 4419329"/>
              <a:gd name="connsiteX3" fmla="*/ 0 w 10815144"/>
              <a:gd name="connsiteY3" fmla="*/ 4419329 h 4419329"/>
              <a:gd name="connsiteX4" fmla="*/ 0 w 10815144"/>
              <a:gd name="connsiteY4" fmla="*/ 0 h 4419329"/>
              <a:gd name="connsiteX0" fmla="*/ 0 w 10815144"/>
              <a:gd name="connsiteY0" fmla="*/ 0 h 4419329"/>
              <a:gd name="connsiteX1" fmla="*/ 10815144 w 10815144"/>
              <a:gd name="connsiteY1" fmla="*/ 0 h 4419329"/>
              <a:gd name="connsiteX2" fmla="*/ 10775729 w 10815144"/>
              <a:gd name="connsiteY2" fmla="*/ 1557887 h 4419329"/>
              <a:gd name="connsiteX3" fmla="*/ 0 w 10815144"/>
              <a:gd name="connsiteY3" fmla="*/ 4419329 h 4419329"/>
              <a:gd name="connsiteX4" fmla="*/ 0 w 10815144"/>
              <a:gd name="connsiteY4" fmla="*/ 0 h 4419329"/>
              <a:gd name="connsiteX0" fmla="*/ 0 w 10815144"/>
              <a:gd name="connsiteY0" fmla="*/ 0 h 4419329"/>
              <a:gd name="connsiteX1" fmla="*/ 10815144 w 10815144"/>
              <a:gd name="connsiteY1" fmla="*/ 0 h 4419329"/>
              <a:gd name="connsiteX2" fmla="*/ 10775729 w 10815144"/>
              <a:gd name="connsiteY2" fmla="*/ 1557887 h 4419329"/>
              <a:gd name="connsiteX3" fmla="*/ 0 w 10815144"/>
              <a:gd name="connsiteY3" fmla="*/ 4419329 h 4419329"/>
              <a:gd name="connsiteX4" fmla="*/ 0 w 10815144"/>
              <a:gd name="connsiteY4" fmla="*/ 0 h 4419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15144" h="4419329">
                <a:moveTo>
                  <a:pt x="0" y="0"/>
                </a:moveTo>
                <a:lnTo>
                  <a:pt x="10815144" y="0"/>
                </a:lnTo>
                <a:lnTo>
                  <a:pt x="10775729" y="1557887"/>
                </a:lnTo>
                <a:cubicBezTo>
                  <a:pt x="4346025" y="1705032"/>
                  <a:pt x="3852041" y="4319481"/>
                  <a:pt x="0" y="4419329"/>
                </a:cubicBezTo>
                <a:lnTo>
                  <a:pt x="0" y="0"/>
                </a:lnTo>
                <a:close/>
              </a:path>
            </a:pathLst>
          </a:cu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In the process of debugging the unit test code, I took a systematic approach to identify and resolve various types of bugs. Initially, the tests were not correctly evaluating whether the collection was empty or not, which lead to false positives. The </a:t>
            </a:r>
            <a:r>
              <a:rPr lang="en-US" dirty="0" err="1"/>
              <a:t>CanAddToEmptyVector</a:t>
            </a:r>
            <a:r>
              <a:rPr lang="en-US" dirty="0"/>
              <a:t> test was corrected to add a value to the empty collection before verifying that it was no longer empty. </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26217F03-440F-984F-6C4E-56536E8CAD47}"/>
              </a:ext>
            </a:extLst>
          </p:cNvPr>
          <p:cNvPicPr>
            <a:picLocks noChangeAspect="1"/>
          </p:cNvPicPr>
          <p:nvPr/>
        </p:nvPicPr>
        <p:blipFill>
          <a:blip r:embed="rId5"/>
          <a:stretch>
            <a:fillRect/>
          </a:stretch>
        </p:blipFill>
        <p:spPr>
          <a:xfrm>
            <a:off x="5285791" y="2961746"/>
            <a:ext cx="5798284" cy="3438442"/>
          </a:xfrm>
          <a:prstGeom prst="rect">
            <a:avLst/>
          </a:prstGeom>
        </p:spPr>
      </p:pic>
      <p:sp>
        <p:nvSpPr>
          <p:cNvPr id="3" name="TextBox 2">
            <a:extLst>
              <a:ext uri="{FF2B5EF4-FFF2-40B4-BE49-F238E27FC236}">
                <a16:creationId xmlns:a16="http://schemas.microsoft.com/office/drawing/2014/main" id="{A3AA2A89-74BA-F347-0A0C-0345DA6BB223}"/>
              </a:ext>
            </a:extLst>
          </p:cNvPr>
          <p:cNvSpPr txBox="1"/>
          <p:nvPr/>
        </p:nvSpPr>
        <p:spPr>
          <a:xfrm>
            <a:off x="493588" y="3095918"/>
            <a:ext cx="4820706" cy="3170099"/>
          </a:xfrm>
          <a:prstGeom prst="rect">
            <a:avLst/>
          </a:prstGeom>
          <a:noFill/>
        </p:spPr>
        <p:txBody>
          <a:bodyPr wrap="square" rtlCol="0">
            <a:spAutoFit/>
          </a:bodyPr>
          <a:lstStyle/>
          <a:p>
            <a:r>
              <a:rPr lang="en-US" sz="2000" dirty="0">
                <a:solidFill>
                  <a:schemeClr val="bg1"/>
                </a:solidFill>
              </a:rPr>
              <a:t>Additionally, the </a:t>
            </a:r>
            <a:r>
              <a:rPr lang="en-US" sz="2000" dirty="0" err="1">
                <a:solidFill>
                  <a:schemeClr val="bg1"/>
                </a:solidFill>
              </a:rPr>
              <a:t>CollectionIsEmptyAfterClearing</a:t>
            </a:r>
            <a:r>
              <a:rPr lang="en-US" sz="2000" dirty="0">
                <a:solidFill>
                  <a:schemeClr val="bg1"/>
                </a:solidFill>
              </a:rPr>
              <a:t> test was modified to add entries to the collection, clear it (where before the clearing of the collection had been accidentally skipped), and check if it is indeed empty. These changes ensure that the tests accurately validate the expected behavior, making the debugging process thorough and effective.</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9429"/>
    </mc:Choice>
    <mc:Fallback>
      <p:transition spd="slow" advTm="4942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84421"/>
    </mc:Choice>
    <mc:Fallback>
      <p:transition spd="slow" advTm="8442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7512</TotalTime>
  <Words>1218</Words>
  <Application>Microsoft Office PowerPoint</Application>
  <PresentationFormat>Widescreen</PresentationFormat>
  <Paragraphs>66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Century Gothic</vt:lpstr>
      <vt:lpstr>Arial</vt:lpstr>
      <vt:lpstr>Times New Roman</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Alexander Egelston</cp:lastModifiedBy>
  <cp:revision>17</cp:revision>
  <dcterms:created xsi:type="dcterms:W3CDTF">2020-08-19T17:59:24Z</dcterms:created>
  <dcterms:modified xsi:type="dcterms:W3CDTF">2023-08-21T07:42:28Z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