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8"/>
  </p:notesMasterIdLst>
  <p:sldIdLst>
    <p:sldId id="256" r:id="rId3"/>
    <p:sldId id="382" r:id="rId4"/>
    <p:sldId id="267" r:id="rId5"/>
    <p:sldId id="1218" r:id="rId6"/>
    <p:sldId id="384" r:id="rId7"/>
    <p:sldId id="1753" r:id="rId8"/>
    <p:sldId id="1754" r:id="rId9"/>
    <p:sldId id="1718" r:id="rId10"/>
    <p:sldId id="1721" r:id="rId11"/>
    <p:sldId id="1654" r:id="rId12"/>
    <p:sldId id="1614" r:id="rId13"/>
    <p:sldId id="1722" r:id="rId14"/>
    <p:sldId id="1723" r:id="rId15"/>
    <p:sldId id="1724" r:id="rId16"/>
    <p:sldId id="1727" r:id="rId17"/>
    <p:sldId id="1725" r:id="rId18"/>
    <p:sldId id="1726" r:id="rId19"/>
    <p:sldId id="1728" r:id="rId20"/>
    <p:sldId id="1729" r:id="rId21"/>
    <p:sldId id="1697" r:id="rId22"/>
    <p:sldId id="1731" r:id="rId23"/>
    <p:sldId id="1732" r:id="rId24"/>
    <p:sldId id="1746" r:id="rId25"/>
    <p:sldId id="1755" r:id="rId26"/>
    <p:sldId id="1656" r:id="rId27"/>
    <p:sldId id="1733" r:id="rId28"/>
    <p:sldId id="1735" r:id="rId29"/>
    <p:sldId id="1736" r:id="rId30"/>
    <p:sldId id="1719" r:id="rId31"/>
    <p:sldId id="1720" r:id="rId32"/>
    <p:sldId id="1734" r:id="rId33"/>
    <p:sldId id="1737" r:id="rId34"/>
    <p:sldId id="1738" r:id="rId35"/>
    <p:sldId id="1741" r:id="rId36"/>
    <p:sldId id="1756" r:id="rId37"/>
    <p:sldId id="1748" r:id="rId38"/>
    <p:sldId id="1757" r:id="rId39"/>
    <p:sldId id="1758" r:id="rId40"/>
    <p:sldId id="1743" r:id="rId41"/>
    <p:sldId id="1744" r:id="rId42"/>
    <p:sldId id="1745" r:id="rId43"/>
    <p:sldId id="1747" r:id="rId44"/>
    <p:sldId id="1759" r:id="rId45"/>
    <p:sldId id="1739" r:id="rId46"/>
    <p:sldId id="1740" r:id="rId47"/>
    <p:sldId id="1749" r:id="rId48"/>
    <p:sldId id="1760" r:id="rId49"/>
    <p:sldId id="1714" r:id="rId50"/>
    <p:sldId id="1730" r:id="rId51"/>
    <p:sldId id="1750" r:id="rId52"/>
    <p:sldId id="1751" r:id="rId53"/>
    <p:sldId id="1752" r:id="rId54"/>
    <p:sldId id="361" r:id="rId55"/>
    <p:sldId id="1761" r:id="rId56"/>
    <p:sldId id="1125" r:id="rId5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0755" autoAdjust="0"/>
  </p:normalViewPr>
  <p:slideViewPr>
    <p:cSldViewPr snapToGrid="0">
      <p:cViewPr varScale="1">
        <p:scale>
          <a:sx n="79" d="100"/>
          <a:sy n="79" d="100"/>
        </p:scale>
        <p:origin x="-120" y="-9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y Dvorzhetkiy" userId="36051145_tp_dropbox" providerId="OAuth2" clId="{8538E20F-9F34-884F-8090-1878C1BCEBAA}"/>
    <pc:docChg chg="undo custSel modSld">
      <pc:chgData name="Yuriy Dvorzhetkiy" userId="36051145_tp_dropbox" providerId="OAuth2" clId="{8538E20F-9F34-884F-8090-1878C1BCEBAA}" dt="2018-02-18T07:56:35.947" v="101" actId="20577"/>
      <pc:docMkLst>
        <pc:docMk/>
      </pc:docMkLst>
      <pc:sldChg chg="modSp">
        <pc:chgData name="Yuriy Dvorzhetkiy" userId="36051145_tp_dropbox" providerId="OAuth2" clId="{8538E20F-9F34-884F-8090-1878C1BCEBAA}" dt="2018-02-18T07:56:35.947" v="101" actId="20577"/>
        <pc:sldMkLst>
          <pc:docMk/>
          <pc:sldMk cId="0" sldId="257"/>
        </pc:sldMkLst>
        <pc:spChg chg="mod">
          <ac:chgData name="Yuriy Dvorzhetkiy" userId="36051145_tp_dropbox" providerId="OAuth2" clId="{8538E20F-9F34-884F-8090-1878C1BCEBAA}" dt="2018-02-18T07:56:35.947" v="101" actId="20577"/>
          <ac:spMkLst>
            <pc:docMk/>
            <pc:sldMk cId="0" sldId="257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9713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ru-RU" dirty="0"/>
              <a:t> (</a:t>
            </a:r>
            <a:r>
              <a:rPr lang="de-DE" dirty="0"/>
              <a:t>N 3.31</a:t>
            </a:r>
            <a:r>
              <a:rPr lang="ru-RU" dirty="0" smtClean="0"/>
              <a:t>)</a:t>
            </a:r>
            <a:r>
              <a:rPr lang="de-DE" dirty="0" smtClean="0"/>
              <a:t>.</a:t>
            </a:r>
            <a:r>
              <a:rPr lang="de-DE" baseline="0" dirty="0" smtClean="0"/>
              <a:t> </a:t>
            </a:r>
            <a:r>
              <a:rPr lang="ru-RU" dirty="0" smtClean="0"/>
              <a:t>Переменная </a:t>
            </a:r>
            <a:r>
              <a:rPr lang="ru-RU" b="1" dirty="0" smtClean="0"/>
              <a:t>a</a:t>
            </a:r>
            <a:r>
              <a:rPr lang="ru-RU" dirty="0" smtClean="0"/>
              <a:t> не является константой. Стоит добавить ей </a:t>
            </a:r>
            <a:r>
              <a:rPr lang="ru-RU" dirty="0" err="1" smtClean="0"/>
              <a:t>final</a:t>
            </a:r>
            <a:r>
              <a:rPr lang="ru-RU" dirty="0" smtClean="0"/>
              <a:t>, как проблема будет снята.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19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Переменная </a:t>
            </a:r>
            <a:r>
              <a:rPr lang="de-DE" dirty="0"/>
              <a:t>b</a:t>
            </a:r>
            <a:r>
              <a:rPr lang="de-DE" baseline="0" dirty="0"/>
              <a:t> </a:t>
            </a:r>
            <a:r>
              <a:rPr lang="ru-RU" baseline="0" dirty="0"/>
              <a:t>финальная, но не сразу инициализирована.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4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4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42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74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Раздвоение личности. Одинаковые</a:t>
            </a:r>
            <a:r>
              <a:rPr lang="ru-RU" baseline="0" dirty="0"/>
              <a:t> </a:t>
            </a:r>
            <a:r>
              <a:rPr lang="de-DE" baseline="0" dirty="0" err="1"/>
              <a:t>case</a:t>
            </a:r>
            <a:r>
              <a:rPr lang="ru-RU" baseline="0" dirty="0"/>
              <a:t>-значения недопустимы.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Раздвоение личности.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Надо вывести в консоль, чётное число или нечётное. Как реализовать?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 (M 6.3)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152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038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020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790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есть ещё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ru-RU" dirty="0"/>
              <a:t>даже очевидно неправильный</a:t>
            </a:r>
            <a:r>
              <a:rPr lang="de-DE" dirty="0"/>
              <a:t> (</a:t>
            </a:r>
            <a:r>
              <a:rPr lang="ru-RU" dirty="0"/>
              <a:t>н-р, </a:t>
            </a:r>
            <a:r>
              <a:rPr lang="de-DE" dirty="0"/>
              <a:t>„switch (0)“ </a:t>
            </a:r>
            <a:r>
              <a:rPr lang="ru-RU" dirty="0"/>
              <a:t>и </a:t>
            </a:r>
            <a:r>
              <a:rPr lang="de-DE" dirty="0"/>
              <a:t>„</a:t>
            </a:r>
            <a:r>
              <a:rPr lang="de-DE" dirty="0" err="1"/>
              <a:t>case</a:t>
            </a:r>
            <a:r>
              <a:rPr lang="de-DE"/>
              <a:t> 1“)</a:t>
            </a:r>
            <a:r>
              <a:rPr lang="ru-RU" dirty="0"/>
              <a:t>, получим ошибку компиляции.</a:t>
            </a:r>
          </a:p>
        </p:txBody>
      </p:sp>
    </p:spTree>
    <p:extLst>
      <p:ext uri="{BB962C8B-B14F-4D97-AF65-F5344CB8AC3E}">
        <p14:creationId xmlns:p14="http://schemas.microsoft.com/office/powerpoint/2010/main" val="542539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 (N 3.32)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619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ABFJ (M 6.6)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2372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262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4063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3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 </a:t>
            </a:r>
            <a:r>
              <a:rPr lang="de-DE" dirty="0"/>
              <a:t>|</a:t>
            </a:r>
            <a:r>
              <a:rPr lang="ru-RU" dirty="0"/>
              <a:t> 2 могло</a:t>
            </a:r>
            <a:r>
              <a:rPr lang="ru-RU" baseline="0" dirty="0"/>
              <a:t> бы сработать, но не факт, что так, как задумано – по факту битового сложения там получается 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Сначала : пропустили,</a:t>
            </a:r>
            <a:r>
              <a:rPr lang="ru-RU" baseline="0" dirty="0"/>
              <a:t> потом – </a:t>
            </a:r>
            <a:r>
              <a:rPr lang="de-DE" baseline="0" dirty="0" err="1"/>
              <a:t>case</a:t>
            </a:r>
            <a:r>
              <a:rPr lang="de-DE" baseline="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Авторы</a:t>
            </a:r>
            <a:r>
              <a:rPr lang="ru-RU" baseline="0" dirty="0"/>
              <a:t> языка решили, что</a:t>
            </a:r>
            <a:r>
              <a:rPr lang="de-DE" baseline="0" dirty="0"/>
              <a:t> </a:t>
            </a:r>
            <a:r>
              <a:rPr lang="ru-RU" baseline="0" dirty="0"/>
              <a:t>тип</a:t>
            </a:r>
            <a:r>
              <a:rPr lang="de-DE" baseline="0" dirty="0"/>
              <a:t> </a:t>
            </a:r>
            <a:r>
              <a:rPr lang="de-DE" baseline="0" dirty="0" err="1"/>
              <a:t>boolean</a:t>
            </a:r>
            <a:r>
              <a:rPr lang="ru-RU" baseline="0" dirty="0"/>
              <a:t> слишком мал, а </a:t>
            </a:r>
            <a:r>
              <a:rPr lang="de-DE" baseline="0" dirty="0" err="1"/>
              <a:t>long</a:t>
            </a:r>
            <a:r>
              <a:rPr lang="de-DE" baseline="0" dirty="0"/>
              <a:t>, </a:t>
            </a:r>
            <a:r>
              <a:rPr lang="de-DE" baseline="0" dirty="0" err="1"/>
              <a:t>float</a:t>
            </a:r>
            <a:r>
              <a:rPr lang="de-DE" baseline="0" dirty="0"/>
              <a:t> </a:t>
            </a:r>
            <a:r>
              <a:rPr lang="ru-RU" baseline="0" dirty="0"/>
              <a:t>и </a:t>
            </a:r>
            <a:r>
              <a:rPr lang="de-DE" baseline="0" dirty="0"/>
              <a:t>double </a:t>
            </a:r>
            <a:r>
              <a:rPr lang="ru-RU" baseline="0" dirty="0"/>
              <a:t>слишком велики.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6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Обратите</a:t>
            </a:r>
            <a:r>
              <a:rPr lang="ru-RU" baseline="0" dirty="0"/>
              <a:t> внимание: </a:t>
            </a:r>
            <a:r>
              <a:rPr lang="de-DE" baseline="0" dirty="0" err="1"/>
              <a:t>default</a:t>
            </a:r>
            <a:r>
              <a:rPr lang="de-DE" baseline="0" dirty="0"/>
              <a:t> </a:t>
            </a:r>
            <a:r>
              <a:rPr lang="ru-RU" baseline="0" dirty="0"/>
              <a:t>может находиться где угодно в ряду </a:t>
            </a:r>
            <a:r>
              <a:rPr lang="de-DE" baseline="0" dirty="0" err="1"/>
              <a:t>case</a:t>
            </a:r>
            <a:r>
              <a:rPr lang="de-DE" baseline="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36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1128" y="0"/>
            <a:ext cx="13004800" cy="97536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5594773" y="2838044"/>
            <a:ext cx="7044887" cy="434583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defRPr sz="3982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866988" y="1610276"/>
            <a:ext cx="3566162" cy="5738925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12016493" y="8297329"/>
            <a:ext cx="623167" cy="803106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798923" y="8204119"/>
            <a:ext cx="1364392" cy="965344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5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4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7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8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59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5594773" y="2838044"/>
            <a:ext cx="7044887" cy="434583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defRPr lang="en-US" sz="3982" dirty="0">
                <a:solidFill>
                  <a:srgbClr val="BD392F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866988" y="1610276"/>
            <a:ext cx="3566162" cy="5738925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7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9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0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1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2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3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4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5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6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7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8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9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1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2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113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4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115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6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25" name="Rectangle 24"/>
          <p:cNvSpPr/>
          <p:nvPr userDrawn="1"/>
        </p:nvSpPr>
        <p:spPr>
          <a:xfrm>
            <a:off x="12436633" y="23753"/>
            <a:ext cx="550353" cy="77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</p:spTree>
    <p:extLst>
      <p:ext uri="{BB962C8B-B14F-4D97-AF65-F5344CB8AC3E}">
        <p14:creationId xmlns:p14="http://schemas.microsoft.com/office/powerpoint/2010/main" val="2830538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5274387" y="5979417"/>
            <a:ext cx="383775" cy="4605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874044" y="8297329"/>
            <a:ext cx="623167" cy="803106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1185627" y="5217168"/>
            <a:ext cx="10624137" cy="2445559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defRPr sz="3982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9153522" y="2597675"/>
            <a:ext cx="274642" cy="329573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9605569" y="2789551"/>
            <a:ext cx="128495" cy="173392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9197134" y="3499399"/>
            <a:ext cx="175349" cy="2366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3125836" y="2666556"/>
            <a:ext cx="90844" cy="118308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8235269" y="2141674"/>
            <a:ext cx="86618" cy="11549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7870396" y="3119123"/>
            <a:ext cx="122533" cy="166195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8677427" y="2789550"/>
            <a:ext cx="111970" cy="152110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8109496" y="2503164"/>
            <a:ext cx="382916" cy="473084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4580772" y="2140094"/>
            <a:ext cx="487637" cy="64010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6401301" y="2535616"/>
            <a:ext cx="661359" cy="812087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3500571" y="2874428"/>
            <a:ext cx="185793" cy="220681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5819349" y="2024154"/>
            <a:ext cx="134680" cy="157939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4136653" y="2598577"/>
            <a:ext cx="92228" cy="109270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5306860" y="2492099"/>
            <a:ext cx="216892" cy="255846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5886688" y="2879955"/>
            <a:ext cx="207231" cy="304693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3795894" y="3166504"/>
            <a:ext cx="505458" cy="74317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5969443" y="1653107"/>
            <a:ext cx="191474" cy="2812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8733411" y="2735673"/>
            <a:ext cx="141367" cy="205987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4613715" y="2622374"/>
            <a:ext cx="192284" cy="280180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7463970" y="2762462"/>
            <a:ext cx="146039" cy="19471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6145501" y="3714964"/>
            <a:ext cx="352927" cy="470570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3638498" y="2177767"/>
            <a:ext cx="329399" cy="43919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5162173" y="1768856"/>
            <a:ext cx="253134" cy="334268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5261965" y="2512031"/>
            <a:ext cx="166322" cy="219599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5001528" y="3163262"/>
            <a:ext cx="203467" cy="271976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5001528" y="3163260"/>
            <a:ext cx="321287" cy="429464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6802714" y="2024152"/>
            <a:ext cx="136991" cy="180899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7768973" y="2360084"/>
            <a:ext cx="95737" cy="1406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10195154" y="2362796"/>
            <a:ext cx="69234" cy="92312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2749443" y="2662749"/>
            <a:ext cx="100403" cy="82960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11026618" y="8204119"/>
            <a:ext cx="1364392" cy="965344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</p:spTree>
    <p:extLst>
      <p:ext uri="{BB962C8B-B14F-4D97-AF65-F5344CB8AC3E}">
        <p14:creationId xmlns:p14="http://schemas.microsoft.com/office/powerpoint/2010/main" val="910152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37"/>
          <p:cNvSpPr>
            <a:spLocks/>
          </p:cNvSpPr>
          <p:nvPr/>
        </p:nvSpPr>
        <p:spPr bwMode="auto">
          <a:xfrm>
            <a:off x="15274387" y="5979417"/>
            <a:ext cx="383775" cy="4605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874044" y="8297329"/>
            <a:ext cx="623167" cy="803106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1185627" y="5217168"/>
            <a:ext cx="10624137" cy="2445559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defRPr sz="3982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9153522" y="2597675"/>
            <a:ext cx="274642" cy="329573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9605569" y="2789551"/>
            <a:ext cx="128495" cy="173392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9197134" y="3499399"/>
            <a:ext cx="175349" cy="2366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3125836" y="2666556"/>
            <a:ext cx="90844" cy="118308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8235269" y="2141674"/>
            <a:ext cx="86618" cy="115490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7870396" y="3119123"/>
            <a:ext cx="122533" cy="166195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8677427" y="2789550"/>
            <a:ext cx="111970" cy="152110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8109496" y="2503164"/>
            <a:ext cx="382916" cy="473084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grpSp>
        <p:nvGrpSpPr>
          <p:cNvPr id="7195" name="Group 7194"/>
          <p:cNvGrpSpPr/>
          <p:nvPr/>
        </p:nvGrpSpPr>
        <p:grpSpPr>
          <a:xfrm>
            <a:off x="4580772" y="2140094"/>
            <a:ext cx="487637" cy="64010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6" name="Freeform 53"/>
            <p:cNvSpPr>
              <a:spLocks/>
            </p:cNvSpPr>
            <p:nvPr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87" name="Freeform 54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8" name="Freeform 55"/>
            <p:cNvSpPr>
              <a:spLocks/>
            </p:cNvSpPr>
            <p:nvPr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89" name="Freeform 56"/>
            <p:cNvSpPr>
              <a:spLocks noEditPoints="1"/>
            </p:cNvSpPr>
            <p:nvPr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6401301" y="2535616"/>
            <a:ext cx="661359" cy="812087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3500571" y="2874428"/>
            <a:ext cx="185793" cy="220681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5819349" y="2024154"/>
            <a:ext cx="134680" cy="157939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4136653" y="2598577"/>
            <a:ext cx="92228" cy="109270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5306860" y="2492099"/>
            <a:ext cx="216892" cy="255846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5886688" y="2879955"/>
            <a:ext cx="207231" cy="304693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3795894" y="3166504"/>
            <a:ext cx="505458" cy="74317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5969443" y="1653107"/>
            <a:ext cx="191474" cy="2812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8733411" y="2735673"/>
            <a:ext cx="141367" cy="205987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4613715" y="2622374"/>
            <a:ext cx="192284" cy="280180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7463970" y="2762462"/>
            <a:ext cx="146039" cy="19471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6145501" y="3714964"/>
            <a:ext cx="352927" cy="470570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3638498" y="2177767"/>
            <a:ext cx="329399" cy="439199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5162173" y="1768856"/>
            <a:ext cx="253134" cy="334268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5261965" y="2512031"/>
            <a:ext cx="166322" cy="219599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5001528" y="3163262"/>
            <a:ext cx="203467" cy="271976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5001528" y="3163260"/>
            <a:ext cx="321287" cy="429464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6802714" y="2024152"/>
            <a:ext cx="136991" cy="180899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7768973" y="2360084"/>
            <a:ext cx="95737" cy="1406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10195154" y="2362796"/>
            <a:ext cx="69234" cy="92312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130048" tIns="65024" rIns="130048" bIns="65024" numCol="1" anchor="ctr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2749443" y="2662749"/>
            <a:ext cx="100403" cy="82960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11026618" y="8204119"/>
            <a:ext cx="1364392" cy="965344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7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9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0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3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5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12436633" y="23753"/>
            <a:ext cx="550353" cy="77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</p:spTree>
    <p:extLst>
      <p:ext uri="{BB962C8B-B14F-4D97-AF65-F5344CB8AC3E}">
        <p14:creationId xmlns:p14="http://schemas.microsoft.com/office/powerpoint/2010/main" val="305717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3"/>
            <a:ext cx="7810660" cy="9633183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1185627" y="5217168"/>
            <a:ext cx="10624137" cy="2445559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defRPr sz="3982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1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1185627" y="5217168"/>
            <a:ext cx="10624137" cy="2445559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defRPr sz="3982" b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5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G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COLOR GAMMA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75142" y="2456123"/>
            <a:ext cx="1012968" cy="5806524"/>
          </a:xfrm>
          <a:prstGeom prst="rect">
            <a:avLst/>
          </a:prstGeom>
          <a:solidFill>
            <a:srgbClr val="426F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  <p:sp>
        <p:nvSpPr>
          <p:cNvPr id="7" name="Rectangle 6"/>
          <p:cNvSpPr/>
          <p:nvPr/>
        </p:nvSpPr>
        <p:spPr>
          <a:xfrm>
            <a:off x="4224483" y="2456123"/>
            <a:ext cx="1012968" cy="5806524"/>
          </a:xfrm>
          <a:prstGeom prst="rect">
            <a:avLst/>
          </a:prstGeom>
          <a:solidFill>
            <a:srgbClr val="3171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  <p:sp>
        <p:nvSpPr>
          <p:cNvPr id="8" name="Rectangle 7"/>
          <p:cNvSpPr/>
          <p:nvPr/>
        </p:nvSpPr>
        <p:spPr>
          <a:xfrm>
            <a:off x="9062477" y="2456123"/>
            <a:ext cx="1012968" cy="5806524"/>
          </a:xfrm>
          <a:prstGeom prst="rect">
            <a:avLst/>
          </a:prstGeom>
          <a:solidFill>
            <a:srgbClr val="1EA1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  <p:sp>
        <p:nvSpPr>
          <p:cNvPr id="9" name="Rectangle 8"/>
          <p:cNvSpPr/>
          <p:nvPr/>
        </p:nvSpPr>
        <p:spPr>
          <a:xfrm>
            <a:off x="7449813" y="2456123"/>
            <a:ext cx="1012968" cy="5806524"/>
          </a:xfrm>
          <a:prstGeom prst="rect">
            <a:avLst/>
          </a:prstGeom>
          <a:solidFill>
            <a:srgbClr val="F29B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  <p:sp>
        <p:nvSpPr>
          <p:cNvPr id="10" name="Rectangle 9"/>
          <p:cNvSpPr/>
          <p:nvPr/>
        </p:nvSpPr>
        <p:spPr>
          <a:xfrm>
            <a:off x="5837148" y="2456123"/>
            <a:ext cx="1012968" cy="5806524"/>
          </a:xfrm>
          <a:prstGeom prst="rect">
            <a:avLst/>
          </a:prstGeom>
          <a:solidFill>
            <a:srgbClr val="BD3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  <p:sp>
        <p:nvSpPr>
          <p:cNvPr id="11" name="Rectangle 10"/>
          <p:cNvSpPr/>
          <p:nvPr/>
        </p:nvSpPr>
        <p:spPr>
          <a:xfrm>
            <a:off x="2611818" y="2456123"/>
            <a:ext cx="1012968" cy="5806524"/>
          </a:xfrm>
          <a:prstGeom prst="rect">
            <a:avLst/>
          </a:prstGeom>
          <a:solidFill>
            <a:srgbClr val="7D9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  <p:sp>
        <p:nvSpPr>
          <p:cNvPr id="12" name="Rectangle 11"/>
          <p:cNvSpPr/>
          <p:nvPr/>
        </p:nvSpPr>
        <p:spPr>
          <a:xfrm>
            <a:off x="993000" y="2456123"/>
            <a:ext cx="1012968" cy="5806524"/>
          </a:xfrm>
          <a:prstGeom prst="rect">
            <a:avLst/>
          </a:prstGeom>
          <a:solidFill>
            <a:srgbClr val="4454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</p:spTree>
    <p:extLst>
      <p:ext uri="{BB962C8B-B14F-4D97-AF65-F5344CB8AC3E}">
        <p14:creationId xmlns:p14="http://schemas.microsoft.com/office/powerpoint/2010/main" val="3207097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94" y="1702366"/>
            <a:ext cx="12222480" cy="7123289"/>
          </a:xfrm>
        </p:spPr>
        <p:txBody>
          <a:bodyPr/>
          <a:lstStyle>
            <a:lvl1pPr marL="383994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6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BD392F"/>
                </a:solidFill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 dirty="0"/>
              <a:t>Edit </a:t>
            </a:r>
            <a:r>
              <a:rPr lang="pl-PL" dirty="0" err="1"/>
              <a:t>Title</a:t>
            </a:r>
            <a:r>
              <a:rPr lang="pl-PL" dirty="0"/>
              <a:t>: SUBTITLE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94" y="1702366"/>
            <a:ext cx="12222480" cy="7123289"/>
          </a:xfrm>
        </p:spPr>
        <p:txBody>
          <a:bodyPr/>
          <a:lstStyle>
            <a:lvl1pPr marL="383994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70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407437" y="1702366"/>
            <a:ext cx="12222480" cy="7123289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2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95" y="1702364"/>
            <a:ext cx="5951650" cy="7123289"/>
          </a:xfrm>
        </p:spPr>
        <p:txBody>
          <a:bodyPr/>
          <a:lstStyle>
            <a:lvl1pPr marL="383994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6678266" y="1702364"/>
            <a:ext cx="5951650" cy="7123289"/>
          </a:xfrm>
        </p:spPr>
        <p:txBody>
          <a:bodyPr/>
          <a:lstStyle>
            <a:lvl1pPr marL="383994">
              <a:defRPr>
                <a:latin typeface="+mj-lt"/>
                <a:ea typeface="Avenir Next" charset="0"/>
                <a:cs typeface="Avenir Next" charset="0"/>
              </a:defRPr>
            </a:lvl1pPr>
            <a:lvl2pPr>
              <a:defRPr>
                <a:latin typeface="+mj-lt"/>
                <a:ea typeface="Avenir Next" charset="0"/>
                <a:cs typeface="Avenir Next" charset="0"/>
              </a:defRPr>
            </a:lvl2pPr>
            <a:lvl3pPr>
              <a:defRPr>
                <a:latin typeface="+mj-lt"/>
                <a:ea typeface="Avenir Next" charset="0"/>
                <a:cs typeface="Avenir Next" charset="0"/>
              </a:defRPr>
            </a:lvl3pPr>
            <a:lvl4pPr>
              <a:defRPr>
                <a:latin typeface="+mj-lt"/>
                <a:ea typeface="Avenir Next" charset="0"/>
                <a:cs typeface="Avenir Next" charset="0"/>
              </a:defRPr>
            </a:lvl4pPr>
            <a:lvl5pPr>
              <a:defRPr>
                <a:latin typeface="+mj-lt"/>
                <a:ea typeface="Avenir Next" charset="0"/>
                <a:cs typeface="Avenir Next" charset="0"/>
              </a:defRPr>
            </a:lvl5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962148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408059" y="1702366"/>
            <a:ext cx="5952067" cy="71232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err="1"/>
              <a:t>Up</a:t>
            </a:r>
            <a:r>
              <a:rPr lang="pl-PL" dirty="0"/>
              <a:t> to </a:t>
            </a:r>
            <a:r>
              <a:rPr lang="pl-PL" dirty="0" err="1"/>
              <a:t>seven</a:t>
            </a:r>
            <a:r>
              <a:rPr lang="pl-PL" dirty="0"/>
              <a:t> lines of </a:t>
            </a:r>
            <a:r>
              <a:rPr lang="pl-PL" dirty="0" err="1"/>
              <a:t>text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6677850" y="1702366"/>
            <a:ext cx="5952067" cy="71232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3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  <a:ea typeface="Avenir Next" charset="0"/>
                <a:cs typeface="Avenir Next" charset="0"/>
              </a:defRPr>
            </a:lvl1pPr>
          </a:lstStyle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407437" y="1702366"/>
            <a:ext cx="12222480" cy="7123289"/>
          </a:xfrm>
        </p:spPr>
        <p:txBody>
          <a:bodyPr/>
          <a:lstStyle>
            <a:lvl1pPr marL="0" indent="0">
              <a:buNone/>
              <a:defRPr>
                <a:latin typeface="+mj-lt"/>
                <a:ea typeface="Avenir Next" charset="0"/>
                <a:cs typeface="Avenir Next" charset="0"/>
              </a:defRPr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17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" y="0"/>
            <a:ext cx="13004800" cy="97536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551" dirty="0">
                <a:solidFill>
                  <a:schemeClr val="accent1"/>
                </a:solidFill>
              </a:rPr>
              <a:t>THANK</a:t>
            </a:r>
            <a:r>
              <a:rPr lang="en-US" sz="4551" baseline="0" dirty="0">
                <a:solidFill>
                  <a:schemeClr val="accent1"/>
                </a:solidFill>
              </a:rPr>
              <a:t> YOU!</a:t>
            </a:r>
            <a:endParaRPr lang="en-US" sz="455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12436633" y="23753"/>
            <a:ext cx="550353" cy="77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</p:spTree>
    <p:extLst>
      <p:ext uri="{BB962C8B-B14F-4D97-AF65-F5344CB8AC3E}">
        <p14:creationId xmlns:p14="http://schemas.microsoft.com/office/powerpoint/2010/main" val="333663787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2436633" y="23753"/>
            <a:ext cx="550353" cy="77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</p:spTree>
    <p:extLst>
      <p:ext uri="{BB962C8B-B14F-4D97-AF65-F5344CB8AC3E}">
        <p14:creationId xmlns:p14="http://schemas.microsoft.com/office/powerpoint/2010/main" val="6946507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08095" y="1702366"/>
            <a:ext cx="3928303" cy="7123289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554836" y="1702366"/>
            <a:ext cx="3928303" cy="7123289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8701613" y="1702366"/>
            <a:ext cx="3928303" cy="7123289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1721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95" y="1702364"/>
            <a:ext cx="5951650" cy="3464408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5324938"/>
            <a:ext cx="5951650" cy="3500715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6678266" y="1702364"/>
            <a:ext cx="5951650" cy="3464408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678266" y="5324938"/>
            <a:ext cx="5951650" cy="3500715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276592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6678266" y="1702364"/>
            <a:ext cx="5951650" cy="3464408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6678266" y="5324938"/>
            <a:ext cx="5951650" cy="3500715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08058" y="1702364"/>
            <a:ext cx="5951650" cy="7123289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028695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95" y="1702364"/>
            <a:ext cx="5951650" cy="3464408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5324938"/>
            <a:ext cx="5951650" cy="3500715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6678266" y="1702364"/>
            <a:ext cx="5951650" cy="7123289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389568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94" y="2671257"/>
            <a:ext cx="12222480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408096" y="1428128"/>
            <a:ext cx="12221823" cy="69765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1591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Изображение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408096" y="1428128"/>
            <a:ext cx="12221823" cy="69765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2671257"/>
            <a:ext cx="5951650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6628468" y="2671257"/>
            <a:ext cx="6001449" cy="6154397"/>
          </a:xfrm>
        </p:spPr>
        <p:txBody>
          <a:bodyPr/>
          <a:lstStyle>
            <a:lvl1pPr marL="383994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3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408096" y="1428128"/>
            <a:ext cx="12221823" cy="69765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2671257"/>
            <a:ext cx="3928303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554836" y="2671257"/>
            <a:ext cx="3928303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8701613" y="2671257"/>
            <a:ext cx="3928303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93938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408096" y="1428128"/>
            <a:ext cx="12221823" cy="69765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2671257"/>
            <a:ext cx="5951650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6678266" y="2671255"/>
            <a:ext cx="5951650" cy="2952444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678266" y="5852162"/>
            <a:ext cx="5951650" cy="2973491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0466076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408096" y="1428128"/>
            <a:ext cx="12221823" cy="697653"/>
          </a:xfrm>
          <a:solidFill>
            <a:srgbClr val="3171AC"/>
          </a:solidFill>
        </p:spPr>
        <p:txBody>
          <a:bodyPr>
            <a:noAutofit/>
          </a:bodyPr>
          <a:lstStyle>
            <a:lvl1pPr marL="0" indent="0">
              <a:buNone/>
              <a:defRPr sz="2133" b="0" i="0">
                <a:solidFill>
                  <a:schemeClr val="bg1"/>
                </a:solidFill>
                <a:latin typeface="+mn-lt"/>
                <a:ea typeface="Avenir Next Medium" charset="0"/>
                <a:cs typeface="Avenir Next Medium" charset="0"/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6678266" y="2671257"/>
            <a:ext cx="5951650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58" y="2671255"/>
            <a:ext cx="5951650" cy="2952444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08058" y="5852162"/>
            <a:ext cx="5951650" cy="2973491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600699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94" y="2671259"/>
            <a:ext cx="12222480" cy="6154397"/>
          </a:xfrm>
        </p:spPr>
        <p:txBody>
          <a:bodyPr/>
          <a:lstStyle>
            <a:lvl1pPr marL="383917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741682" y="1255040"/>
            <a:ext cx="11888236" cy="69765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133" b="1">
                <a:solidFill>
                  <a:schemeClr val="accent3"/>
                </a:solidFill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483153" y="1502350"/>
            <a:ext cx="314023" cy="2030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413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29163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2671257"/>
            <a:ext cx="5951650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6628468" y="2671257"/>
            <a:ext cx="6001449" cy="6154397"/>
          </a:xfrm>
        </p:spPr>
        <p:txBody>
          <a:bodyPr/>
          <a:lstStyle>
            <a:lvl1pPr marL="383994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741682" y="1255040"/>
            <a:ext cx="11888236" cy="69765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133" b="1">
                <a:solidFill>
                  <a:schemeClr val="accent3"/>
                </a:solidFill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483153" y="1502350"/>
            <a:ext cx="314023" cy="2030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413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78186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2671257"/>
            <a:ext cx="3928303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554836" y="2671257"/>
            <a:ext cx="3928303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8701613" y="2671257"/>
            <a:ext cx="3928303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741682" y="1255040"/>
            <a:ext cx="11888236" cy="69765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133" b="1">
                <a:solidFill>
                  <a:schemeClr val="accent3"/>
                </a:solidFill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483153" y="1502350"/>
            <a:ext cx="314023" cy="2030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413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1319787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2671257"/>
            <a:ext cx="5951650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6678266" y="2671255"/>
            <a:ext cx="5951650" cy="2952444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678266" y="5852162"/>
            <a:ext cx="5951650" cy="2973491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741682" y="1255040"/>
            <a:ext cx="11888236" cy="69765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133" b="1">
                <a:solidFill>
                  <a:schemeClr val="accent3"/>
                </a:solidFill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483153" y="1502350"/>
            <a:ext cx="314023" cy="2030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413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699963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6678266" y="2671257"/>
            <a:ext cx="5951650" cy="6154397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58" y="2671255"/>
            <a:ext cx="5951650" cy="2952444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content</a:t>
            </a:r>
            <a:endParaRPr lang="pl-PL" dirty="0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08058" y="5852162"/>
            <a:ext cx="5951650" cy="2973491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741682" y="1255040"/>
            <a:ext cx="11888236" cy="697653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2133" b="1">
                <a:solidFill>
                  <a:schemeClr val="accent3"/>
                </a:solidFill>
              </a:defRPr>
            </a:lvl1pPr>
            <a:lvl2pPr marL="347515" indent="0">
              <a:buNone/>
              <a:defRPr sz="2133"/>
            </a:lvl2pPr>
            <a:lvl3pPr marL="835187" indent="0">
              <a:buNone/>
              <a:defRPr sz="2133"/>
            </a:lvl3pPr>
            <a:lvl4pPr marL="1322859" indent="0">
              <a:buNone/>
              <a:defRPr sz="2133"/>
            </a:lvl4pPr>
            <a:lvl5pPr marL="1810532" indent="0">
              <a:buNone/>
              <a:defRPr sz="2133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483153" y="1502350"/>
            <a:ext cx="314023" cy="2030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3413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4493079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3"/>
            <a:ext cx="13004800" cy="9753598"/>
          </a:xfrm>
        </p:spPr>
        <p:txBody>
          <a:bodyPr anchor="b"/>
          <a:lstStyle>
            <a:lvl1pPr marL="0" indent="0" algn="ctr">
              <a:buFontTx/>
              <a:buNone/>
              <a:defRPr sz="256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3"/>
            <a:ext cx="13004800" cy="9753598"/>
          </a:xfrm>
        </p:spPr>
        <p:txBody>
          <a:bodyPr anchor="b"/>
          <a:lstStyle>
            <a:lvl1pPr marL="0" indent="0" algn="ctr">
              <a:buFontTx/>
              <a:buNone/>
              <a:defRPr sz="256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408060" y="519290"/>
            <a:ext cx="12221857" cy="714841"/>
          </a:xfrm>
        </p:spPr>
        <p:txBody>
          <a:bodyPr/>
          <a:lstStyle/>
          <a:p>
            <a:r>
              <a:rPr lang="pl-PL" dirty="0"/>
              <a:t>Edit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531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408094" y="3093034"/>
            <a:ext cx="3928533" cy="5732621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8701383" y="3093034"/>
            <a:ext cx="3928533" cy="5732621"/>
          </a:xfrm>
        </p:spPr>
        <p:txBody>
          <a:bodyPr/>
          <a:lstStyle>
            <a:lvl1pPr marL="0" indent="0">
              <a:buNone/>
              <a:defRPr sz="2133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4554721" y="3093034"/>
            <a:ext cx="3928533" cy="5732621"/>
          </a:xfrm>
        </p:spPr>
        <p:txBody>
          <a:bodyPr>
            <a:normAutofit/>
          </a:bodyPr>
          <a:lstStyle>
            <a:lvl1pPr marL="0" indent="0">
              <a:buNone/>
              <a:defRPr sz="2133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408060" y="2021018"/>
            <a:ext cx="3928569" cy="755685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719471" y="2146960"/>
            <a:ext cx="2413931" cy="623697"/>
          </a:xfrm>
          <a:prstGeom prst="rect">
            <a:avLst/>
          </a:prstGeom>
          <a:noFill/>
        </p:spPr>
        <p:txBody>
          <a:bodyPr wrap="none" lIns="97536" tIns="48768" rIns="97536" bIns="48768" rtlCol="0">
            <a:spAutoFit/>
          </a:bodyPr>
          <a:lstStyle/>
          <a:p>
            <a:r>
              <a:rPr lang="pl-PL" sz="3413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COMPLETED</a:t>
            </a:r>
            <a:endParaRPr lang="en-US" sz="3413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554686" y="2021018"/>
            <a:ext cx="3928569" cy="755685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4989902" y="2146960"/>
            <a:ext cx="1469761" cy="623697"/>
          </a:xfrm>
          <a:prstGeom prst="rect">
            <a:avLst/>
          </a:prstGeom>
          <a:noFill/>
        </p:spPr>
        <p:txBody>
          <a:bodyPr wrap="none" lIns="97536" tIns="48768" rIns="97536" bIns="48768" rtlCol="0">
            <a:spAutoFit/>
          </a:bodyPr>
          <a:lstStyle/>
          <a:p>
            <a:r>
              <a:rPr lang="pl-PL" sz="3413" b="0" i="0" dirty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ACTIVE</a:t>
            </a:r>
            <a:endParaRPr lang="en-US" sz="3413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8701384" y="2021018"/>
            <a:ext cx="3928569" cy="755685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b="0" i="0" dirty="0"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sp>
        <p:nvSpPr>
          <p:cNvPr id="16" name="pole tekstowe 15"/>
          <p:cNvSpPr txBox="1"/>
          <p:nvPr/>
        </p:nvSpPr>
        <p:spPr>
          <a:xfrm>
            <a:off x="8974512" y="2146960"/>
            <a:ext cx="2269660" cy="623697"/>
          </a:xfrm>
          <a:prstGeom prst="rect">
            <a:avLst/>
          </a:prstGeom>
          <a:noFill/>
        </p:spPr>
        <p:txBody>
          <a:bodyPr wrap="none" lIns="97536" tIns="48768" rIns="97536" bIns="48768" rtlCol="0">
            <a:spAutoFit/>
          </a:bodyPr>
          <a:lstStyle/>
          <a:p>
            <a:r>
              <a:rPr lang="pl-PL" sz="3413" b="0" i="0">
                <a:solidFill>
                  <a:schemeClr val="bg1"/>
                </a:solidFill>
                <a:latin typeface="Avenir Next Medium" charset="0"/>
                <a:ea typeface="Avenir Next Medium" charset="0"/>
                <a:cs typeface="Avenir Next Medium" charset="0"/>
              </a:rPr>
              <a:t>UPCOMING</a:t>
            </a:r>
            <a:endParaRPr lang="en-US" sz="3413" b="0" i="0" dirty="0">
              <a:solidFill>
                <a:schemeClr val="bg1"/>
              </a:solidFill>
              <a:latin typeface="Avenir Next Medium" charset="0"/>
              <a:ea typeface="Avenir Next Medium" charset="0"/>
              <a:cs typeface="Avenir Next Medium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33" y="2245342"/>
            <a:ext cx="230275" cy="30703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2" y="2213179"/>
            <a:ext cx="321739" cy="3391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502" y="2146958"/>
            <a:ext cx="319693" cy="45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330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408060" y="2021018"/>
            <a:ext cx="762004" cy="755685"/>
          </a:xfrm>
          <a:prstGeom prst="rect">
            <a:avLst/>
          </a:prstGeom>
          <a:solidFill>
            <a:srgbClr val="7D9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dirty="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8997198" y="2021018"/>
            <a:ext cx="3632718" cy="214052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8997198" y="6702742"/>
            <a:ext cx="3632718" cy="2140520"/>
          </a:xfrm>
        </p:spPr>
        <p:txBody>
          <a:bodyPr/>
          <a:lstStyle>
            <a:lvl1pPr marL="0" indent="0">
              <a:buNone/>
              <a:defRPr sz="2133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8997198" y="4361880"/>
            <a:ext cx="3632718" cy="2140520"/>
          </a:xfrm>
        </p:spPr>
        <p:txBody>
          <a:bodyPr>
            <a:normAutofit/>
          </a:bodyPr>
          <a:lstStyle>
            <a:lvl1pPr marL="0" indent="0">
              <a:buNone/>
              <a:defRPr sz="2133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408059" y="4353699"/>
            <a:ext cx="762005" cy="755685"/>
          </a:xfrm>
          <a:prstGeom prst="rect">
            <a:avLst/>
          </a:prstGeom>
          <a:solidFill>
            <a:srgbClr val="31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dirty="0"/>
          </a:p>
        </p:txBody>
      </p:sp>
      <p:sp>
        <p:nvSpPr>
          <p:cNvPr id="26" name="Prostokąt 25"/>
          <p:cNvSpPr/>
          <p:nvPr/>
        </p:nvSpPr>
        <p:spPr>
          <a:xfrm>
            <a:off x="408058" y="6702742"/>
            <a:ext cx="762007" cy="755685"/>
          </a:xfrm>
          <a:prstGeom prst="rect">
            <a:avLst/>
          </a:prstGeom>
          <a:solidFill>
            <a:srgbClr val="F2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dirty="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5083630" y="2021018"/>
            <a:ext cx="3632718" cy="214052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5083630" y="6702742"/>
            <a:ext cx="3632718" cy="2140520"/>
          </a:xfrm>
        </p:spPr>
        <p:txBody>
          <a:bodyPr/>
          <a:lstStyle>
            <a:lvl1pPr marL="0" indent="0">
              <a:buNone/>
              <a:defRPr sz="2133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5083630" y="4361880"/>
            <a:ext cx="3632718" cy="2140520"/>
          </a:xfrm>
        </p:spPr>
        <p:txBody>
          <a:bodyPr>
            <a:normAutofit/>
          </a:bodyPr>
          <a:lstStyle>
            <a:lvl1pPr marL="0" indent="0">
              <a:buNone/>
              <a:defRPr sz="2133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1170064" y="2021018"/>
            <a:ext cx="3632718" cy="214052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1170064" y="6702742"/>
            <a:ext cx="3632718" cy="2140520"/>
          </a:xfrm>
        </p:spPr>
        <p:txBody>
          <a:bodyPr/>
          <a:lstStyle>
            <a:lvl1pPr marL="0" indent="0">
              <a:buNone/>
              <a:defRPr sz="2133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1170064" y="4361880"/>
            <a:ext cx="3632718" cy="2140520"/>
          </a:xfrm>
        </p:spPr>
        <p:txBody>
          <a:bodyPr>
            <a:normAutofit/>
          </a:bodyPr>
          <a:lstStyle>
            <a:lvl1pPr marL="0" indent="0">
              <a:buNone/>
              <a:defRPr sz="2133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5" y="6927066"/>
            <a:ext cx="230275" cy="30703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1" y="2213179"/>
            <a:ext cx="321739" cy="3391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76" y="4501585"/>
            <a:ext cx="319693" cy="459909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3842175" y="1491869"/>
            <a:ext cx="960119" cy="428978"/>
          </a:xfrm>
        </p:spPr>
        <p:txBody>
          <a:bodyPr>
            <a:noAutofit/>
          </a:bodyPr>
          <a:lstStyle>
            <a:lvl1pPr marL="0" indent="0" algn="r">
              <a:buNone/>
              <a:defRPr sz="1138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564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7756229" y="1491869"/>
            <a:ext cx="960119" cy="428978"/>
          </a:xfrm>
        </p:spPr>
        <p:txBody>
          <a:bodyPr>
            <a:noAutofit/>
          </a:bodyPr>
          <a:lstStyle>
            <a:lvl1pPr marL="0" indent="0" algn="r">
              <a:buNone/>
              <a:defRPr sz="1138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564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11669796" y="1491869"/>
            <a:ext cx="960119" cy="428978"/>
          </a:xfrm>
        </p:spPr>
        <p:txBody>
          <a:bodyPr>
            <a:noAutofit/>
          </a:bodyPr>
          <a:lstStyle>
            <a:lvl1pPr marL="0" indent="0" algn="r">
              <a:buNone/>
              <a:defRPr sz="1138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564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71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2703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DE4BA3A8-FD9F-B341-B316-CC1FE420184B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/>
          <a:lstStyle/>
          <a:p>
            <a:fld id="{BB192895-1EBC-534B-9BEA-1C5D862E0A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9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92902F9-5F65-704D-BF5C-AE8A89D1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527B43C-5D3B-654A-8E28-33E5AD9CF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2B9AA4F-902B-DE4E-83B1-90CD0DD5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981F-94EF-1E42-ABC3-BD5F2513BC8E}" type="datetimeFigureOut">
              <a:rPr lang="ru-RU" smtClean="0"/>
              <a:t>12.12.2020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561BADE-2BBC-DD46-A018-03D0A655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8AF93B4-3FCC-914A-B5CC-D4039D6A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18676" y="9296400"/>
            <a:ext cx="360676" cy="348813"/>
          </a:xfrm>
        </p:spPr>
        <p:txBody>
          <a:bodyPr/>
          <a:lstStyle/>
          <a:p>
            <a:fld id="{DCAAFA82-55EE-F448-A507-F89F1CE902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3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08095" y="1702364"/>
            <a:ext cx="5951650" cy="3464408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08095" y="5324938"/>
            <a:ext cx="5951650" cy="3500715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6678266" y="1702364"/>
            <a:ext cx="5951650" cy="3464408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678266" y="5324938"/>
            <a:ext cx="5951650" cy="3500715"/>
          </a:xfrm>
        </p:spPr>
        <p:txBody>
          <a:bodyPr/>
          <a:lstStyle>
            <a:lvl1pPr marL="383994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5775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1128" y="0"/>
            <a:ext cx="13004800" cy="97536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536" tIns="48768" rIns="97536" bIns="48768" rtlCol="0" anchor="ctr"/>
          <a:lstStyle/>
          <a:p>
            <a:pPr algn="ctr"/>
            <a:endParaRPr lang="en-US" sz="3413" b="1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5594773" y="2838045"/>
            <a:ext cx="7044887" cy="163775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defRPr sz="3982" b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866988" y="1610276"/>
            <a:ext cx="3566162" cy="5738925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73" y="4641121"/>
            <a:ext cx="7044267" cy="270719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7515" indent="0">
              <a:buNone/>
              <a:defRPr>
                <a:solidFill>
                  <a:schemeClr val="bg1"/>
                </a:solidFill>
              </a:defRPr>
            </a:lvl2pPr>
            <a:lvl3pPr marL="835187" indent="0">
              <a:buNone/>
              <a:defRPr>
                <a:solidFill>
                  <a:schemeClr val="bg1"/>
                </a:solidFill>
              </a:defRPr>
            </a:lvl3pPr>
            <a:lvl4pPr marL="1322859" indent="0">
              <a:buNone/>
              <a:defRPr>
                <a:solidFill>
                  <a:schemeClr val="bg1"/>
                </a:solidFill>
              </a:defRPr>
            </a:lvl4pPr>
            <a:lvl5pPr marL="18105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12016493" y="8297329"/>
            <a:ext cx="623167" cy="803106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798923" y="8204119"/>
            <a:ext cx="1364392" cy="965344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33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5594773" y="2838045"/>
            <a:ext cx="7044887" cy="163775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640"/>
              </a:spcBef>
              <a:spcAft>
                <a:spcPts val="640"/>
              </a:spcAft>
              <a:defRPr sz="3982" b="0"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866988" y="1610276"/>
            <a:ext cx="3566162" cy="5738925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8" name="Freeform 39"/>
            <p:cNvSpPr>
              <a:spLocks/>
            </p:cNvSpPr>
            <p:nvPr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3413" dirty="0"/>
            </a:p>
          </p:txBody>
        </p:sp>
        <p:sp>
          <p:nvSpPr>
            <p:cNvPr id="84" name="Freeform 56"/>
            <p:cNvSpPr>
              <a:spLocks noEditPoints="1"/>
            </p:cNvSpPr>
            <p:nvPr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5" name="Freeform 57"/>
            <p:cNvSpPr>
              <a:spLocks noEditPoints="1"/>
            </p:cNvSpPr>
            <p:nvPr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94773" y="4641121"/>
            <a:ext cx="7044267" cy="2707194"/>
          </a:xfr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347515" indent="0">
              <a:buNone/>
              <a:defRPr>
                <a:solidFill>
                  <a:schemeClr val="bg1"/>
                </a:solidFill>
              </a:defRPr>
            </a:lvl2pPr>
            <a:lvl3pPr marL="835187" indent="0">
              <a:buNone/>
              <a:defRPr>
                <a:solidFill>
                  <a:schemeClr val="bg1"/>
                </a:solidFill>
              </a:defRPr>
            </a:lvl3pPr>
            <a:lvl4pPr marL="1322859" indent="0">
              <a:buNone/>
              <a:defRPr>
                <a:solidFill>
                  <a:schemeClr val="bg1"/>
                </a:solidFill>
              </a:defRPr>
            </a:lvl4pPr>
            <a:lvl5pPr marL="18105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12016493" y="8297329"/>
            <a:ext cx="623167" cy="803106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89" name="Freeform 21"/>
            <p:cNvSpPr>
              <a:spLocks/>
            </p:cNvSpPr>
            <p:nvPr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4" name="Freeform 26"/>
            <p:cNvSpPr>
              <a:spLocks noEditPoints="1"/>
            </p:cNvSpPr>
            <p:nvPr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5" name="Freeform 27"/>
            <p:cNvSpPr>
              <a:spLocks noEditPoints="1"/>
            </p:cNvSpPr>
            <p:nvPr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8" name="Freeform 30"/>
            <p:cNvSpPr>
              <a:spLocks/>
            </p:cNvSpPr>
            <p:nvPr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99" name="Freeform 31"/>
            <p:cNvSpPr>
              <a:spLocks/>
            </p:cNvSpPr>
            <p:nvPr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798923" y="8204119"/>
            <a:ext cx="1364392" cy="965344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0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1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2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63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7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19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0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21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2436633" y="23753"/>
            <a:ext cx="550353" cy="771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13" dirty="0"/>
          </a:p>
        </p:txBody>
      </p:sp>
    </p:spTree>
    <p:extLst>
      <p:ext uri="{BB962C8B-B14F-4D97-AF65-F5344CB8AC3E}">
        <p14:creationId xmlns:p14="http://schemas.microsoft.com/office/powerpoint/2010/main" val="385400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8" r:id="rId4"/>
    <p:sldLayoutId id="2147483659" r:id="rId5"/>
    <p:sldLayoutId id="2147483664" r:id="rId6"/>
    <p:sldLayoutId id="2147483665" r:id="rId7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08060" y="519290"/>
            <a:ext cx="12221857" cy="71484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noProof="0" dirty="0"/>
              <a:t>Edit Title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08060" y="1702365"/>
            <a:ext cx="12221857" cy="70826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PoleTekstowe 1"/>
          <p:cNvSpPr txBox="1"/>
          <p:nvPr/>
        </p:nvSpPr>
        <p:spPr>
          <a:xfrm>
            <a:off x="408059" y="9279268"/>
            <a:ext cx="924740" cy="229743"/>
          </a:xfrm>
          <a:prstGeom prst="rect">
            <a:avLst/>
          </a:prstGeom>
          <a:noFill/>
        </p:spPr>
        <p:txBody>
          <a:bodyPr wrap="none" lIns="97536" tIns="48768" rIns="97536" bIns="48768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53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12214303" y="9647754"/>
            <a:ext cx="790497" cy="108887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413" dirty="0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141546" y="9647754"/>
            <a:ext cx="4072759" cy="110825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413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5" y="9647754"/>
            <a:ext cx="4070775" cy="110825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endParaRPr lang="en-US" sz="3413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070770" y="9647754"/>
            <a:ext cx="4070775" cy="110825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048" tIns="65024" rIns="130048" bIns="6502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3413" dirty="0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12054171" y="9153325"/>
            <a:ext cx="611820" cy="432879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413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12530749" y="71259"/>
            <a:ext cx="415073" cy="5534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11" dirty="0">
              <a:solidFill>
                <a:prstClr val="white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30749" y="71259"/>
            <a:ext cx="415073" cy="55343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68AAC1A9-6820-404F-9E78-0F0008539738}" type="slidenum">
              <a:rPr lang="en-US" sz="1707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1707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062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</p:sldLayoutIdLst>
  <p:txStyles>
    <p:titleStyle>
      <a:lvl1pPr algn="l" defTabSz="975345" rtl="0" eaLnBrk="1" latinLnBrk="0" hangingPunct="1">
        <a:lnSpc>
          <a:spcPct val="100000"/>
        </a:lnSpc>
        <a:spcBef>
          <a:spcPts val="640"/>
        </a:spcBef>
        <a:spcAft>
          <a:spcPts val="640"/>
        </a:spcAft>
        <a:buNone/>
        <a:defRPr sz="3271" b="0" i="0" kern="1200" cap="all" baseline="0">
          <a:solidFill>
            <a:srgbClr val="BD392F"/>
          </a:solidFill>
          <a:latin typeface="+mn-lt"/>
          <a:ea typeface="Avenir Next Medium" charset="0"/>
          <a:cs typeface="Avenir Next Medium" charset="0"/>
        </a:defRPr>
      </a:lvl1pPr>
    </p:titleStyle>
    <p:bodyStyle>
      <a:lvl1pPr marL="383994" indent="-383994" algn="l" defTabSz="975345" rtl="0" eaLnBrk="1" latinLnBrk="0" hangingPunct="1">
        <a:lnSpc>
          <a:spcPct val="130000"/>
        </a:lnSpc>
        <a:spcBef>
          <a:spcPts val="640"/>
        </a:spcBef>
        <a:spcAft>
          <a:spcPts val="640"/>
        </a:spcAft>
        <a:buClr>
          <a:srgbClr val="BD392F"/>
        </a:buClr>
        <a:buFont typeface="Wingdings" panose="05000000000000000000" pitchFamily="2" charset="2"/>
        <a:buChar char="w"/>
        <a:defRPr sz="2987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1pPr>
      <a:lvl2pPr marL="731509" indent="-383994" algn="l" defTabSz="975345" rtl="0" eaLnBrk="1" latinLnBrk="0" hangingPunct="1">
        <a:lnSpc>
          <a:spcPct val="130000"/>
        </a:lnSpc>
        <a:spcBef>
          <a:spcPts val="640"/>
        </a:spcBef>
        <a:spcAft>
          <a:spcPts val="640"/>
        </a:spcAft>
        <a:buClr>
          <a:srgbClr val="BD392F"/>
        </a:buClr>
        <a:buFont typeface="Arial" panose="020B0604020202020204" pitchFamily="34" charset="0"/>
        <a:buChar char="­"/>
        <a:defRPr sz="2560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2pPr>
      <a:lvl3pPr marL="1219181" indent="-383994" algn="l" defTabSz="975345" rtl="0" eaLnBrk="1" latinLnBrk="0" hangingPunct="1">
        <a:lnSpc>
          <a:spcPct val="130000"/>
        </a:lnSpc>
        <a:spcBef>
          <a:spcPts val="640"/>
        </a:spcBef>
        <a:spcAft>
          <a:spcPts val="640"/>
        </a:spcAft>
        <a:buClr>
          <a:srgbClr val="445469"/>
        </a:buClr>
        <a:buFont typeface="Wingdings" panose="05000000000000000000" pitchFamily="2" charset="2"/>
        <a:buChar char="w"/>
        <a:defRPr sz="2133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3pPr>
      <a:lvl4pPr marL="1706853" indent="-383994" algn="l" defTabSz="975345" rtl="0" eaLnBrk="1" latinLnBrk="0" hangingPunct="1">
        <a:lnSpc>
          <a:spcPct val="130000"/>
        </a:lnSpc>
        <a:spcBef>
          <a:spcPts val="640"/>
        </a:spcBef>
        <a:spcAft>
          <a:spcPts val="640"/>
        </a:spcAft>
        <a:buClr>
          <a:srgbClr val="445469"/>
        </a:buClr>
        <a:buFont typeface="Arial" panose="020B0604020202020204" pitchFamily="34" charset="0"/>
        <a:buChar char="­"/>
        <a:defRPr sz="1991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4pPr>
      <a:lvl5pPr marL="2194526" indent="-383994" algn="l" defTabSz="975345" rtl="0" eaLnBrk="1" latinLnBrk="0" hangingPunct="1">
        <a:lnSpc>
          <a:spcPct val="130000"/>
        </a:lnSpc>
        <a:spcBef>
          <a:spcPts val="640"/>
        </a:spcBef>
        <a:spcAft>
          <a:spcPts val="640"/>
        </a:spcAft>
        <a:buClr>
          <a:srgbClr val="445469"/>
        </a:buClr>
        <a:buFont typeface="Wingdings" panose="05000000000000000000" pitchFamily="2" charset="2"/>
        <a:buChar char="w"/>
        <a:defRPr sz="1991" kern="1200">
          <a:solidFill>
            <a:srgbClr val="445469"/>
          </a:solidFill>
          <a:latin typeface="+mj-lt"/>
          <a:ea typeface="Avenir Next" charset="0"/>
          <a:cs typeface="Avenir Next" charset="0"/>
        </a:defRPr>
      </a:lvl5pPr>
      <a:lvl6pPr marL="2682198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3169870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3657543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4145215" indent="-243836" algn="l" defTabSz="97534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otus.ru/polls/5303/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96" y="3717176"/>
            <a:ext cx="5711608" cy="2319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Оператор </a:t>
            </a:r>
            <a:r>
              <a:rPr lang="de-DE" dirty="0" err="1">
                <a:solidFill>
                  <a:srgbClr val="35545C"/>
                </a:solidFill>
                <a:latin typeface="Roboto Bold"/>
              </a:rPr>
              <a:t>switch</a:t>
            </a:r>
            <a:endParaRPr lang="ru-RU" dirty="0">
              <a:solidFill>
                <a:srgbClr val="35545C"/>
              </a:solidFill>
              <a:latin typeface="Roboto Bold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268" y="2896381"/>
            <a:ext cx="8636658" cy="542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0105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Диаграмма активности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39" y="2919230"/>
            <a:ext cx="11017514" cy="4884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5942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Перепишем задачу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49" y="2983325"/>
            <a:ext cx="3567344" cy="149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84" y="4502700"/>
            <a:ext cx="9984684" cy="381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3402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Комикс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84" y="3912141"/>
            <a:ext cx="10399283" cy="255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8112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Ошибки синтаксиса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78" y="2530518"/>
            <a:ext cx="8840846" cy="531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0241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Ещё ошибки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C5EAC9A-FB4F-49D8-859A-E17A4024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143" y="3013794"/>
            <a:ext cx="3846513" cy="532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29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На заметку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2" y="4218636"/>
            <a:ext cx="11463885" cy="1039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23" y="5637513"/>
            <a:ext cx="3317839" cy="47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5831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35545C"/>
                </a:solidFill>
                <a:latin typeface="Roboto Bold"/>
              </a:rPr>
              <a:t>switch</a:t>
            </a:r>
            <a:r>
              <a:rPr lang="ru-RU" dirty="0">
                <a:solidFill>
                  <a:srgbClr val="35545C"/>
                </a:solidFill>
                <a:latin typeface="Roboto Bold"/>
              </a:rPr>
              <a:t>-аргументы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59" y="3470068"/>
            <a:ext cx="10990242" cy="381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06462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Связь значений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4" y="2951927"/>
            <a:ext cx="11002747" cy="540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843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Связь значений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37" y="3767220"/>
            <a:ext cx="10464458" cy="284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7319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26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152" y="6012657"/>
            <a:ext cx="3167694" cy="30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Заголовок слайда">
            <a:extLst>
              <a:ext uri="{FF2B5EF4-FFF2-40B4-BE49-F238E27FC236}">
                <a16:creationId xmlns:a16="http://schemas.microsoft.com/office/drawing/2014/main" xmlns="" id="{F91008CE-D15F-4A6D-B7FE-33EAAD78E889}"/>
              </a:ext>
            </a:extLst>
          </p:cNvPr>
          <p:cNvSpPr txBox="1"/>
          <p:nvPr/>
        </p:nvSpPr>
        <p:spPr>
          <a:xfrm>
            <a:off x="924560" y="2707123"/>
            <a:ext cx="1110488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algn="ctr" fontAlgn="base"/>
            <a:r>
              <a:rPr lang="ru-RU" b="1" dirty="0"/>
              <a:t>1</a:t>
            </a:r>
            <a:r>
              <a:rPr lang="de-DE" b="1" dirty="0"/>
              <a:t>4</a:t>
            </a:r>
            <a:r>
              <a:rPr lang="ru-RU" b="1" dirty="0"/>
              <a:t> – </a:t>
            </a:r>
            <a:r>
              <a:rPr lang="de-DE" b="1" dirty="0"/>
              <a:t>Operators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Decision</a:t>
            </a:r>
            <a:r>
              <a:rPr lang="de-DE" b="1" dirty="0"/>
              <a:t> </a:t>
            </a:r>
            <a:r>
              <a:rPr lang="de-DE" b="1" dirty="0" err="1"/>
              <a:t>Constructs</a:t>
            </a:r>
            <a:endParaRPr lang="de-DE" b="1" dirty="0"/>
          </a:p>
          <a:p>
            <a:pPr algn="ctr" fontAlgn="base"/>
            <a:r>
              <a:rPr lang="de-DE" b="1" dirty="0"/>
              <a:t>(</a:t>
            </a:r>
            <a:r>
              <a:rPr lang="ru-RU" b="1" dirty="0"/>
              <a:t>Часть </a:t>
            </a:r>
            <a:r>
              <a:rPr lang="de-DE" b="1" dirty="0"/>
              <a:t>6)</a:t>
            </a:r>
            <a:endParaRPr lang="ru-RU" b="1" dirty="0"/>
          </a:p>
        </p:txBody>
      </p:sp>
      <p:sp>
        <p:nvSpPr>
          <p:cNvPr id="7" name="Заголовок слайда">
            <a:extLst>
              <a:ext uri="{FF2B5EF4-FFF2-40B4-BE49-F238E27FC236}">
                <a16:creationId xmlns:a16="http://schemas.microsoft.com/office/drawing/2014/main" xmlns="" id="{A62AEB27-DA48-4274-B451-D3119E9DA350}"/>
              </a:ext>
            </a:extLst>
          </p:cNvPr>
          <p:cNvSpPr txBox="1"/>
          <p:nvPr/>
        </p:nvSpPr>
        <p:spPr>
          <a:xfrm>
            <a:off x="2137430" y="7582213"/>
            <a:ext cx="383598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algn="ctr" fontAlgn="base"/>
            <a:r>
              <a:rPr lang="ru-RU" sz="4000" b="1" dirty="0"/>
              <a:t>Дмитрий Коган</a:t>
            </a:r>
          </a:p>
        </p:txBody>
      </p:sp>
    </p:spTree>
    <p:extLst>
      <p:ext uri="{BB962C8B-B14F-4D97-AF65-F5344CB8AC3E}">
        <p14:creationId xmlns:p14="http://schemas.microsoft.com/office/powerpoint/2010/main" val="39839804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Возвышение и кастинг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22" y="3025143"/>
            <a:ext cx="6723605" cy="432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279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35545C"/>
                </a:solidFill>
                <a:latin typeface="Roboto Bold"/>
              </a:rPr>
              <a:t>null</a:t>
            </a:r>
            <a:endParaRPr lang="ru-RU" dirty="0">
              <a:solidFill>
                <a:srgbClr val="35545C"/>
              </a:solidFill>
              <a:latin typeface="Roboto Bold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67" y="3495323"/>
            <a:ext cx="10026095" cy="195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468" y="6114386"/>
            <a:ext cx="10026095" cy="180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4819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solidFill>
                  <a:srgbClr val="35545C"/>
                </a:solidFill>
                <a:latin typeface="Roboto Bold"/>
              </a:rPr>
              <a:t>case</a:t>
            </a:r>
            <a:r>
              <a:rPr lang="de-DE" dirty="0">
                <a:solidFill>
                  <a:srgbClr val="35545C"/>
                </a:solidFill>
                <a:latin typeface="Roboto Bold"/>
              </a:rPr>
              <a:t>-</a:t>
            </a:r>
            <a:r>
              <a:rPr lang="ru-RU" dirty="0">
                <a:solidFill>
                  <a:srgbClr val="35545C"/>
                </a:solidFill>
                <a:latin typeface="Roboto Bold"/>
              </a:rPr>
              <a:t>константы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37" y="4398875"/>
            <a:ext cx="10272105" cy="158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4887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Упражнение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9A710BD5-B0F6-499A-8033-AB1FEBE2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09" y="2523836"/>
            <a:ext cx="9074581" cy="663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52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7007432" y="4697751"/>
            <a:ext cx="256159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Ответ:</a:t>
            </a:r>
            <a:r>
              <a:rPr lang="de-DE" dirty="0"/>
              <a:t> </a:t>
            </a:r>
            <a:r>
              <a:rPr lang="de-DE" dirty="0" smtClean="0"/>
              <a:t>C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2792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Сразу, или никогда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95" y="3173814"/>
            <a:ext cx="8893378" cy="399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5646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Примеры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46" y="2792956"/>
            <a:ext cx="10443072" cy="143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43" y="4601190"/>
            <a:ext cx="10443075" cy="176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44" y="6846912"/>
            <a:ext cx="10443074" cy="196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29407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Методы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38" y="2512779"/>
            <a:ext cx="6838078" cy="5716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006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Разные варианты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72" y="2289057"/>
            <a:ext cx="8481466" cy="671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1393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Ошибка компиляции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0" y="4039580"/>
            <a:ext cx="9114908" cy="177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9006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Большая картика"/>
          <p:cNvSpPr txBox="1"/>
          <p:nvPr/>
        </p:nvSpPr>
        <p:spPr>
          <a:xfrm>
            <a:off x="510438" y="1636773"/>
            <a:ext cx="788677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dirty="0"/>
              <a:t>Как меня слышно и</a:t>
            </a:r>
            <a:r>
              <a:rPr lang="en-US" dirty="0"/>
              <a:t> </a:t>
            </a:r>
            <a:r>
              <a:rPr lang="ru-RU" dirty="0"/>
              <a:t>видно?</a:t>
            </a:r>
            <a:endParaRPr dirty="0"/>
          </a:p>
        </p:txBody>
      </p:sp>
      <p:pic>
        <p:nvPicPr>
          <p:cNvPr id="138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40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44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https://imgprx.livejournal.net/9b6d0c561ca88ebc7e88b745c044bb15524d0b4d/yI2XqQ8VjqgkiSINiutYNswjyHYmTbB-p9qGp8YrOsmKayJaqnE2J69o0pFIefSJe2jFsBcOGEmNgSjEoH0cNPeiJfS6QqCEtOqEDD7oDak">
            <a:extLst>
              <a:ext uri="{FF2B5EF4-FFF2-40B4-BE49-F238E27FC236}">
                <a16:creationId xmlns:a16="http://schemas.microsoft.com/office/drawing/2014/main" xmlns="" id="{B4BCDA67-2E79-4D67-9D80-E27066F44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78" b="24365"/>
          <a:stretch/>
        </p:blipFill>
        <p:spPr bwMode="auto">
          <a:xfrm flipH="1">
            <a:off x="2166844" y="2571865"/>
            <a:ext cx="8602756" cy="470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Большая картика">
            <a:extLst>
              <a:ext uri="{FF2B5EF4-FFF2-40B4-BE49-F238E27FC236}">
                <a16:creationId xmlns:a16="http://schemas.microsoft.com/office/drawing/2014/main" xmlns="" id="{0CE1403C-0CE1-4FA2-AC55-4BB5930C114C}"/>
              </a:ext>
            </a:extLst>
          </p:cNvPr>
          <p:cNvSpPr txBox="1"/>
          <p:nvPr/>
        </p:nvSpPr>
        <p:spPr>
          <a:xfrm>
            <a:off x="510437" y="7486104"/>
            <a:ext cx="1183817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ru-RU" sz="3600" dirty="0"/>
              <a:t>Если нет – напишите, если слышите – смайлик в чат.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9457098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Не разорваться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54" y="4429903"/>
            <a:ext cx="11041229" cy="144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0693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Проваливание и </a:t>
            </a:r>
            <a:r>
              <a:rPr lang="de-DE" dirty="0">
                <a:solidFill>
                  <a:srgbClr val="35545C"/>
                </a:solidFill>
                <a:latin typeface="Roboto Bold"/>
              </a:rPr>
              <a:t>break</a:t>
            </a:r>
            <a:endParaRPr lang="ru-RU" dirty="0">
              <a:solidFill>
                <a:srgbClr val="35545C"/>
              </a:solidFill>
              <a:latin typeface="Roboto Bold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28" y="3422648"/>
            <a:ext cx="10699195" cy="4151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78803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Проваливание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15" y="2571822"/>
            <a:ext cx="7680751" cy="6181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20" y="6769289"/>
            <a:ext cx="2826360" cy="1105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27523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35545C"/>
                </a:solidFill>
                <a:latin typeface="Roboto Bold"/>
              </a:rPr>
              <a:t>break</a:t>
            </a:r>
            <a:endParaRPr lang="ru-RU" dirty="0">
              <a:solidFill>
                <a:srgbClr val="35545C"/>
              </a:solidFill>
              <a:latin typeface="Roboto Bold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96" y="2632667"/>
            <a:ext cx="9315000" cy="621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873" y="5523930"/>
            <a:ext cx="2815549" cy="108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68518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Чётное или нечётное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6" y="3655435"/>
            <a:ext cx="11159028" cy="377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48" y="4508076"/>
            <a:ext cx="10852466" cy="274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36411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Чётное или нечётное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86" y="3655435"/>
            <a:ext cx="11159028" cy="377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775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Упражнение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ACE87CA3-317F-4E57-93CE-B2B8D8C9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01" y="2620818"/>
            <a:ext cx="8961398" cy="63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5129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7007432" y="4697751"/>
            <a:ext cx="252473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Ответ:</a:t>
            </a:r>
            <a:r>
              <a:rPr lang="de-DE" dirty="0"/>
              <a:t> </a:t>
            </a:r>
            <a:r>
              <a:rPr lang="de-DE" dirty="0"/>
              <a:t>F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793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35545C"/>
                </a:solidFill>
                <a:latin typeface="Roboto Bold"/>
              </a:rPr>
              <a:t>default</a:t>
            </a:r>
            <a:endParaRPr lang="ru-RU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ED3A5668-0A12-4CB9-8D34-53513DF2C091}"/>
              </a:ext>
            </a:extLst>
          </p:cNvPr>
          <p:cNvSpPr/>
          <p:nvPr/>
        </p:nvSpPr>
        <p:spPr>
          <a:xfrm>
            <a:off x="1542093" y="4028147"/>
            <a:ext cx="99206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ru-RU" sz="2800" dirty="0" err="1">
                <a:solidFill>
                  <a:srgbClr val="35545C"/>
                </a:solidFill>
                <a:latin typeface="Roboto Thin" pitchFamily="2" charset="0"/>
                <a:ea typeface="Roboto Thin" pitchFamily="2" charset="0"/>
                <a:cs typeface="Roboto Thin" pitchFamily="2" charset="0"/>
              </a:rPr>
              <a:t>default</a:t>
            </a:r>
            <a:r>
              <a:rPr lang="ru-RU" sz="2800" dirty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</a:rPr>
              <a:t>-секцию можно ставить куда угодно</a:t>
            </a:r>
            <a:r>
              <a:rPr lang="ru-RU" sz="2800" dirty="0" smtClean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</a:rPr>
              <a:t>.</a:t>
            </a:r>
            <a:endParaRPr lang="de-DE" sz="2800" dirty="0" smtClean="0">
              <a:solidFill>
                <a:srgbClr val="35545C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ru-RU" sz="2800" dirty="0">
              <a:solidFill>
                <a:srgbClr val="35545C"/>
              </a:solidFill>
              <a:latin typeface="Roboto Light" pitchFamily="2" charset="0"/>
              <a:ea typeface="Roboto Light" pitchFamily="2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ru-RU" sz="2800" dirty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</a:rPr>
              <a:t>Конструкция «</a:t>
            </a:r>
            <a:r>
              <a:rPr lang="ru-RU" sz="2800" dirty="0" err="1">
                <a:solidFill>
                  <a:srgbClr val="35545C"/>
                </a:solidFill>
                <a:latin typeface="Roboto Thin" pitchFamily="2" charset="0"/>
                <a:ea typeface="Roboto Thin" pitchFamily="2" charset="0"/>
                <a:cs typeface="Roboto Thin" pitchFamily="2" charset="0"/>
              </a:rPr>
              <a:t>case</a:t>
            </a:r>
            <a:r>
              <a:rPr lang="ru-RU" sz="2800" dirty="0">
                <a:solidFill>
                  <a:srgbClr val="35545C"/>
                </a:solidFill>
                <a:latin typeface="Roboto Thin" pitchFamily="2" charset="0"/>
                <a:ea typeface="Roboto Thin" pitchFamily="2" charset="0"/>
                <a:cs typeface="Roboto Thin" pitchFamily="2" charset="0"/>
              </a:rPr>
              <a:t> </a:t>
            </a:r>
            <a:r>
              <a:rPr lang="ru-RU" sz="2800" dirty="0" err="1">
                <a:solidFill>
                  <a:srgbClr val="35545C"/>
                </a:solidFill>
                <a:latin typeface="Roboto Thin" pitchFamily="2" charset="0"/>
                <a:ea typeface="Roboto Thin" pitchFamily="2" charset="0"/>
                <a:cs typeface="Roboto Thin" pitchFamily="2" charset="0"/>
              </a:rPr>
              <a:t>default</a:t>
            </a:r>
            <a:r>
              <a:rPr lang="ru-RU" sz="2800" dirty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</a:rPr>
              <a:t>» недопустима.</a:t>
            </a:r>
            <a:endParaRPr lang="ru-RU" sz="2800" dirty="0">
              <a:solidFill>
                <a:srgbClr val="35545C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42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Метка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604846DF-09A0-4D9A-9559-B719DE9B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15" y="4119346"/>
            <a:ext cx="10850969" cy="151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83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1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549786" y="2933791"/>
            <a:ext cx="11879828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355600">
              <a:defRPr sz="2800">
                <a:solidFill>
                  <a:srgbClr val="35545C"/>
                </a:solidFill>
              </a:defRPr>
            </a:pPr>
            <a:r>
              <a:rPr lang="ru-RU" sz="4000" b="0" dirty="0">
                <a:latin typeface="Roboto Bold"/>
              </a:rPr>
              <a:t>Цели :</a:t>
            </a:r>
          </a:p>
          <a:p>
            <a:pPr algn="l" defTabSz="355600">
              <a:defRPr sz="2800">
                <a:solidFill>
                  <a:srgbClr val="35545C"/>
                </a:solidFill>
              </a:defRPr>
            </a:pPr>
            <a:endParaRPr lang="ru-RU" sz="4000" b="0" dirty="0">
              <a:latin typeface="Roboto Bold"/>
            </a:endParaRPr>
          </a:p>
          <a:p>
            <a:pPr marL="742950" indent="-742950" algn="l" defTabSz="355600">
              <a:buFont typeface="Arial" panose="020B0604020202020204" pitchFamily="34" charset="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sz="4000" b="0" dirty="0">
                <a:latin typeface="Roboto Bold"/>
              </a:rPr>
              <a:t>Найдём стрелочника (</a:t>
            </a:r>
            <a:r>
              <a:rPr lang="de-DE" sz="4000" b="0" dirty="0">
                <a:latin typeface="Roboto Bold"/>
              </a:rPr>
              <a:t>switch</a:t>
            </a:r>
            <a:r>
              <a:rPr lang="ru-RU" sz="4000" b="0" dirty="0">
                <a:latin typeface="Roboto Bold"/>
              </a:rPr>
              <a:t>)</a:t>
            </a:r>
          </a:p>
          <a:p>
            <a:pPr marL="742950" indent="-742950" algn="l" defTabSz="355600">
              <a:buFont typeface="Arial" panose="020B0604020202020204" pitchFamily="34" charset="0"/>
              <a:buChar char="•"/>
              <a:defRPr sz="2800">
                <a:solidFill>
                  <a:srgbClr val="35545C"/>
                </a:solidFill>
              </a:defRPr>
            </a:pPr>
            <a:endParaRPr lang="ru-RU" sz="4000" b="0" dirty="0">
              <a:latin typeface="Roboto Bold"/>
            </a:endParaRPr>
          </a:p>
          <a:p>
            <a:pPr marL="742950" indent="-742950" algn="l" defTabSz="355600">
              <a:buFont typeface="Arial" panose="020B0604020202020204" pitchFamily="34" charset="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sz="4000" b="0" dirty="0">
                <a:latin typeface="Roboto Bold"/>
              </a:rPr>
              <a:t>Научимся проваливаться</a:t>
            </a:r>
            <a:r>
              <a:rPr lang="de-DE" sz="4000" b="0" dirty="0">
                <a:latin typeface="Roboto Bold"/>
              </a:rPr>
              <a:t> (</a:t>
            </a:r>
            <a:r>
              <a:rPr lang="de-DE" sz="4000" b="0" dirty="0" err="1">
                <a:latin typeface="Roboto Bold"/>
              </a:rPr>
              <a:t>falling</a:t>
            </a:r>
            <a:r>
              <a:rPr lang="de-DE" sz="4000" b="0" dirty="0">
                <a:latin typeface="Roboto Bold"/>
              </a:rPr>
              <a:t> </a:t>
            </a:r>
            <a:r>
              <a:rPr lang="de-DE" sz="4000" b="0" dirty="0" err="1">
                <a:latin typeface="Roboto Bold"/>
              </a:rPr>
              <a:t>through</a:t>
            </a:r>
            <a:r>
              <a:rPr lang="de-DE" sz="4000" b="0" dirty="0">
                <a:latin typeface="Roboto Bold"/>
              </a:rPr>
              <a:t>)</a:t>
            </a:r>
            <a:endParaRPr lang="en-US" sz="4000" b="0" dirty="0">
              <a:latin typeface="Roboto Bold"/>
            </a:endParaRPr>
          </a:p>
          <a:p>
            <a:pPr marL="742950" indent="-742950" algn="l" defTabSz="355600">
              <a:buFont typeface="Arial" panose="020B0604020202020204" pitchFamily="34" charset="0"/>
              <a:buChar char="•"/>
              <a:defRPr sz="2800">
                <a:solidFill>
                  <a:srgbClr val="35545C"/>
                </a:solidFill>
              </a:defRPr>
            </a:pPr>
            <a:endParaRPr lang="ru-RU" sz="4000" b="0" dirty="0">
              <a:latin typeface="Roboto Bold"/>
            </a:endParaRPr>
          </a:p>
          <a:p>
            <a:pPr marL="742950" indent="-742950" algn="l" defTabSz="355600">
              <a:buFont typeface="Arial" panose="020B0604020202020204" pitchFamily="34" charset="0"/>
              <a:buChar char="•"/>
              <a:defRPr sz="2800">
                <a:solidFill>
                  <a:srgbClr val="35545C"/>
                </a:solidFill>
              </a:defRPr>
            </a:pPr>
            <a:r>
              <a:rPr lang="ru-RU" sz="4000" b="0" dirty="0">
                <a:latin typeface="Roboto Bold"/>
              </a:rPr>
              <a:t>И вываливаться научимся тоже</a:t>
            </a:r>
            <a:r>
              <a:rPr lang="de-DE" sz="4000" b="0" dirty="0">
                <a:latin typeface="Roboto Bold"/>
              </a:rPr>
              <a:t> (break)</a:t>
            </a:r>
            <a:endParaRPr lang="ru-RU" sz="4000" b="0" dirty="0">
              <a:latin typeface="Roboto Bold"/>
            </a:endParaRPr>
          </a:p>
          <a:p>
            <a:pPr algn="l" defTabSz="355600">
              <a:defRPr sz="2800">
                <a:solidFill>
                  <a:srgbClr val="35545C"/>
                </a:solidFill>
              </a:defRPr>
            </a:pPr>
            <a:endParaRPr lang="ru-RU" sz="4000" b="0" dirty="0">
              <a:latin typeface="Roboto Bold"/>
            </a:endParaRPr>
          </a:p>
        </p:txBody>
      </p:sp>
      <p:sp>
        <p:nvSpPr>
          <p:cNvPr id="132" name="Линия"/>
          <p:cNvSpPr/>
          <p:nvPr/>
        </p:nvSpPr>
        <p:spPr>
          <a:xfrm>
            <a:off x="-12700" y="8674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7236259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Объявление переменных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ED3A5668-0A12-4CB9-8D34-53513DF2C091}"/>
              </a:ext>
            </a:extLst>
          </p:cNvPr>
          <p:cNvSpPr/>
          <p:nvPr/>
        </p:nvSpPr>
        <p:spPr>
          <a:xfrm>
            <a:off x="1542093" y="4493697"/>
            <a:ext cx="9920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</a:pPr>
            <a:r>
              <a:rPr lang="de-DE" sz="2800" dirty="0" err="1">
                <a:solidFill>
                  <a:srgbClr val="35545C"/>
                </a:solidFill>
                <a:latin typeface="Roboto Thin" pitchFamily="2" charset="0"/>
                <a:ea typeface="Roboto Thin" pitchFamily="2" charset="0"/>
                <a:cs typeface="Roboto Thin" pitchFamily="2" charset="0"/>
              </a:rPr>
              <a:t>s</a:t>
            </a:r>
            <a:r>
              <a:rPr lang="de-DE" sz="2800" dirty="0" err="1" smtClean="0">
                <a:solidFill>
                  <a:srgbClr val="35545C"/>
                </a:solidFill>
                <a:latin typeface="Roboto Thin" pitchFamily="2" charset="0"/>
                <a:ea typeface="Roboto Thin" pitchFamily="2" charset="0"/>
                <a:cs typeface="Roboto Thin" pitchFamily="2" charset="0"/>
              </a:rPr>
              <a:t>witch</a:t>
            </a:r>
            <a:r>
              <a:rPr lang="de-DE" sz="2800" dirty="0" smtClean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  <a:cs typeface="Roboto Thin" pitchFamily="2" charset="0"/>
              </a:rPr>
              <a:t>-</a:t>
            </a:r>
            <a:r>
              <a:rPr lang="ru-RU" sz="2800" dirty="0" smtClean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  <a:cs typeface="Roboto Thin" pitchFamily="2" charset="0"/>
              </a:rPr>
              <a:t>выражение</a:t>
            </a:r>
            <a:r>
              <a:rPr lang="de-DE" sz="2800" dirty="0" smtClean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  <a:cs typeface="Roboto Thin" pitchFamily="2" charset="0"/>
              </a:rPr>
              <a:t> </a:t>
            </a:r>
            <a:r>
              <a:rPr lang="ru-RU" sz="2800" dirty="0" smtClean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  <a:cs typeface="Roboto Thin" pitchFamily="2" charset="0"/>
              </a:rPr>
              <a:t>не допускает</a:t>
            </a:r>
            <a:r>
              <a:rPr lang="ru-RU" sz="2800" dirty="0" smtClean="0">
                <a:solidFill>
                  <a:srgbClr val="35545C"/>
                </a:solidFill>
                <a:latin typeface="Roboto Light" pitchFamily="2" charset="0"/>
                <a:ea typeface="Roboto Light" pitchFamily="2" charset="0"/>
              </a:rPr>
              <a:t> объявление переменных.</a:t>
            </a:r>
            <a:endParaRPr lang="ru-RU" sz="2800" dirty="0">
              <a:solidFill>
                <a:srgbClr val="35545C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067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35545C"/>
                </a:solidFill>
                <a:latin typeface="Roboto Bold"/>
              </a:rPr>
              <a:t>Инициализация</a:t>
            </a:r>
            <a:endParaRPr lang="ru-RU" dirty="0">
              <a:solidFill>
                <a:srgbClr val="35545C"/>
              </a:solidFill>
              <a:latin typeface="Roboto Bold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7D8ADD92-A150-45BA-A861-4C90E7B1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86" y="3314700"/>
            <a:ext cx="11403827" cy="54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553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Упражнение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DD8530EB-5A5F-4976-B049-D3FA0F0FF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02" y="2579254"/>
            <a:ext cx="7521395" cy="66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98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7007432" y="4697751"/>
            <a:ext cx="291746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Ответ:</a:t>
            </a:r>
            <a:r>
              <a:rPr lang="de-DE" dirty="0"/>
              <a:t> </a:t>
            </a:r>
            <a:r>
              <a:rPr lang="de-DE" dirty="0" smtClean="0"/>
              <a:t>BE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66980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Вложенный </a:t>
            </a:r>
            <a:r>
              <a:rPr lang="de-DE" dirty="0" err="1">
                <a:solidFill>
                  <a:srgbClr val="35545C"/>
                </a:solidFill>
                <a:latin typeface="Roboto Bold"/>
              </a:rPr>
              <a:t>switch</a:t>
            </a:r>
            <a:endParaRPr lang="ru-RU" dirty="0">
              <a:solidFill>
                <a:srgbClr val="35545C"/>
              </a:solidFill>
              <a:latin typeface="Roboto Bold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21" y="2302774"/>
            <a:ext cx="8942671" cy="703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241" y="6391891"/>
            <a:ext cx="3639447" cy="90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0526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Строки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4" y="2486381"/>
            <a:ext cx="9629393" cy="627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662" y="7622131"/>
            <a:ext cx="2905890" cy="6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3" y="3471335"/>
            <a:ext cx="914400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4" y="3944370"/>
            <a:ext cx="914400" cy="1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759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Упражнение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557703F0-64F6-448B-9ED2-37292D15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260600"/>
            <a:ext cx="4810125" cy="7124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AABD0607-C502-4AB3-88A6-854D2EA4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825" y="6728980"/>
            <a:ext cx="7610475" cy="2857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C42710E2-E24F-4C85-AF45-C52A1B57D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825" y="7014730"/>
            <a:ext cx="42481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50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7007432" y="4697751"/>
            <a:ext cx="381835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 smtClean="0"/>
              <a:t>Ответ:</a:t>
            </a:r>
            <a:r>
              <a:rPr lang="de-DE" dirty="0"/>
              <a:t> </a:t>
            </a:r>
            <a:r>
              <a:rPr lang="de-DE" dirty="0" smtClean="0"/>
              <a:t>ABFJ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41903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7007432" y="4697751"/>
            <a:ext cx="296876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Вопросы?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29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6233233" y="4697751"/>
            <a:ext cx="5265865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Фигурные скобки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642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7196590" y="4697751"/>
            <a:ext cx="3339056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Начинаем?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32690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Правила использования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FE4A125-488F-45B5-9DAD-F769401A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7" y="4408343"/>
            <a:ext cx="108299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14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Правила использования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DF52F420-6EA7-4587-832A-20DC3FAFB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52" y="3475036"/>
            <a:ext cx="11305696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2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7007432" y="4697751"/>
            <a:ext cx="296876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Вопросы?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889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1" name="Наша миссия – делать обучение осмысленным, реализуя взаимосвязь между ожиданиям работодателей, компетенциями специалистов и возможностями преподавателей. Мы строим сервис, который будет помогать реализовываться десяткам тысяч людей и приносить пользу бизнесу наших партнеров."/>
          <p:cNvSpPr txBox="1"/>
          <p:nvPr/>
        </p:nvSpPr>
        <p:spPr>
          <a:xfrm>
            <a:off x="442456" y="3594399"/>
            <a:ext cx="11879828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 defTabSz="355600">
              <a:defRPr sz="2800">
                <a:solidFill>
                  <a:srgbClr val="35545C"/>
                </a:solidFill>
              </a:defRPr>
            </a:pPr>
            <a:r>
              <a:rPr lang="ru-RU" sz="3200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Домашнее задание</a:t>
            </a:r>
          </a:p>
          <a:p>
            <a:pPr lvl="0" algn="l" defTabSz="355600">
              <a:defRPr sz="2800">
                <a:solidFill>
                  <a:srgbClr val="35545C"/>
                </a:solidFill>
              </a:defRPr>
            </a:pPr>
            <a:endParaRPr lang="ru-RU" sz="3200" b="0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lvl="0" algn="l" defTabSz="355600">
              <a:defRPr sz="2800">
                <a:solidFill>
                  <a:srgbClr val="35545C"/>
                </a:solidFill>
              </a:defRPr>
            </a:pPr>
            <a:r>
              <a:rPr lang="ru-RU" sz="3200" b="0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Тест</a:t>
            </a:r>
            <a:endParaRPr lang="ru-RU" sz="3200" b="0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lvl="0" algn="l" defTabSz="355600">
              <a:defRPr sz="2800">
                <a:solidFill>
                  <a:srgbClr val="35545C"/>
                </a:solidFill>
              </a:defRPr>
            </a:pPr>
            <a:endParaRPr lang="ru-RU" sz="3200" b="0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lvl="0" algn="l" defTabSz="355600">
              <a:defRPr sz="2800">
                <a:solidFill>
                  <a:srgbClr val="35545C"/>
                </a:solidFill>
              </a:defRPr>
            </a:pPr>
            <a:endParaRPr lang="ru-RU" sz="3200" b="0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</p:txBody>
      </p:sp>
      <p:pic>
        <p:nvPicPr>
          <p:cNvPr id="135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485" y="8912538"/>
            <a:ext cx="866859" cy="8253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02086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2DC4E2A2-BE15-4CEA-A08A-DD2F3D91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Пожалуйста, пройдите опрос</a:t>
            </a:r>
            <a:r>
              <a:rPr lang="ru-RU" sz="6000" dirty="0">
                <a:latin typeface="Roboto Bold" pitchFamily="2" charset="0"/>
                <a:ea typeface="Roboto Bold" pitchFamily="2" charset="0"/>
              </a:rPr>
              <a:t/>
            </a:r>
            <a:br>
              <a:rPr lang="ru-RU" sz="6000" dirty="0">
                <a:latin typeface="Roboto Bold" pitchFamily="2" charset="0"/>
                <a:ea typeface="Roboto Bold" pitchFamily="2" charset="0"/>
              </a:rPr>
            </a:br>
            <a:r>
              <a:rPr lang="ru-RU" sz="6000" dirty="0">
                <a:latin typeface="Roboto Bold" pitchFamily="2" charset="0"/>
                <a:ea typeface="Roboto Bold" pitchFamily="2" charset="0"/>
              </a:rPr>
              <a:t/>
            </a:r>
            <a:br>
              <a:rPr lang="ru-RU" sz="6000" dirty="0">
                <a:latin typeface="Roboto Bold" pitchFamily="2" charset="0"/>
                <a:ea typeface="Roboto Bold" pitchFamily="2" charset="0"/>
              </a:rPr>
            </a:br>
            <a:r>
              <a:rPr lang="en-US" sz="6000" dirty="0">
                <a:latin typeface="Roboto Bold" pitchFamily="2" charset="0"/>
                <a:ea typeface="Roboto Bold" pitchFamily="2" charset="0"/>
                <a:hlinkClick r:id="rId2"/>
              </a:rPr>
              <a:t>https://</a:t>
            </a:r>
            <a:r>
              <a:rPr lang="en-US" sz="6000" dirty="0" smtClean="0">
                <a:latin typeface="Roboto Bold" pitchFamily="2" charset="0"/>
                <a:ea typeface="Roboto Bold" pitchFamily="2" charset="0"/>
                <a:hlinkClick r:id="rId2"/>
              </a:rPr>
              <a:t>otus.ru/polls/</a:t>
            </a:r>
            <a:r>
              <a:rPr lang="ru-RU" sz="6000" dirty="0" smtClean="0">
                <a:latin typeface="Roboto Bold" pitchFamily="2" charset="0"/>
                <a:ea typeface="Roboto Bold" pitchFamily="2" charset="0"/>
                <a:hlinkClick r:id="rId2"/>
              </a:rPr>
              <a:t>17820</a:t>
            </a:r>
            <a:r>
              <a:rPr lang="en-US" sz="6000" dirty="0" smtClean="0">
                <a:latin typeface="Roboto Bold" pitchFamily="2" charset="0"/>
                <a:ea typeface="Roboto Bold" pitchFamily="2" charset="0"/>
                <a:hlinkClick r:id="rId2"/>
              </a:rPr>
              <a:t>/</a:t>
            </a:r>
            <a:r>
              <a:rPr lang="ru-RU" sz="6000" dirty="0" smtClean="0">
                <a:latin typeface="Roboto Bold" pitchFamily="2" charset="0"/>
                <a:ea typeface="Roboto Bold" pitchFamily="2" charset="0"/>
              </a:rPr>
              <a:t> </a:t>
            </a:r>
            <a:endParaRPr lang="en-US" sz="6000" dirty="0">
              <a:latin typeface="Roboto Bold" pitchFamily="2" charset="0"/>
              <a:ea typeface="Roboto Bold" pitchFamily="2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BBC69D9-D197-4DB8-9B4F-BC01F25F0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76" name="Спасибо…"/>
          <p:cNvSpPr txBox="1"/>
          <p:nvPr/>
        </p:nvSpPr>
        <p:spPr>
          <a:xfrm>
            <a:off x="6657238" y="2645419"/>
            <a:ext cx="3919539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dirty="0" err="1"/>
              <a:t>Спасибо</a:t>
            </a:r>
            <a:endParaRPr dirty="0"/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!</a:t>
            </a:r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6657237" y="5289806"/>
            <a:ext cx="5653044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Пусть всегда</a:t>
            </a:r>
          </a:p>
          <a:p>
            <a:pPr algn="l"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будет выбор!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35545C"/>
                </a:solidFill>
                <a:latin typeface="Roboto Bold"/>
              </a:rPr>
              <a:t>Темы экзамена</a:t>
            </a:r>
            <a:endParaRPr lang="ru-RU" dirty="0">
              <a:solidFill>
                <a:srgbClr val="35545C"/>
              </a:solidFill>
              <a:latin typeface="Roboto Bold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40000" y="2429977"/>
            <a:ext cx="83007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    </a:t>
            </a: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Java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Basics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    Working with Java Data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Types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Roboto Bold" pitchFamily="2" charset="0"/>
                <a:ea typeface="Roboto Bold" pitchFamily="2" charset="0"/>
              </a:rPr>
              <a:t>    Using Operators and </a:t>
            </a:r>
            <a:r>
              <a:rPr lang="en-US" dirty="0" smtClean="0">
                <a:solidFill>
                  <a:srgbClr val="FF0000"/>
                </a:solidFill>
                <a:latin typeface="Roboto Bold" pitchFamily="2" charset="0"/>
                <a:ea typeface="Roboto Bold" pitchFamily="2" charset="0"/>
              </a:rPr>
              <a:t>Decision</a:t>
            </a:r>
            <a:r>
              <a:rPr lang="ru-RU" dirty="0" smtClean="0">
                <a:solidFill>
                  <a:srgbClr val="FF0000"/>
                </a:solidFill>
                <a:latin typeface="Roboto Bold" pitchFamily="2" charset="0"/>
                <a:ea typeface="Roboto Bold" pitchFamily="2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Roboto Bold" pitchFamily="2" charset="0"/>
                <a:ea typeface="Roboto Bold" pitchFamily="2" charset="0"/>
              </a:rPr>
              <a:t>Constructs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    Creating and Using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Arrays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    Using Loop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Constructs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    Working with Methods and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Encapsulation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    Working with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Inheritance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    Handling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Exceptions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    Working with Selected classes from the Java API</a:t>
            </a:r>
          </a:p>
        </p:txBody>
      </p:sp>
    </p:spTree>
    <p:extLst>
      <p:ext uri="{BB962C8B-B14F-4D97-AF65-F5344CB8AC3E}">
        <p14:creationId xmlns:p14="http://schemas.microsoft.com/office/powerpoint/2010/main" val="3825244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rgbClr val="35545C"/>
                </a:solidFill>
                <a:latin typeface="Roboto Bold"/>
              </a:rPr>
              <a:t>Подтемы экзамена</a:t>
            </a:r>
            <a:endParaRPr lang="ru-RU" dirty="0">
              <a:solidFill>
                <a:srgbClr val="35545C"/>
              </a:solidFill>
              <a:latin typeface="Roboto Bold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540000" y="2429977"/>
            <a:ext cx="85648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Roboto Bold" pitchFamily="2" charset="0"/>
                <a:ea typeface="Roboto Bold" pitchFamily="2" charset="0"/>
                <a:cs typeface="Roboto Black" pitchFamily="2" charset="0"/>
              </a:rPr>
              <a:t>Using Operators and Decision Constructs </a:t>
            </a:r>
            <a:endParaRPr lang="en-US" dirty="0" smtClean="0">
              <a:solidFill>
                <a:srgbClr val="FF0000"/>
              </a:solidFill>
              <a:latin typeface="Roboto Bold" pitchFamily="2" charset="0"/>
              <a:ea typeface="Roboto Bold" pitchFamily="2" charset="0"/>
              <a:cs typeface="Roboto Black" pitchFamily="2" charset="0"/>
            </a:endParaRPr>
          </a:p>
          <a:p>
            <a:pPr algn="l"/>
            <a:endParaRPr lang="en-US" dirty="0"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Use Java operators; use parentheses to override operator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precedence</a:t>
            </a:r>
          </a:p>
          <a:p>
            <a:pPr algn="l"/>
            <a:r>
              <a:rPr lang="ru-RU" dirty="0">
                <a:latin typeface="Roboto Bold" pitchFamily="2" charset="0"/>
                <a:ea typeface="Roboto Bold" pitchFamily="2" charset="0"/>
              </a:rPr>
              <a:t>	</a:t>
            </a:r>
            <a:r>
              <a:rPr lang="ru-RU" dirty="0" smtClean="0">
                <a:latin typeface="Roboto Bold" pitchFamily="2" charset="0"/>
                <a:ea typeface="Roboto Bold" pitchFamily="2" charset="0"/>
              </a:rPr>
              <a:t>	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Test equality between Strings and other objects using == and equals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()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ru-RU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Create if and if/else and ternary </a:t>
            </a:r>
            <a:r>
              <a:rPr lang="en-US" dirty="0" smtClean="0">
                <a:solidFill>
                  <a:srgbClr val="35545C"/>
                </a:solidFill>
                <a:latin typeface="Roboto Bold" pitchFamily="2" charset="0"/>
                <a:ea typeface="Roboto Bold" pitchFamily="2" charset="0"/>
              </a:rPr>
              <a:t>constructs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ru-RU" dirty="0">
              <a:solidFill>
                <a:srgbClr val="35545C"/>
              </a:solidFill>
              <a:latin typeface="Roboto Bold" pitchFamily="2" charset="0"/>
              <a:ea typeface="Roboto Bold" pitchFamily="2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Roboto Bold" pitchFamily="2" charset="0"/>
                <a:ea typeface="Roboto Bold" pitchFamily="2" charset="0"/>
              </a:rPr>
              <a:t>Use a switch </a:t>
            </a:r>
            <a:r>
              <a:rPr lang="en-US" dirty="0" smtClean="0">
                <a:solidFill>
                  <a:srgbClr val="FF0000"/>
                </a:solidFill>
                <a:latin typeface="Roboto Bold" pitchFamily="2" charset="0"/>
                <a:ea typeface="Roboto Bold" pitchFamily="2" charset="0"/>
              </a:rPr>
              <a:t>statement</a:t>
            </a:r>
            <a:endParaRPr lang="en-US" dirty="0">
              <a:solidFill>
                <a:srgbClr val="FF0000"/>
              </a:solidFill>
              <a:latin typeface="Roboto Bold" pitchFamily="2" charset="0"/>
              <a:ea typeface="Roboto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78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0222.png" descr="02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4" y="334448"/>
            <a:ext cx="2058133" cy="485309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Линия"/>
          <p:cNvSpPr/>
          <p:nvPr/>
        </p:nvSpPr>
        <p:spPr>
          <a:xfrm>
            <a:off x="0" y="1181100"/>
            <a:ext cx="13004801" cy="0"/>
          </a:xfrm>
          <a:prstGeom prst="line">
            <a:avLst/>
          </a:prstGeom>
          <a:ln w="12700">
            <a:solidFill>
              <a:srgbClr val="35545C">
                <a:alpha val="11126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177" name="ooowl.png" descr="ooow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52" y="3128058"/>
            <a:ext cx="4180853" cy="398064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Спасибо…">
            <a:extLst>
              <a:ext uri="{FF2B5EF4-FFF2-40B4-BE49-F238E27FC236}">
                <a16:creationId xmlns:a16="http://schemas.microsoft.com/office/drawing/2014/main" xmlns="" id="{B3A4C924-51D3-4C34-A305-8BCF98342D53}"/>
              </a:ext>
            </a:extLst>
          </p:cNvPr>
          <p:cNvSpPr txBox="1"/>
          <p:nvPr/>
        </p:nvSpPr>
        <p:spPr>
          <a:xfrm>
            <a:off x="6434406" y="4697751"/>
            <a:ext cx="486351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rgbClr val="35545C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ru-RU" dirty="0"/>
              <a:t>Оператор </a:t>
            </a:r>
            <a:r>
              <a:rPr lang="de-DE" dirty="0" err="1"/>
              <a:t>switch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8187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6BD8A3-33F6-493B-AA4D-922B2A2D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5545C"/>
                </a:solidFill>
                <a:latin typeface="Roboto Bold"/>
              </a:rPr>
              <a:t>Исходная задача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46" y="3770474"/>
            <a:ext cx="10817207" cy="3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4227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uxoft 2016 LTC Structured template">
  <a:themeElements>
    <a:clrScheme name="Lux 2015 Colors">
      <a:dk1>
        <a:srgbClr val="000000"/>
      </a:dk1>
      <a:lt1>
        <a:srgbClr val="FFFFFF"/>
      </a:lt1>
      <a:dk2>
        <a:srgbClr val="1B2130"/>
      </a:dk2>
      <a:lt2>
        <a:srgbClr val="E7E6E6"/>
      </a:lt2>
      <a:accent1>
        <a:srgbClr val="445469"/>
      </a:accent1>
      <a:accent2>
        <a:srgbClr val="7D994C"/>
      </a:accent2>
      <a:accent3>
        <a:srgbClr val="3171AC"/>
      </a:accent3>
      <a:accent4>
        <a:srgbClr val="BD392F"/>
      </a:accent4>
      <a:accent5>
        <a:srgbClr val="F29B26"/>
      </a:accent5>
      <a:accent6>
        <a:srgbClr val="1EA185"/>
      </a:accent6>
      <a:hlink>
        <a:srgbClr val="D26D12"/>
      </a:hlink>
      <a:folHlink>
        <a:srgbClr val="D26D1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Presentation5" id="{4DE256AE-9EC1-479D-AC6B-586B578C7262}" vid="{279A54C5-4D90-435A-BF0F-F718F708D81D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Произвольный</PresentationFormat>
  <Paragraphs>111</Paragraphs>
  <Slides>55</Slides>
  <Notes>33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55</vt:i4>
      </vt:variant>
    </vt:vector>
  </HeadingPairs>
  <TitlesOfParts>
    <vt:vector size="57" baseType="lpstr">
      <vt:lpstr>White</vt:lpstr>
      <vt:lpstr>Luxoft 2016 LTC Structured template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Темы экзамена</vt:lpstr>
      <vt:lpstr>Подтемы экзамена</vt:lpstr>
      <vt:lpstr>Презентация PowerPoint</vt:lpstr>
      <vt:lpstr>Исходная задача</vt:lpstr>
      <vt:lpstr>Оператор switch</vt:lpstr>
      <vt:lpstr>Диаграмма активности</vt:lpstr>
      <vt:lpstr>Перепишем задачу</vt:lpstr>
      <vt:lpstr>Комикс</vt:lpstr>
      <vt:lpstr>Ошибки синтаксиса</vt:lpstr>
      <vt:lpstr>Ещё ошибки</vt:lpstr>
      <vt:lpstr>На заметку</vt:lpstr>
      <vt:lpstr>switch-аргументы</vt:lpstr>
      <vt:lpstr>Связь значений</vt:lpstr>
      <vt:lpstr>Связь значений</vt:lpstr>
      <vt:lpstr>Возвышение и кастинг</vt:lpstr>
      <vt:lpstr>null</vt:lpstr>
      <vt:lpstr>case-константы</vt:lpstr>
      <vt:lpstr>Упражнение</vt:lpstr>
      <vt:lpstr>Презентация PowerPoint</vt:lpstr>
      <vt:lpstr>Сразу, или никогда</vt:lpstr>
      <vt:lpstr>Примеры</vt:lpstr>
      <vt:lpstr>Методы</vt:lpstr>
      <vt:lpstr>Разные варианты</vt:lpstr>
      <vt:lpstr>Ошибка компиляции</vt:lpstr>
      <vt:lpstr>Не разорваться</vt:lpstr>
      <vt:lpstr>Проваливание и break</vt:lpstr>
      <vt:lpstr>Проваливание</vt:lpstr>
      <vt:lpstr>break</vt:lpstr>
      <vt:lpstr>Чётное или нечётное</vt:lpstr>
      <vt:lpstr>Чётное или нечётное</vt:lpstr>
      <vt:lpstr>Упражнение</vt:lpstr>
      <vt:lpstr>Презентация PowerPoint</vt:lpstr>
      <vt:lpstr>default</vt:lpstr>
      <vt:lpstr>Метка</vt:lpstr>
      <vt:lpstr>Объявление переменных</vt:lpstr>
      <vt:lpstr>Инициализация</vt:lpstr>
      <vt:lpstr>Упражнение</vt:lpstr>
      <vt:lpstr>Презентация PowerPoint</vt:lpstr>
      <vt:lpstr>Вложенный switch</vt:lpstr>
      <vt:lpstr>Строки</vt:lpstr>
      <vt:lpstr>Упражнение</vt:lpstr>
      <vt:lpstr>Презентация PowerPoint</vt:lpstr>
      <vt:lpstr>Презентация PowerPoint</vt:lpstr>
      <vt:lpstr>Презентация PowerPoint</vt:lpstr>
      <vt:lpstr>Правила использования</vt:lpstr>
      <vt:lpstr>Правила использования</vt:lpstr>
      <vt:lpstr>Презентация PowerPoint</vt:lpstr>
      <vt:lpstr>Презентация PowerPoint</vt:lpstr>
      <vt:lpstr>Пожалуйста, пройдите опрос  https://otus.ru/polls/17820/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Коган</dc:creator>
  <cp:lastModifiedBy>DiK</cp:lastModifiedBy>
  <cp:revision>869</cp:revision>
  <dcterms:modified xsi:type="dcterms:W3CDTF">2020-12-12T19:45:20Z</dcterms:modified>
</cp:coreProperties>
</file>