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1BBD63F-DE36-4EE0-A388-13057837CFC2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78C4542-BB9B-4720-8859-994E94D5FD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26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D63F-DE36-4EE0-A388-13057837CFC2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4542-BB9B-4720-8859-994E94D5FD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64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D63F-DE36-4EE0-A388-13057837CFC2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4542-BB9B-4720-8859-994E94D5FD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39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D63F-DE36-4EE0-A388-13057837CFC2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4542-BB9B-4720-8859-994E94D5FD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D63F-DE36-4EE0-A388-13057837CFC2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4542-BB9B-4720-8859-994E94D5FD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7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D63F-DE36-4EE0-A388-13057837CFC2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4542-BB9B-4720-8859-994E94D5FD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50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D63F-DE36-4EE0-A388-13057837CFC2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4542-BB9B-4720-8859-994E94D5FD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65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D63F-DE36-4EE0-A388-13057837CFC2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4542-BB9B-4720-8859-994E94D5FD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3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D63F-DE36-4EE0-A388-13057837CFC2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4542-BB9B-4720-8859-994E94D5FD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88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D63F-DE36-4EE0-A388-13057837CFC2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78C4542-BB9B-4720-8859-994E94D5FD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6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1BBD63F-DE36-4EE0-A388-13057837CFC2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78C4542-BB9B-4720-8859-994E94D5FD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501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1BBD63F-DE36-4EE0-A388-13057837CFC2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78C4542-BB9B-4720-8859-994E94D5FD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45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A4848-F6AE-414A-B2BA-5C89E4B87D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Отморожения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D72C23-6409-4F46-8D47-8227B6D388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Подготовил: Дрозд Алексей, ФИТ 3/2</a:t>
            </a:r>
          </a:p>
        </p:txBody>
      </p:sp>
    </p:spTree>
    <p:extLst>
      <p:ext uri="{BB962C8B-B14F-4D97-AF65-F5344CB8AC3E}">
        <p14:creationId xmlns:p14="http://schemas.microsoft.com/office/powerpoint/2010/main" val="104051332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D4A193D-D013-4108-97AD-5D473B595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514906"/>
            <a:ext cx="10753725" cy="6090080"/>
          </a:xfrm>
        </p:spPr>
        <p:txBody>
          <a:bodyPr>
            <a:normAutofit/>
          </a:bodyPr>
          <a:lstStyle/>
          <a:p>
            <a:pPr algn="l"/>
            <a:r>
              <a:rPr lang="ru-RU" sz="1800" b="0" i="0" dirty="0">
                <a:solidFill>
                  <a:srgbClr val="303030"/>
                </a:solidFill>
                <a:effectLst/>
                <a:latin typeface="Work Sans" pitchFamily="2" charset="0"/>
              </a:rPr>
              <a:t>Первая помощь заключается в немедленном согревании пострадавшего и особенно отмороженной части тела, для чего пострадавшего необходимо как можно быстрее доставить в теплое помещение.</a:t>
            </a:r>
          </a:p>
          <a:p>
            <a:pPr algn="l"/>
            <a:r>
              <a:rPr lang="ru-RU" sz="1800" b="0" i="0" dirty="0">
                <a:solidFill>
                  <a:srgbClr val="303030"/>
                </a:solidFill>
                <a:effectLst/>
                <a:latin typeface="Work Sans" pitchFamily="2" charset="0"/>
              </a:rPr>
              <a:t>Прежде всего необходимо согреть отмороженную часть тела, </a:t>
            </a:r>
            <a:r>
              <a:rPr lang="ru-RU" sz="1800" b="1" i="0" dirty="0">
                <a:solidFill>
                  <a:srgbClr val="303030"/>
                </a:solidFill>
                <a:effectLst/>
                <a:latin typeface="Work Sans" pitchFamily="2" charset="0"/>
              </a:rPr>
              <a:t>восстановить в ней кровообращение</a:t>
            </a:r>
            <a:r>
              <a:rPr lang="ru-RU" sz="1800" b="0" i="0" dirty="0">
                <a:solidFill>
                  <a:srgbClr val="303030"/>
                </a:solidFill>
                <a:effectLst/>
                <a:latin typeface="Work Sans" pitchFamily="2" charset="0"/>
              </a:rPr>
              <a:t>.</a:t>
            </a:r>
          </a:p>
          <a:p>
            <a:pPr algn="l"/>
            <a:r>
              <a:rPr lang="ru-RU" sz="1800" b="0" i="0" dirty="0">
                <a:solidFill>
                  <a:srgbClr val="303030"/>
                </a:solidFill>
                <a:effectLst/>
                <a:latin typeface="Work Sans" pitchFamily="2" charset="0"/>
              </a:rPr>
              <a:t>При отморожении </a:t>
            </a:r>
            <a:r>
              <a:rPr lang="ru-RU" sz="1800" b="1" i="0" dirty="0">
                <a:solidFill>
                  <a:srgbClr val="303030"/>
                </a:solidFill>
                <a:effectLst/>
                <a:latin typeface="Work Sans" pitchFamily="2" charset="0"/>
              </a:rPr>
              <a:t>I степени</a:t>
            </a:r>
            <a:r>
              <a:rPr lang="ru-RU" sz="1800" b="0" i="0" dirty="0">
                <a:solidFill>
                  <a:srgbClr val="303030"/>
                </a:solidFill>
                <a:effectLst/>
                <a:latin typeface="Work Sans" pitchFamily="2" charset="0"/>
              </a:rPr>
              <a:t> и ограниченных участков тела (нос, уши) согревание можно осуществлять с помощью тепла рук оказывающего первую помощь.</a:t>
            </a:r>
          </a:p>
          <a:p>
            <a:pPr algn="l"/>
            <a:r>
              <a:rPr lang="ru-RU" sz="1800" b="0" i="0" dirty="0">
                <a:solidFill>
                  <a:srgbClr val="303030"/>
                </a:solidFill>
                <a:effectLst/>
                <a:latin typeface="Work Sans" pitchFamily="2" charset="0"/>
              </a:rPr>
              <a:t>При отмороже­ниях </a:t>
            </a:r>
            <a:r>
              <a:rPr lang="ru-RU" sz="1800" b="1" i="0" dirty="0">
                <a:solidFill>
                  <a:srgbClr val="303030"/>
                </a:solidFill>
                <a:effectLst/>
                <a:latin typeface="Work Sans" pitchFamily="2" charset="0"/>
              </a:rPr>
              <a:t>II, III и IV степени</a:t>
            </a:r>
            <a:r>
              <a:rPr lang="ru-RU" sz="1800" b="0" i="0" dirty="0">
                <a:solidFill>
                  <a:srgbClr val="303030"/>
                </a:solidFill>
                <a:effectLst/>
                <a:latin typeface="Work Sans" pitchFamily="2" charset="0"/>
              </a:rPr>
              <a:t> следует воздержаться от интенсивного растирания и массажа охлажденной части тела, так как это может привести к травме сосудов, что увеличит опасность их тромбоза и тем самым увеличит глубину повреждения тканей. Наиболее эффективно и безопасно использование </a:t>
            </a:r>
            <a:r>
              <a:rPr lang="ru-RU" sz="1800" b="1" i="0" dirty="0">
                <a:solidFill>
                  <a:srgbClr val="303030"/>
                </a:solidFill>
                <a:effectLst/>
                <a:latin typeface="Work Sans" pitchFamily="2" charset="0"/>
              </a:rPr>
              <a:t>тепловых ванн.</a:t>
            </a:r>
            <a:r>
              <a:rPr lang="ru-RU" sz="1800" b="0" i="0" dirty="0">
                <a:solidFill>
                  <a:srgbClr val="303030"/>
                </a:solidFill>
                <a:effectLst/>
                <a:latin typeface="Work Sans" pitchFamily="2" charset="0"/>
              </a:rPr>
              <a:t> За 20-30 мин температуру воды постепенно увеличивают с 20 до 40°С; при этом конечность тщательно отмывают мылом от за­грязнений.</a:t>
            </a:r>
          </a:p>
          <a:p>
            <a:pPr algn="l"/>
            <a:r>
              <a:rPr lang="ru-RU" sz="1800" b="0" i="0" dirty="0">
                <a:solidFill>
                  <a:srgbClr val="303030"/>
                </a:solidFill>
                <a:effectLst/>
                <a:latin typeface="Work Sans" pitchFamily="2" charset="0"/>
              </a:rPr>
              <a:t>После ванны (согревания) поврежденные участки надо </a:t>
            </a:r>
            <a:r>
              <a:rPr lang="ru-RU" sz="1800" b="1" i="0" dirty="0">
                <a:solidFill>
                  <a:srgbClr val="303030"/>
                </a:solidFill>
                <a:effectLst/>
                <a:latin typeface="Work Sans" pitchFamily="2" charset="0"/>
              </a:rPr>
              <a:t>высушить (протереть)</a:t>
            </a:r>
            <a:r>
              <a:rPr lang="ru-RU" sz="1800" b="0" i="0" dirty="0">
                <a:solidFill>
                  <a:srgbClr val="303030"/>
                </a:solidFill>
                <a:effectLst/>
                <a:latin typeface="Work Sans" pitchFamily="2" charset="0"/>
              </a:rPr>
              <a:t>.</a:t>
            </a:r>
          </a:p>
          <a:p>
            <a:pPr algn="l"/>
            <a:r>
              <a:rPr lang="ru-RU" sz="1800" b="0" i="0" dirty="0">
                <a:solidFill>
                  <a:srgbClr val="303030"/>
                </a:solidFill>
                <a:effectLst/>
                <a:latin typeface="Work Sans" pitchFamily="2" charset="0"/>
              </a:rPr>
              <a:t>Затем </a:t>
            </a:r>
            <a:r>
              <a:rPr lang="ru-RU" sz="1800" b="1" i="0" dirty="0">
                <a:solidFill>
                  <a:srgbClr val="303030"/>
                </a:solidFill>
                <a:effectLst/>
                <a:latin typeface="Work Sans" pitchFamily="2" charset="0"/>
              </a:rPr>
              <a:t>закрыть стерильной повязкой и тепло укрыть</a:t>
            </a:r>
            <a:r>
              <a:rPr lang="ru-RU" sz="1800" b="0" i="0" dirty="0">
                <a:solidFill>
                  <a:srgbClr val="303030"/>
                </a:solidFill>
                <a:effectLst/>
                <a:latin typeface="Work Sans" pitchFamily="2" charset="0"/>
              </a:rPr>
              <a:t>.</a:t>
            </a:r>
          </a:p>
          <a:p>
            <a:r>
              <a:rPr lang="ru-RU" sz="1800" b="1" i="0" dirty="0">
                <a:solidFill>
                  <a:srgbClr val="303030"/>
                </a:solidFill>
                <a:effectLst/>
                <a:latin typeface="Work Sans" pitchFamily="2" charset="0"/>
              </a:rPr>
              <a:t>Нельзя</a:t>
            </a:r>
            <a:r>
              <a:rPr lang="ru-RU" sz="1800" b="0" i="0" dirty="0">
                <a:solidFill>
                  <a:srgbClr val="303030"/>
                </a:solidFill>
                <a:effectLst/>
                <a:latin typeface="Work Sans" pitchFamily="2" charset="0"/>
              </a:rPr>
              <a:t> смазывать отмороженные участки жиром и мазями, так как это значительно затрудняет последующую первич­ную обработку. Отмороженные участки тела </a:t>
            </a:r>
            <a:r>
              <a:rPr lang="ru-RU" sz="1800" b="1" i="0" dirty="0">
                <a:solidFill>
                  <a:srgbClr val="303030"/>
                </a:solidFill>
                <a:effectLst/>
                <a:latin typeface="Work Sans" pitchFamily="2" charset="0"/>
              </a:rPr>
              <a:t>нельзя</a:t>
            </a:r>
            <a:r>
              <a:rPr lang="ru-RU" sz="1800" b="0" i="0" dirty="0">
                <a:solidFill>
                  <a:srgbClr val="303030"/>
                </a:solidFill>
                <a:effectLst/>
                <a:latin typeface="Work Sans" pitchFamily="2" charset="0"/>
              </a:rPr>
              <a:t> растирать снегом, так как при этом усиливается охлажде­ние, а льдинки ранят кожу, что способствует инфици­рованию зоны отморожения.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674844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2B98F12-BE52-4098-930A-22DF8F229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2698811"/>
            <a:ext cx="10782300" cy="1424455"/>
          </a:xfrm>
        </p:spPr>
        <p:txBody>
          <a:bodyPr/>
          <a:lstStyle/>
          <a:p>
            <a:pPr algn="ctr"/>
            <a:r>
              <a:rPr lang="ru-RU" dirty="0"/>
              <a:t>Профилактика</a:t>
            </a:r>
          </a:p>
        </p:txBody>
      </p:sp>
    </p:spTree>
    <p:extLst>
      <p:ext uri="{BB962C8B-B14F-4D97-AF65-F5344CB8AC3E}">
        <p14:creationId xmlns:p14="http://schemas.microsoft.com/office/powerpoint/2010/main" val="449097842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E194E3E-3571-4F2A-ABA6-40F575BE4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461640"/>
            <a:ext cx="10753725" cy="5316226"/>
          </a:xfrm>
        </p:spPr>
        <p:txBody>
          <a:bodyPr>
            <a:normAutofit/>
          </a:bodyPr>
          <a:lstStyle/>
          <a:p>
            <a:pPr algn="l"/>
            <a:r>
              <a:rPr lang="ru-RU" sz="1800" b="0" i="0" dirty="0">
                <a:solidFill>
                  <a:srgbClr val="303030"/>
                </a:solidFill>
                <a:effectLst/>
                <a:latin typeface="Work Sans" pitchFamily="2" charset="0"/>
              </a:rPr>
              <a:t>Предотвратить отморожение поможет строгое соблюдение мер защиты от холода, использование одежды и обуви, соответствующей погоде.</a:t>
            </a:r>
          </a:p>
          <a:p>
            <a:pPr algn="l"/>
            <a:r>
              <a:rPr lang="ru-RU" sz="1800" b="0" i="0" dirty="0">
                <a:solidFill>
                  <a:srgbClr val="303030"/>
                </a:solidFill>
                <a:effectLst/>
                <a:latin typeface="Work Sans" pitchFamily="2" charset="0"/>
              </a:rPr>
              <a:t>Носите свободную многослойную одежду – это способствует нормальной циркуляции крови и при этом между слоями одежды всегда есть прослойки воздуха, отлично удерживающие тепло.</a:t>
            </a:r>
          </a:p>
          <a:p>
            <a:pPr algn="l"/>
            <a:r>
              <a:rPr lang="ru-RU" sz="1800" b="0" i="0" dirty="0">
                <a:solidFill>
                  <a:srgbClr val="303030"/>
                </a:solidFill>
                <a:effectLst/>
                <a:latin typeface="Work Sans" pitchFamily="2" charset="0"/>
              </a:rPr>
              <a:t>Используйте непроницаемую для воды свободную обувь, позволяющую надевать две пары носков, примите меры для устранения потливости ног.</a:t>
            </a:r>
          </a:p>
          <a:p>
            <a:pPr algn="l"/>
            <a:r>
              <a:rPr lang="ru-RU" sz="1800" b="0" i="0" dirty="0">
                <a:solidFill>
                  <a:srgbClr val="303030"/>
                </a:solidFill>
                <a:effectLst/>
                <a:latin typeface="Work Sans" pitchFamily="2" charset="0"/>
              </a:rPr>
              <a:t>Важное значение имеет борьба с употреблением спиртных напитков. В состоянии опьянения человек теряет способность ощущать и анализировать охлаждение всего тела и отдельных его частей, контролировать свои действия.</a:t>
            </a:r>
          </a:p>
          <a:p>
            <a:pPr algn="l"/>
            <a:r>
              <a:rPr lang="ru-RU" sz="1800" b="0" i="0" dirty="0">
                <a:solidFill>
                  <a:srgbClr val="303030"/>
                </a:solidFill>
                <a:effectLst/>
                <a:latin typeface="Work Sans" pitchFamily="2" charset="0"/>
              </a:rPr>
              <a:t>Большую роль в профилактике отморожений играют различные формы закаливания организма: ежедневные обливания холодной водой, физические упражнения на холоде, которые способствуют росту сопротивляемости организма низкой температуре.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CE84FD-4459-4984-B2A0-815F5C28B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15" y="3998058"/>
            <a:ext cx="4766569" cy="285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02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CB26809-E48A-4A29-9A33-0AC0E47E4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2663301"/>
            <a:ext cx="10782300" cy="1459966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207170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16FDA92-B560-48FD-B74E-63D33CCBF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363984"/>
            <a:ext cx="10753725" cy="5413881"/>
          </a:xfrm>
        </p:spPr>
        <p:txBody>
          <a:bodyPr/>
          <a:lstStyle/>
          <a:p>
            <a:pPr algn="just"/>
            <a:r>
              <a:rPr lang="ru-RU" b="1" dirty="0"/>
              <a:t>Отморожение</a:t>
            </a:r>
            <a:r>
              <a:rPr lang="ru-RU" dirty="0"/>
              <a:t> – повреждение тканей организма под воздействием низких температур. Нередко сопровождается общим переохлаждением организма и особенно часто затрагивает выступающие части тела, такие как ушные раковины, нос, недостаточно защищённые конечности, прежде всего пальцы рук и ног.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984C30-5743-4BD7-B828-DAE6689A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19" y="2376571"/>
            <a:ext cx="4544350" cy="340129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D0884C-52BE-4910-AB37-47649FBF4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949" y="2376570"/>
            <a:ext cx="6046745" cy="340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5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045D2-9646-4802-AECD-023BC3571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897438"/>
          </a:xfrm>
        </p:spPr>
        <p:txBody>
          <a:bodyPr>
            <a:normAutofit/>
          </a:bodyPr>
          <a:lstStyle/>
          <a:p>
            <a:r>
              <a:rPr lang="ru-RU" sz="4800" dirty="0"/>
              <a:t>Причины отморожения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6635F5-4900-4A50-BC13-061047381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2521258"/>
            <a:ext cx="10753725" cy="32607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Длительное воздействие холода, ветра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Повышенная влажность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Тесная или мокрая обувь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Долговременное неподвижное положение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Плохое общее самочувствие пострадавшего – болезнь, истощение, алкогольное опьянение, кровопотеря и т.д.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Более подвержены отморожению пальцы рук и ног, уши и нос.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FDC8BE-EC1C-4BAA-814F-5AD9C9ABE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434" y="1076024"/>
            <a:ext cx="2970887" cy="297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89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C1F5E8-98E8-4EB9-BB1C-1A06DE042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1775533"/>
            <a:ext cx="10782300" cy="2831977"/>
          </a:xfrm>
        </p:spPr>
        <p:txBody>
          <a:bodyPr/>
          <a:lstStyle/>
          <a:p>
            <a:pPr algn="ctr"/>
            <a:r>
              <a:rPr lang="ru-RU" dirty="0"/>
              <a:t>Классификация отморожений</a:t>
            </a:r>
          </a:p>
        </p:txBody>
      </p:sp>
    </p:spTree>
    <p:extLst>
      <p:ext uri="{BB962C8B-B14F-4D97-AF65-F5344CB8AC3E}">
        <p14:creationId xmlns:p14="http://schemas.microsoft.com/office/powerpoint/2010/main" val="71534490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A8495-41D5-4B01-8CB5-3B9E5A4A5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000793"/>
          </a:xfrm>
        </p:spPr>
        <p:txBody>
          <a:bodyPr>
            <a:normAutofit/>
          </a:bodyPr>
          <a:lstStyle/>
          <a:p>
            <a:r>
              <a:rPr lang="ru-RU" sz="4400" dirty="0"/>
              <a:t>Отморожение 1 степени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CD88BD-FEB4-402D-A632-B39131C96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1381365"/>
            <a:ext cx="10753725" cy="3766185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rgbClr val="303030"/>
                </a:solidFill>
                <a:latin typeface="Work Sans" panose="020B0604020202020204" pitchFamily="2" charset="0"/>
              </a:rPr>
              <a:t>Х</a:t>
            </a:r>
            <a:r>
              <a:rPr lang="ru-RU" sz="2000" b="0" i="0" dirty="0">
                <a:solidFill>
                  <a:srgbClr val="303030"/>
                </a:solidFill>
                <a:effectLst/>
                <a:latin typeface="Work Sans" panose="020B0604020202020204" pitchFamily="2" charset="0"/>
              </a:rPr>
              <a:t>арактеризуется пораже­нием кожи в виде обратимых расстройств кровообраще­ния. Кожа бледной окраски, несколько отечная, чувствительность ее резко снижена или пол­ностью отсутствует. После согревания кожа приобретает сине-красную окраску, отечность увеличивается, при этом часто наблюдаются тупые боли. Воспаление (отечность, краснота, боли) держится несколько дней, затем постепен­но проходит. Позднее наблюдаются шелушение и зуд кожи. Область отморожения часто остается очень чув­ствительной к холоду.</a:t>
            </a: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FD45D3-DD8C-4B6A-BB54-2E4554CA3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682" y="3296885"/>
            <a:ext cx="5118635" cy="340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85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C2E5C-4B60-4E4E-A3A7-1993FDC0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903139"/>
          </a:xfrm>
        </p:spPr>
        <p:txBody>
          <a:bodyPr>
            <a:normAutofit/>
          </a:bodyPr>
          <a:lstStyle/>
          <a:p>
            <a:r>
              <a:rPr lang="ru-RU" sz="4400" dirty="0"/>
              <a:t>Отморожение 2 степени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4DE672-C451-4ECA-8C11-DD37F809F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1402672"/>
            <a:ext cx="10753725" cy="3766185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rgbClr val="303030"/>
                </a:solidFill>
                <a:latin typeface="Work Sans" pitchFamily="2" charset="0"/>
              </a:rPr>
              <a:t>П</a:t>
            </a:r>
            <a:r>
              <a:rPr lang="ru-RU" sz="2000" b="0" i="0" dirty="0">
                <a:solidFill>
                  <a:srgbClr val="303030"/>
                </a:solidFill>
                <a:effectLst/>
                <a:latin typeface="Work Sans" pitchFamily="2" charset="0"/>
              </a:rPr>
              <a:t>роявляется омертвением поверхностных слоев кожи. При отогревании бледные кожные покровы приобретают багрово-си­нюю окраску, быстро развивается отек тканей, распростра­няющийся за пределы отморожения. В зоне отморожения образуются пузыри, наполненные прозрачной или белого цвета жидкостью. Кровообращение в области повреждения восстанавливается медленно. Длительно может сохранять­ся нарушение чувствительности кожи, но в то же время отмечаются значительные боли. Кожа в этом месте длительное время остается синюшной, со сниженной чувствительностью.</a:t>
            </a:r>
            <a:br>
              <a:rPr lang="ru-RU" sz="2000" dirty="0"/>
            </a:br>
            <a:r>
              <a:rPr lang="ru-RU" sz="2000" b="0" i="0" dirty="0">
                <a:solidFill>
                  <a:srgbClr val="303030"/>
                </a:solidFill>
                <a:effectLst/>
                <a:latin typeface="Work Sans" pitchFamily="2" charset="0"/>
              </a:rPr>
              <a:t>Для данной степени отморожения характерны общие явления: повышение температуры тела, озноб, плохой аппетит и сон.</a:t>
            </a: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542A3C-9944-4DA8-914F-DA237930B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457" y="4024244"/>
            <a:ext cx="4417565" cy="268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67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D7640-AAB3-4B97-BEA7-7C56E946F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34463"/>
          </a:xfrm>
        </p:spPr>
        <p:txBody>
          <a:bodyPr>
            <a:normAutofit/>
          </a:bodyPr>
          <a:lstStyle/>
          <a:p>
            <a:r>
              <a:rPr lang="ru-RU" sz="4400" dirty="0"/>
              <a:t>Отморожение 3 степени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543405-9ADD-4237-BF43-DBE5EAFC0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1233996"/>
            <a:ext cx="10753725" cy="3766185"/>
          </a:xfrm>
        </p:spPr>
        <p:txBody>
          <a:bodyPr/>
          <a:lstStyle/>
          <a:p>
            <a:pPr algn="l"/>
            <a:r>
              <a:rPr lang="ru-RU" sz="2000" dirty="0">
                <a:solidFill>
                  <a:srgbClr val="303030"/>
                </a:solidFill>
                <a:latin typeface="Work Sans" pitchFamily="2" charset="0"/>
              </a:rPr>
              <a:t>Н</a:t>
            </a:r>
            <a:r>
              <a:rPr lang="ru-RU" sz="2000" b="0" i="0" dirty="0">
                <a:solidFill>
                  <a:srgbClr val="303030"/>
                </a:solidFill>
                <a:effectLst/>
                <a:latin typeface="Work Sans" pitchFamily="2" charset="0"/>
              </a:rPr>
              <a:t>арушение крово­снабжения (тромбоз сосудов) приводит к омертвению всех слоев кожи и мягких тканей на различную глубину. Глубина повреждения выявляется постепенно. В первые дни отмечается омертвение кожи: появляются пузыри, напол­ненные жидкостью темно-красного и темно-бурого цвета. Повреждение глу­боких тканей выявляется через 3-5 дней в виде развива­ющейся влажной гангрены. Ткани совершенно нечувстви­тельны, но больные страдают от мучительных болей. </a:t>
            </a:r>
          </a:p>
          <a:p>
            <a:pPr algn="l"/>
            <a:r>
              <a:rPr lang="ru-RU" sz="2000" b="0" i="0" dirty="0">
                <a:solidFill>
                  <a:srgbClr val="303030"/>
                </a:solidFill>
                <a:effectLst/>
                <a:latin typeface="Work Sans" pitchFamily="2" charset="0"/>
              </a:rPr>
              <a:t>Общие явления при данной степени отморожения выражены более сильно. Интоксикация проявляется по­трясающими ознобами и потами, значительным ухудшением самочувствия, апатией к окружающему.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7B66B1-79F0-4607-9D58-5F5DB5266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687" y="3760991"/>
            <a:ext cx="3898129" cy="301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738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AE3829-BC7B-4EEC-AD69-A85960E36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663442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Отморожение 4 степени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73362F-E55E-467D-A1BE-113F16373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1088402"/>
            <a:ext cx="10753725" cy="3766185"/>
          </a:xfrm>
        </p:spPr>
        <p:txBody>
          <a:bodyPr/>
          <a:lstStyle/>
          <a:p>
            <a:pPr algn="l"/>
            <a:r>
              <a:rPr lang="ru-RU" sz="2000" dirty="0">
                <a:solidFill>
                  <a:srgbClr val="303030"/>
                </a:solidFill>
                <a:latin typeface="Work Sans" pitchFamily="2" charset="0"/>
              </a:rPr>
              <a:t>Х</a:t>
            </a:r>
            <a:r>
              <a:rPr lang="ru-RU" sz="2000" b="0" i="0" dirty="0">
                <a:solidFill>
                  <a:srgbClr val="303030"/>
                </a:solidFill>
                <a:effectLst/>
                <a:latin typeface="Work Sans" pitchFamily="2" charset="0"/>
              </a:rPr>
              <a:t>арактеризуется омерт­вением всех слоев ткани, в том числе и кости. При данной глубине поражения отогреть поврежденную часть тела не удается, она остается холодной и абсолютно нечувстви­тельной. Кожа быстро покрывается пузырями, наполнен­ными черной жидкостью. Граница повреждения выявляет­ся медленно (10-17 дней). Поврежденная зона быстро чернеет и начинает высыхать (мумифицироваться). Процесс отторжения омертвевшей конечности дли­тельный (1,5-2 мес.), заживление раны очень медленное и вялое.</a:t>
            </a:r>
          </a:p>
          <a:p>
            <a:pPr algn="l"/>
            <a:r>
              <a:rPr lang="ru-RU" sz="2000" b="0" i="0" dirty="0">
                <a:solidFill>
                  <a:srgbClr val="303030"/>
                </a:solidFill>
                <a:effectLst/>
                <a:latin typeface="Work Sans" pitchFamily="2" charset="0"/>
              </a:rPr>
              <a:t>В этот период резко страдает общее состояние. Постоянные боли и интоксикация истощают больного, изменяют состав крови, больные становятся легко чувствительными к дру­гим заболеваниям.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B621D5-C8AA-4580-A3E4-418964ECE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146" y="3937221"/>
            <a:ext cx="4944863" cy="278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6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6E35AE2-BA28-485F-843E-F2E80F41A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2636667"/>
            <a:ext cx="10782300" cy="1486599"/>
          </a:xfrm>
        </p:spPr>
        <p:txBody>
          <a:bodyPr/>
          <a:lstStyle/>
          <a:p>
            <a:pPr algn="ctr"/>
            <a:r>
              <a:rPr lang="ru-RU" dirty="0"/>
              <a:t>Первая помощь</a:t>
            </a:r>
          </a:p>
        </p:txBody>
      </p:sp>
    </p:spTree>
    <p:extLst>
      <p:ext uri="{BB962C8B-B14F-4D97-AF65-F5344CB8AC3E}">
        <p14:creationId xmlns:p14="http://schemas.microsoft.com/office/powerpoint/2010/main" val="890273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52</TotalTime>
  <Words>846</Words>
  <Application>Microsoft Office PowerPoint</Application>
  <PresentationFormat>Широкоэкранный</PresentationFormat>
  <Paragraphs>36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 Light</vt:lpstr>
      <vt:lpstr>Wingdings</vt:lpstr>
      <vt:lpstr>Work Sans</vt:lpstr>
      <vt:lpstr>Метрополия</vt:lpstr>
      <vt:lpstr>Отморожения</vt:lpstr>
      <vt:lpstr>Презентация PowerPoint</vt:lpstr>
      <vt:lpstr>Причины отморожения</vt:lpstr>
      <vt:lpstr>Классификация отморожений</vt:lpstr>
      <vt:lpstr>Отморожение 1 степени</vt:lpstr>
      <vt:lpstr>Отморожение 2 степени</vt:lpstr>
      <vt:lpstr>Отморожение 3 степени</vt:lpstr>
      <vt:lpstr>Отморожение 4 степени</vt:lpstr>
      <vt:lpstr>Первая помощь</vt:lpstr>
      <vt:lpstr>Презентация PowerPoint</vt:lpstr>
      <vt:lpstr>Профилактика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Отморожения</dc:title>
  <dc:creator>Алексей Дрозд</dc:creator>
  <cp:lastModifiedBy>Алексей Дрозд</cp:lastModifiedBy>
  <cp:revision>16</cp:revision>
  <dcterms:created xsi:type="dcterms:W3CDTF">2023-12-17T14:16:50Z</dcterms:created>
  <dcterms:modified xsi:type="dcterms:W3CDTF">2023-12-17T15:11:22Z</dcterms:modified>
</cp:coreProperties>
</file>