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a" initials="L" lastIdx="1" clrIdx="0">
    <p:extLst>
      <p:ext uri="{19B8F6BF-5375-455C-9EA6-DF929625EA0E}">
        <p15:presenceInfo xmlns:p15="http://schemas.microsoft.com/office/powerpoint/2012/main" userId="L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E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3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23B-2AC2-446B-B4DD-B9AEB5F20B1C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5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23B-2AC2-446B-B4DD-B9AEB5F20B1C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96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23B-2AC2-446B-B4DD-B9AEB5F20B1C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93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23B-2AC2-446B-B4DD-B9AEB5F20B1C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7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23B-2AC2-446B-B4DD-B9AEB5F20B1C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26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23B-2AC2-446B-B4DD-B9AEB5F20B1C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64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23B-2AC2-446B-B4DD-B9AEB5F20B1C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34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23B-2AC2-446B-B4DD-B9AEB5F20B1C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70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23B-2AC2-446B-B4DD-B9AEB5F20B1C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75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23B-2AC2-446B-B4DD-B9AEB5F20B1C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41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23B-2AC2-446B-B4DD-B9AEB5F20B1C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6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C23B-2AC2-446B-B4DD-B9AEB5F20B1C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06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B17C193-0042-D5C0-7E14-EF5E0B092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75" b="69305"/>
          <a:stretch/>
        </p:blipFill>
        <p:spPr>
          <a:xfrm>
            <a:off x="285689" y="5393893"/>
            <a:ext cx="6286621" cy="62992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8ED6C7-65AF-E699-B336-8DE47A2A715A}"/>
              </a:ext>
            </a:extLst>
          </p:cNvPr>
          <p:cNvSpPr txBox="1"/>
          <p:nvPr/>
        </p:nvSpPr>
        <p:spPr>
          <a:xfrm>
            <a:off x="396240" y="1137920"/>
            <a:ext cx="392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Global </a:t>
            </a:r>
            <a:r>
              <a:rPr lang="de-DE" dirty="0" err="1">
                <a:solidFill>
                  <a:schemeClr val="bg1"/>
                </a:solidFill>
              </a:rPr>
              <a:t>map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development</a:t>
            </a:r>
            <a:r>
              <a:rPr lang="de-DE" dirty="0">
                <a:solidFill>
                  <a:schemeClr val="bg1"/>
                </a:solidFill>
              </a:rPr>
              <a:t> per </a:t>
            </a:r>
            <a:r>
              <a:rPr lang="de-DE" dirty="0" err="1">
                <a:solidFill>
                  <a:schemeClr val="bg1"/>
                </a:solidFill>
              </a:rPr>
              <a:t>year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7214D8-49C1-0424-86BA-5B41103B2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2" b="85840"/>
          <a:stretch/>
        </p:blipFill>
        <p:spPr>
          <a:xfrm>
            <a:off x="285689" y="1523999"/>
            <a:ext cx="6286621" cy="41656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4EB7DCB-979C-D772-47F0-783F3D236FE2}"/>
              </a:ext>
            </a:extLst>
          </p:cNvPr>
          <p:cNvSpPr txBox="1"/>
          <p:nvPr/>
        </p:nvSpPr>
        <p:spPr>
          <a:xfrm>
            <a:off x="396240" y="5116894"/>
            <a:ext cx="908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Select </a:t>
            </a:r>
            <a:r>
              <a:rPr lang="de-DE" sz="1200" dirty="0" err="1">
                <a:solidFill>
                  <a:schemeClr val="bg1"/>
                </a:solidFill>
              </a:rPr>
              <a:t>year</a:t>
            </a:r>
            <a:r>
              <a:rPr lang="de-DE" sz="12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0F6160C-078D-1D32-8131-4077B1FC7F0C}"/>
              </a:ext>
            </a:extLst>
          </p:cNvPr>
          <p:cNvSpPr/>
          <p:nvPr/>
        </p:nvSpPr>
        <p:spPr>
          <a:xfrm>
            <a:off x="-975310" y="2846690"/>
            <a:ext cx="904240" cy="9042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i="0" dirty="0">
                <a:solidFill>
                  <a:schemeClr val="tx1"/>
                </a:solidFill>
                <a:effectLst/>
                <a:latin typeface="Helvetica Neue"/>
              </a:rPr>
              <a:t>TESTS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2EAD37A-01F6-4FD7-3AD8-E31292D54C7C}"/>
              </a:ext>
            </a:extLst>
          </p:cNvPr>
          <p:cNvGrpSpPr/>
          <p:nvPr/>
        </p:nvGrpSpPr>
        <p:grpSpPr>
          <a:xfrm>
            <a:off x="285687" y="1918375"/>
            <a:ext cx="6460552" cy="3159760"/>
            <a:chOff x="285688" y="2936240"/>
            <a:chExt cx="6460552" cy="3159760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B0D735D5-ED5A-3B96-5224-440031AF3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3104"/>
            <a:stretch/>
          </p:blipFill>
          <p:spPr>
            <a:xfrm>
              <a:off x="285688" y="2936240"/>
              <a:ext cx="6286621" cy="3111286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4F76E4D-1943-9BA4-9F8C-909F9645EAF0}"/>
                </a:ext>
              </a:extLst>
            </p:cNvPr>
            <p:cNvSpPr/>
            <p:nvPr/>
          </p:nvSpPr>
          <p:spPr>
            <a:xfrm>
              <a:off x="5445760" y="2936240"/>
              <a:ext cx="1300480" cy="315976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/>
                <a:t>Scale</a:t>
              </a:r>
              <a:r>
                <a:rPr lang="de-DE" b="1" dirty="0"/>
                <a:t>/Color= STOCKPILE</a:t>
              </a:r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0145407B-9CD5-B67E-9300-264D2D7DAFDC}"/>
                </a:ext>
              </a:extLst>
            </p:cNvPr>
            <p:cNvGrpSpPr/>
            <p:nvPr/>
          </p:nvGrpSpPr>
          <p:grpSpPr>
            <a:xfrm>
              <a:off x="3119120" y="3239662"/>
              <a:ext cx="987925" cy="1006289"/>
              <a:chOff x="906169" y="4775199"/>
              <a:chExt cx="987925" cy="1006289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2625CAC5-12E7-6556-260D-8B73A0DEB016}"/>
                  </a:ext>
                </a:extLst>
              </p:cNvPr>
              <p:cNvSpPr/>
              <p:nvPr/>
            </p:nvSpPr>
            <p:spPr>
              <a:xfrm>
                <a:off x="906169" y="4775199"/>
                <a:ext cx="987925" cy="100628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i="0" dirty="0">
                  <a:solidFill>
                    <a:srgbClr val="E0E0E0"/>
                  </a:solidFill>
                  <a:effectLst/>
                  <a:latin typeface="Helvetica Neue"/>
                </a:endParaRPr>
              </a:p>
            </p:txBody>
          </p:sp>
          <p:pic>
            <p:nvPicPr>
              <p:cNvPr id="1030" name="Picture 6" descr="Flagge: Russland auf au by KDDI Type F">
                <a:extLst>
                  <a:ext uri="{FF2B5EF4-FFF2-40B4-BE49-F238E27FC236}">
                    <a16:creationId xmlns:a16="http://schemas.microsoft.com/office/drawing/2014/main" id="{0D2C0E17-304A-F0C0-2BBA-D72BE53CBB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78" t="29554" r="7778" b="30425"/>
              <a:stretch/>
            </p:blipFill>
            <p:spPr bwMode="auto">
              <a:xfrm>
                <a:off x="1216768" y="5055113"/>
                <a:ext cx="320569" cy="15192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2161030-B3E3-D4D4-F377-59F98000A54D}"/>
                  </a:ext>
                </a:extLst>
              </p:cNvPr>
              <p:cNvSpPr txBox="1"/>
              <p:nvPr/>
            </p:nvSpPr>
            <p:spPr>
              <a:xfrm>
                <a:off x="1216049" y="519687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4</a:t>
                </a: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E64EAEC8-1CC1-6CAF-5C02-A90CFFCC5A2B}"/>
                </a:ext>
              </a:extLst>
            </p:cNvPr>
            <p:cNvGrpSpPr/>
            <p:nvPr/>
          </p:nvGrpSpPr>
          <p:grpSpPr>
            <a:xfrm>
              <a:off x="894004" y="4355166"/>
              <a:ext cx="711200" cy="711200"/>
              <a:chOff x="3577109" y="4775200"/>
              <a:chExt cx="711200" cy="711200"/>
            </a:xfrm>
          </p:grpSpPr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34B4E90F-FEEE-3015-5BC9-EB42AADDD1FE}"/>
                  </a:ext>
                </a:extLst>
              </p:cNvPr>
              <p:cNvSpPr/>
              <p:nvPr/>
            </p:nvSpPr>
            <p:spPr>
              <a:xfrm>
                <a:off x="3577109" y="4775200"/>
                <a:ext cx="711200" cy="711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i="0" dirty="0">
                  <a:solidFill>
                    <a:schemeClr val="tx1"/>
                  </a:solidFill>
                  <a:effectLst/>
                  <a:latin typeface="Helvetica Neue"/>
                </a:endParaRPr>
              </a:p>
            </p:txBody>
          </p:sp>
          <p:pic>
            <p:nvPicPr>
              <p:cNvPr id="16" name="Picture 6" descr="Flagge: Russland auf au by KDDI Type F">
                <a:extLst>
                  <a:ext uri="{FF2B5EF4-FFF2-40B4-BE49-F238E27FC236}">
                    <a16:creationId xmlns:a16="http://schemas.microsoft.com/office/drawing/2014/main" id="{9180AFF5-3951-EAB3-5E48-A6D3081B24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78" t="29554" r="7778" b="30425"/>
              <a:stretch/>
            </p:blipFill>
            <p:spPr bwMode="auto">
              <a:xfrm>
                <a:off x="3774549" y="4912248"/>
                <a:ext cx="320569" cy="15192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25D8E10-8E14-C687-E55E-D5F64F7D264B}"/>
                  </a:ext>
                </a:extLst>
              </p:cNvPr>
              <p:cNvSpPr txBox="1"/>
              <p:nvPr/>
            </p:nvSpPr>
            <p:spPr>
              <a:xfrm>
                <a:off x="3773830" y="50540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2</a:t>
                </a:r>
              </a:p>
            </p:txBody>
          </p:sp>
        </p:grp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835C2397-360F-12DC-47FF-3AB92C1B820B}"/>
              </a:ext>
            </a:extLst>
          </p:cNvPr>
          <p:cNvGrpSpPr/>
          <p:nvPr/>
        </p:nvGrpSpPr>
        <p:grpSpPr>
          <a:xfrm>
            <a:off x="404319" y="6367882"/>
            <a:ext cx="9702274" cy="2055686"/>
            <a:chOff x="404319" y="6337402"/>
            <a:chExt cx="9702274" cy="2055686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EF29C886-D6D2-61B2-581D-345D8B12C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319" y="7133004"/>
              <a:ext cx="5041439" cy="1260084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991A0D2-D365-3D98-C9C1-36C283DAB326}"/>
                </a:ext>
              </a:extLst>
            </p:cNvPr>
            <p:cNvSpPr txBox="1"/>
            <p:nvPr/>
          </p:nvSpPr>
          <p:spPr>
            <a:xfrm>
              <a:off x="467360" y="6337402"/>
              <a:ext cx="1220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Select countries: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2F4E002-5EA5-7A23-F4DF-F9F2ABAB6DC6}"/>
                </a:ext>
              </a:extLst>
            </p:cNvPr>
            <p:cNvSpPr txBox="1"/>
            <p:nvPr/>
          </p:nvSpPr>
          <p:spPr>
            <a:xfrm>
              <a:off x="7343073" y="7484261"/>
              <a:ext cx="27635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Selected </a:t>
              </a:r>
              <a:r>
                <a:rPr lang="de-DE" b="1" dirty="0" err="1"/>
                <a:t>year</a:t>
              </a:r>
              <a:endParaRPr lang="de-DE" b="1" dirty="0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C1B3F729-4ECA-026F-6222-DE0821168123}"/>
                </a:ext>
              </a:extLst>
            </p:cNvPr>
            <p:cNvCxnSpPr/>
            <p:nvPr/>
          </p:nvCxnSpPr>
          <p:spPr>
            <a:xfrm>
              <a:off x="1838960" y="7143077"/>
              <a:ext cx="0" cy="111691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01639451-96E3-3110-57F4-C5000DFB6DAE}"/>
                </a:ext>
              </a:extLst>
            </p:cNvPr>
            <p:cNvCxnSpPr/>
            <p:nvPr/>
          </p:nvCxnSpPr>
          <p:spPr>
            <a:xfrm>
              <a:off x="7112000" y="7234604"/>
              <a:ext cx="0" cy="111691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Grafik 43">
            <a:extLst>
              <a:ext uri="{FF2B5EF4-FFF2-40B4-BE49-F238E27FC236}">
                <a16:creationId xmlns:a16="http://schemas.microsoft.com/office/drawing/2014/main" id="{4EEAE56B-3095-387D-7E48-150432EC9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65" y="6832606"/>
            <a:ext cx="4829994" cy="270336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C9FF6640-4EE1-7FF8-DC9F-720F93762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2" r="92999" b="84915"/>
          <a:stretch/>
        </p:blipFill>
        <p:spPr>
          <a:xfrm>
            <a:off x="449433" y="6598537"/>
            <a:ext cx="282087" cy="299376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D4B064BD-C313-CD18-AC71-C097A7691612}"/>
              </a:ext>
            </a:extLst>
          </p:cNvPr>
          <p:cNvSpPr txBox="1"/>
          <p:nvPr/>
        </p:nvSpPr>
        <p:spPr>
          <a:xfrm>
            <a:off x="679339" y="6596871"/>
            <a:ext cx="962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All countries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60E98BF-5C65-9364-DB45-4D026598F91C}"/>
              </a:ext>
            </a:extLst>
          </p:cNvPr>
          <p:cNvSpPr txBox="1"/>
          <p:nvPr/>
        </p:nvSpPr>
        <p:spPr>
          <a:xfrm>
            <a:off x="-2060018" y="3298810"/>
            <a:ext cx="19035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7030A0"/>
                </a:solidFill>
              </a:rPr>
              <a:t>Possesses</a:t>
            </a:r>
            <a:endParaRPr lang="de-DE" b="1" dirty="0">
              <a:solidFill>
                <a:srgbClr val="7030A0"/>
              </a:solidFill>
            </a:endParaRPr>
          </a:p>
          <a:p>
            <a:r>
              <a:rPr lang="de-DE" b="1" dirty="0" err="1">
                <a:solidFill>
                  <a:srgbClr val="FF0000"/>
                </a:solidFill>
              </a:rPr>
              <a:t>Pursues</a:t>
            </a:r>
            <a:endParaRPr lang="de-DE" b="1" dirty="0">
              <a:solidFill>
                <a:srgbClr val="FF0000"/>
              </a:solidFill>
            </a:endParaRPr>
          </a:p>
          <a:p>
            <a:r>
              <a:rPr lang="de-DE" b="1" dirty="0" err="1">
                <a:solidFill>
                  <a:schemeClr val="accent2"/>
                </a:solidFill>
              </a:rPr>
              <a:t>Considers</a:t>
            </a:r>
            <a:endParaRPr lang="de-DE" b="1" dirty="0">
              <a:solidFill>
                <a:schemeClr val="accent2"/>
              </a:solidFill>
            </a:endParaRPr>
          </a:p>
          <a:p>
            <a:r>
              <a:rPr lang="de-DE" b="1" dirty="0" err="1">
                <a:solidFill>
                  <a:srgbClr val="0070C0"/>
                </a:solidFill>
              </a:rPr>
              <a:t>Does</a:t>
            </a:r>
            <a:r>
              <a:rPr lang="de-DE" b="1" dirty="0">
                <a:solidFill>
                  <a:srgbClr val="0070C0"/>
                </a:solidFill>
              </a:rPr>
              <a:t> not </a:t>
            </a:r>
            <a:r>
              <a:rPr lang="de-DE" b="1" dirty="0" err="1">
                <a:solidFill>
                  <a:srgbClr val="0070C0"/>
                </a:solidFill>
              </a:rPr>
              <a:t>consider</a:t>
            </a:r>
            <a:endParaRPr lang="de-DE" b="1" dirty="0">
              <a:solidFill>
                <a:srgbClr val="0070C0"/>
              </a:solidFill>
            </a:endParaRPr>
          </a:p>
          <a:p>
            <a:r>
              <a:rPr lang="de-DE" b="1" dirty="0" err="1">
                <a:solidFill>
                  <a:schemeClr val="bg1"/>
                </a:solidFill>
              </a:rPr>
              <a:t>No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data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4A76386-70FC-41EE-0A97-258B4D99129F}"/>
              </a:ext>
            </a:extLst>
          </p:cNvPr>
          <p:cNvSpPr txBox="1"/>
          <p:nvPr/>
        </p:nvSpPr>
        <p:spPr>
          <a:xfrm>
            <a:off x="467360" y="6082598"/>
            <a:ext cx="125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Possession:</a:t>
            </a: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45C29A07-5002-6CBE-D07D-B5FC330753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52" y="9733279"/>
            <a:ext cx="5624047" cy="2365577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D1D0EAA6-CCA0-17D7-486B-B5363DA1A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65" y="9402674"/>
            <a:ext cx="4829994" cy="270336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B58FA17C-D9F2-F95D-27F8-F29E9A037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2" r="92999" b="84915"/>
          <a:stretch/>
        </p:blipFill>
        <p:spPr>
          <a:xfrm>
            <a:off x="449433" y="9168605"/>
            <a:ext cx="282087" cy="299376"/>
          </a:xfrm>
          <a:prstGeom prst="rect">
            <a:avLst/>
          </a:prstGeom>
        </p:spPr>
      </p:pic>
      <p:sp>
        <p:nvSpPr>
          <p:cNvPr id="58" name="Textfeld 57">
            <a:extLst>
              <a:ext uri="{FF2B5EF4-FFF2-40B4-BE49-F238E27FC236}">
                <a16:creationId xmlns:a16="http://schemas.microsoft.com/office/drawing/2014/main" id="{0B56CDA0-5C4F-BE47-0B37-B3C4B1B0FA45}"/>
              </a:ext>
            </a:extLst>
          </p:cNvPr>
          <p:cNvSpPr txBox="1"/>
          <p:nvPr/>
        </p:nvSpPr>
        <p:spPr>
          <a:xfrm>
            <a:off x="679339" y="9166939"/>
            <a:ext cx="962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All countries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1395695D-8629-F599-939D-C95164BEDA6F}"/>
              </a:ext>
            </a:extLst>
          </p:cNvPr>
          <p:cNvSpPr txBox="1"/>
          <p:nvPr/>
        </p:nvSpPr>
        <p:spPr>
          <a:xfrm>
            <a:off x="467360" y="8784746"/>
            <a:ext cx="70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Tests: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FA6EE8C-EF91-2D10-22EA-7A885ED28FED}"/>
              </a:ext>
            </a:extLst>
          </p:cNvPr>
          <p:cNvSpPr txBox="1"/>
          <p:nvPr/>
        </p:nvSpPr>
        <p:spPr>
          <a:xfrm>
            <a:off x="7343073" y="3779808"/>
            <a:ext cx="18695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>
                <a:solidFill>
                  <a:schemeClr val="bg1"/>
                </a:solidFill>
              </a:rPr>
              <a:t>Tests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5-10J Intervall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WK, Events, Sowjetunion,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Tschernobyl,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Irak1/2,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Abwürfe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Ost/West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Layer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Wirtschaftsdaten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Korrelation</a:t>
            </a:r>
          </a:p>
          <a:p>
            <a:pPr lvl="1"/>
            <a:r>
              <a:rPr lang="de-DE" dirty="0" err="1">
                <a:solidFill>
                  <a:schemeClr val="bg1"/>
                </a:solidFill>
              </a:rPr>
              <a:t>Heatmap</a:t>
            </a:r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dirty="0">
                <a:solidFill>
                  <a:schemeClr val="bg1"/>
                </a:solidFill>
              </a:rPr>
              <a:t>Scatterplot</a:t>
            </a:r>
          </a:p>
        </p:txBody>
      </p:sp>
    </p:spTree>
    <p:extLst>
      <p:ext uri="{BB962C8B-B14F-4D97-AF65-F5344CB8AC3E}">
        <p14:creationId xmlns:p14="http://schemas.microsoft.com/office/powerpoint/2010/main" val="378439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A43EA3E-622A-4916-19FD-F821F11E1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4"/>
          <a:stretch/>
        </p:blipFill>
        <p:spPr>
          <a:xfrm>
            <a:off x="566880" y="1117600"/>
            <a:ext cx="5427196" cy="246888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2AFE103-73B3-89DE-CBA3-985AF9692A68}"/>
              </a:ext>
            </a:extLst>
          </p:cNvPr>
          <p:cNvSpPr txBox="1"/>
          <p:nvPr/>
        </p:nvSpPr>
        <p:spPr>
          <a:xfrm>
            <a:off x="566880" y="388730"/>
            <a:ext cx="162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Complete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data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9F0E89-826C-30A8-3AD0-49120D063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701509"/>
            <a:ext cx="2631440" cy="45329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F0E864E-DF13-736E-8217-AB57F210049B}"/>
              </a:ext>
            </a:extLst>
          </p:cNvPr>
          <p:cNvSpPr txBox="1"/>
          <p:nvPr/>
        </p:nvSpPr>
        <p:spPr>
          <a:xfrm>
            <a:off x="511810" y="3946018"/>
            <a:ext cx="58343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Source:</a:t>
            </a:r>
          </a:p>
          <a:p>
            <a:r>
              <a:rPr lang="de-DE" sz="1100" dirty="0">
                <a:solidFill>
                  <a:schemeClr val="bg1"/>
                </a:solidFill>
              </a:rPr>
              <a:t>Max Roser, Bastian Herre and Joe </a:t>
            </a:r>
            <a:r>
              <a:rPr lang="de-DE" sz="1100" dirty="0" err="1">
                <a:solidFill>
                  <a:schemeClr val="bg1"/>
                </a:solidFill>
              </a:rPr>
              <a:t>Hasell</a:t>
            </a:r>
            <a:r>
              <a:rPr lang="de-DE" sz="1100" dirty="0">
                <a:solidFill>
                  <a:schemeClr val="bg1"/>
                </a:solidFill>
              </a:rPr>
              <a:t> (2013) - "</a:t>
            </a:r>
            <a:r>
              <a:rPr lang="de-DE" sz="1100" dirty="0" err="1">
                <a:solidFill>
                  <a:schemeClr val="bg1"/>
                </a:solidFill>
              </a:rPr>
              <a:t>Nuclear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de-DE" sz="1100" dirty="0" err="1">
                <a:solidFill>
                  <a:schemeClr val="bg1"/>
                </a:solidFill>
              </a:rPr>
              <a:t>Weapons</a:t>
            </a:r>
            <a:r>
              <a:rPr lang="de-DE" sz="1100" dirty="0">
                <a:solidFill>
                  <a:schemeClr val="bg1"/>
                </a:solidFill>
              </a:rPr>
              <a:t>". </a:t>
            </a:r>
            <a:r>
              <a:rPr lang="de-DE" sz="1100" dirty="0" err="1">
                <a:solidFill>
                  <a:schemeClr val="bg1"/>
                </a:solidFill>
              </a:rPr>
              <a:t>Published</a:t>
            </a:r>
            <a:r>
              <a:rPr lang="de-DE" sz="1100" dirty="0">
                <a:solidFill>
                  <a:schemeClr val="bg1"/>
                </a:solidFill>
              </a:rPr>
              <a:t> online at OurWorldInData.org. </a:t>
            </a:r>
            <a:r>
              <a:rPr lang="de-DE" sz="1100" dirty="0" err="1">
                <a:solidFill>
                  <a:schemeClr val="bg1"/>
                </a:solidFill>
              </a:rPr>
              <a:t>Retrieved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de-DE" sz="1100" dirty="0" err="1">
                <a:solidFill>
                  <a:schemeClr val="bg1"/>
                </a:solidFill>
              </a:rPr>
              <a:t>from</a:t>
            </a:r>
            <a:r>
              <a:rPr lang="de-DE" sz="1100" dirty="0">
                <a:solidFill>
                  <a:schemeClr val="bg1"/>
                </a:solidFill>
              </a:rPr>
              <a:t>: 'https://ourworldindata.org/</a:t>
            </a:r>
            <a:r>
              <a:rPr lang="de-DE" sz="1100" dirty="0" err="1">
                <a:solidFill>
                  <a:schemeClr val="bg1"/>
                </a:solidFill>
              </a:rPr>
              <a:t>nuclear-weapons</a:t>
            </a:r>
            <a:r>
              <a:rPr lang="de-DE" sz="1100" dirty="0">
                <a:solidFill>
                  <a:schemeClr val="bg1"/>
                </a:solidFill>
              </a:rPr>
              <a:t>' [Online </a:t>
            </a:r>
            <a:r>
              <a:rPr lang="de-DE" sz="1100" dirty="0" err="1">
                <a:solidFill>
                  <a:schemeClr val="bg1"/>
                </a:solidFill>
              </a:rPr>
              <a:t>Resource</a:t>
            </a:r>
            <a:r>
              <a:rPr lang="de-DE" sz="1100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1980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155C254-5A3D-21DA-1EC9-B553BC68F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20" y="181387"/>
            <a:ext cx="5532599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6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7910135-C1FD-FCF5-3414-4B5D6682A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89" y="1735257"/>
            <a:ext cx="6286621" cy="546840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9053BE8-BE30-C016-256E-905FDA3AB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2" r="92999" b="84915"/>
          <a:stretch/>
        </p:blipFill>
        <p:spPr>
          <a:xfrm>
            <a:off x="1348013" y="7203663"/>
            <a:ext cx="440147" cy="46712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493AF9-2D14-4737-61FE-57AD969B2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894" y="7437224"/>
            <a:ext cx="289585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6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</Words>
  <Application>Microsoft Office PowerPoint</Application>
  <PresentationFormat>Breitbild</PresentationFormat>
  <Paragraphs>32</Paragraphs>
  <Slides>4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Lana</dc:creator>
  <cp:lastModifiedBy>Lana</cp:lastModifiedBy>
  <cp:revision>29</cp:revision>
  <dcterms:created xsi:type="dcterms:W3CDTF">2022-11-30T12:25:36Z</dcterms:created>
  <dcterms:modified xsi:type="dcterms:W3CDTF">2022-11-30T16:54:14Z</dcterms:modified>
</cp:coreProperties>
</file>