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Inter" panose="020B0502030000000004" pitchFamily="34" charset="0"/>
      <p:regular r:id="rId28"/>
    </p:embeddedFont>
    <p:embeddedFont>
      <p:font typeface="Inter Bold" panose="020B0802030000000004" pitchFamily="34" charset="0"/>
      <p:regular r:id="rId29"/>
      <p:bold r:id="rId30"/>
    </p:embeddedFont>
    <p:embeddedFont>
      <p:font typeface="Open Sans" panose="020B060603050402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21" autoAdjust="0"/>
  </p:normalViewPr>
  <p:slideViewPr>
    <p:cSldViewPr>
      <p:cViewPr varScale="1">
        <p:scale>
          <a:sx n="72" d="100"/>
          <a:sy n="72" d="100"/>
        </p:scale>
        <p:origin x="76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310" t="33786" r="7415" b="32929"/>
          <a:stretch>
            <a:fillRect/>
          </a:stretch>
        </p:blipFill>
        <p:spPr>
          <a:xfrm>
            <a:off x="16802620" y="9068945"/>
            <a:ext cx="456680" cy="189355"/>
          </a:xfrm>
          <a:prstGeom prst="rect">
            <a:avLst/>
          </a:prstGeom>
        </p:spPr>
      </p:pic>
      <p:grpSp>
        <p:nvGrpSpPr>
          <p:cNvPr id="3" name="Group 3"/>
          <p:cNvGrpSpPr/>
          <p:nvPr/>
        </p:nvGrpSpPr>
        <p:grpSpPr>
          <a:xfrm>
            <a:off x="10386866" y="3659005"/>
            <a:ext cx="7136075" cy="3841309"/>
            <a:chOff x="0" y="0"/>
            <a:chExt cx="9514766" cy="5121746"/>
          </a:xfrm>
        </p:grpSpPr>
        <p:sp>
          <p:nvSpPr>
            <p:cNvPr id="4" name="TextBox 4"/>
            <p:cNvSpPr txBox="1"/>
            <p:nvPr/>
          </p:nvSpPr>
          <p:spPr>
            <a:xfrm>
              <a:off x="0" y="-9525"/>
              <a:ext cx="9514766" cy="3956726"/>
            </a:xfrm>
            <a:prstGeom prst="rect">
              <a:avLst/>
            </a:prstGeom>
          </p:spPr>
          <p:txBody>
            <a:bodyPr lIns="0" tIns="0" rIns="0" bIns="0" rtlCol="0" anchor="t">
              <a:spAutoFit/>
            </a:bodyPr>
            <a:lstStyle/>
            <a:p>
              <a:pPr>
                <a:lnSpc>
                  <a:spcPts val="7823"/>
                </a:lnSpc>
              </a:pPr>
              <a:r>
                <a:rPr lang="en-US" sz="6519">
                  <a:solidFill>
                    <a:srgbClr val="000000"/>
                  </a:solidFill>
                  <a:latin typeface="Inter Bold"/>
                </a:rPr>
                <a:t>book recommendation system.</a:t>
              </a:r>
            </a:p>
          </p:txBody>
        </p:sp>
        <p:sp>
          <p:nvSpPr>
            <p:cNvPr id="5" name="TextBox 5"/>
            <p:cNvSpPr txBox="1"/>
            <p:nvPr/>
          </p:nvSpPr>
          <p:spPr>
            <a:xfrm>
              <a:off x="0" y="4690239"/>
              <a:ext cx="9514766" cy="431506"/>
            </a:xfrm>
            <a:prstGeom prst="rect">
              <a:avLst/>
            </a:prstGeom>
          </p:spPr>
          <p:txBody>
            <a:bodyPr lIns="0" tIns="0" rIns="0" bIns="0" rtlCol="0" anchor="t">
              <a:spAutoFit/>
            </a:bodyPr>
            <a:lstStyle/>
            <a:p>
              <a:pPr>
                <a:lnSpc>
                  <a:spcPts val="2738"/>
                </a:lnSpc>
                <a:spcBef>
                  <a:spcPct val="0"/>
                </a:spcBef>
              </a:pPr>
              <a:r>
                <a:rPr lang="en-US" sz="1955">
                  <a:solidFill>
                    <a:srgbClr val="000000"/>
                  </a:solidFill>
                  <a:latin typeface="Inter"/>
                </a:rPr>
                <a:t>NATHASYA GUNAWAN | JCDS-09 JKT</a:t>
              </a:r>
            </a:p>
          </p:txBody>
        </p:sp>
      </p:grpSp>
      <p:pic>
        <p:nvPicPr>
          <p:cNvPr id="6" name="Picture 6"/>
          <p:cNvPicPr>
            <a:picLocks noChangeAspect="1"/>
          </p:cNvPicPr>
          <p:nvPr/>
        </p:nvPicPr>
        <p:blipFill>
          <a:blip r:embed="rId3"/>
          <a:srcRect t="5646" b="5646"/>
          <a:stretch>
            <a:fillRect/>
          </a:stretch>
        </p:blipFill>
        <p:spPr>
          <a:xfrm>
            <a:off x="1795658" y="934022"/>
            <a:ext cx="6877846" cy="8134922"/>
          </a:xfrm>
          <a:prstGeom prst="rect">
            <a:avLst/>
          </a:prstGeom>
        </p:spPr>
      </p:pic>
      <p:sp>
        <p:nvSpPr>
          <p:cNvPr id="7" name="TextBox 7"/>
          <p:cNvSpPr txBox="1"/>
          <p:nvPr/>
        </p:nvSpPr>
        <p:spPr>
          <a:xfrm>
            <a:off x="7153427" y="628650"/>
            <a:ext cx="3040154" cy="3445061"/>
          </a:xfrm>
          <a:prstGeom prst="rect">
            <a:avLst/>
          </a:prstGeom>
        </p:spPr>
        <p:txBody>
          <a:bodyPr lIns="0" tIns="0" rIns="0" bIns="0" rtlCol="0" anchor="t">
            <a:spAutoFit/>
          </a:bodyPr>
          <a:lstStyle/>
          <a:p>
            <a:pPr>
              <a:lnSpc>
                <a:spcPts val="28000"/>
              </a:lnSpc>
              <a:spcBef>
                <a:spcPct val="0"/>
              </a:spcBef>
            </a:pPr>
            <a:r>
              <a:rPr lang="en-US" sz="20000">
                <a:solidFill>
                  <a:srgbClr val="000000">
                    <a:alpha val="6667"/>
                  </a:srgbClr>
                </a:solidFill>
                <a:latin typeface="Inter Bold"/>
              </a:rPr>
              <a:t>01</a:t>
            </a:r>
          </a:p>
        </p:txBody>
      </p:sp>
      <p:sp>
        <p:nvSpPr>
          <p:cNvPr id="8" name="TextBox 8"/>
          <p:cNvSpPr txBox="1"/>
          <p:nvPr/>
        </p:nvSpPr>
        <p:spPr>
          <a:xfrm rot="-5400000">
            <a:off x="-1847102" y="3866402"/>
            <a:ext cx="5943722" cy="268317"/>
          </a:xfrm>
          <a:prstGeom prst="rect">
            <a:avLst/>
          </a:prstGeom>
        </p:spPr>
        <p:txBody>
          <a:bodyPr lIns="0" tIns="0" rIns="0" bIns="0" rtlCol="0" anchor="t">
            <a:spAutoFit/>
          </a:bodyPr>
          <a:lstStyle/>
          <a:p>
            <a:pPr algn="r">
              <a:lnSpc>
                <a:spcPts val="2239"/>
              </a:lnSpc>
              <a:spcBef>
                <a:spcPct val="0"/>
              </a:spcBef>
            </a:pPr>
            <a:r>
              <a:rPr lang="en-US" sz="1599">
                <a:solidFill>
                  <a:srgbClr val="000000"/>
                </a:solidFill>
                <a:latin typeface="Inter"/>
              </a:rPr>
              <a:t>NATHASYA GUNAWAN | 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8926731" cy="8229600"/>
          </a:xfrm>
          <a:prstGeom prst="rect">
            <a:avLst/>
          </a:prstGeom>
          <a:solidFill>
            <a:srgbClr val="F7D7BC"/>
          </a:solidFill>
        </p:spPr>
      </p:sp>
      <p:grpSp>
        <p:nvGrpSpPr>
          <p:cNvPr id="3" name="Group 3"/>
          <p:cNvGrpSpPr/>
          <p:nvPr/>
        </p:nvGrpSpPr>
        <p:grpSpPr>
          <a:xfrm>
            <a:off x="1283817" y="2710503"/>
            <a:ext cx="8416498" cy="4865994"/>
            <a:chOff x="0" y="0"/>
            <a:chExt cx="11221997" cy="6487993"/>
          </a:xfrm>
        </p:grpSpPr>
        <p:sp>
          <p:nvSpPr>
            <p:cNvPr id="4" name="TextBox 4"/>
            <p:cNvSpPr txBox="1"/>
            <p:nvPr/>
          </p:nvSpPr>
          <p:spPr>
            <a:xfrm>
              <a:off x="0" y="-180975"/>
              <a:ext cx="11221997" cy="5883835"/>
            </a:xfrm>
            <a:prstGeom prst="rect">
              <a:avLst/>
            </a:prstGeom>
          </p:spPr>
          <p:txBody>
            <a:bodyPr lIns="0" tIns="0" rIns="0" bIns="0" rtlCol="0" anchor="t">
              <a:spAutoFit/>
            </a:bodyPr>
            <a:lstStyle/>
            <a:p>
              <a:pPr>
                <a:lnSpc>
                  <a:spcPts val="11900"/>
                </a:lnSpc>
              </a:pPr>
              <a:r>
                <a:rPr lang="en-US" sz="8499">
                  <a:solidFill>
                    <a:srgbClr val="000000"/>
                  </a:solidFill>
                  <a:latin typeface="Inter Bold"/>
                </a:rPr>
                <a:t>EXPLORATORY DATA </a:t>
              </a:r>
            </a:p>
            <a:p>
              <a:pPr>
                <a:lnSpc>
                  <a:spcPts val="11899"/>
                </a:lnSpc>
                <a:spcBef>
                  <a:spcPct val="0"/>
                </a:spcBef>
              </a:pPr>
              <a:r>
                <a:rPr lang="en-US" sz="8499">
                  <a:solidFill>
                    <a:srgbClr val="000000"/>
                  </a:solidFill>
                  <a:latin typeface="Inter Bold"/>
                </a:rPr>
                <a:t>ANALYSIS</a:t>
              </a:r>
            </a:p>
          </p:txBody>
        </p:sp>
        <p:sp>
          <p:nvSpPr>
            <p:cNvPr id="5" name="TextBox 5"/>
            <p:cNvSpPr txBox="1"/>
            <p:nvPr/>
          </p:nvSpPr>
          <p:spPr>
            <a:xfrm>
              <a:off x="0" y="5912353"/>
              <a:ext cx="11221997" cy="575639"/>
            </a:xfrm>
            <a:prstGeom prst="rect">
              <a:avLst/>
            </a:prstGeom>
          </p:spPr>
          <p:txBody>
            <a:bodyPr lIns="0" tIns="0" rIns="0" bIns="0" rtlCol="0" anchor="t">
              <a:spAutoFit/>
            </a:bodyPr>
            <a:lstStyle/>
            <a:p>
              <a:pPr>
                <a:lnSpc>
                  <a:spcPts val="3640"/>
                </a:lnSpc>
                <a:spcBef>
                  <a:spcPct val="0"/>
                </a:spcBef>
              </a:pPr>
              <a:endParaRPr/>
            </a:p>
          </p:txBody>
        </p:sp>
      </p:grpSp>
      <p:sp>
        <p:nvSpPr>
          <p:cNvPr id="6" name="TextBox 6"/>
          <p:cNvSpPr txBox="1"/>
          <p:nvPr/>
        </p:nvSpPr>
        <p:spPr>
          <a:xfrm>
            <a:off x="13157617" y="1341454"/>
            <a:ext cx="3401440" cy="3445061"/>
          </a:xfrm>
          <a:prstGeom prst="rect">
            <a:avLst/>
          </a:prstGeom>
        </p:spPr>
        <p:txBody>
          <a:bodyPr lIns="0" tIns="0" rIns="0" bIns="0" rtlCol="0" anchor="t">
            <a:spAutoFit/>
          </a:bodyPr>
          <a:lstStyle/>
          <a:p>
            <a:pPr>
              <a:lnSpc>
                <a:spcPts val="28000"/>
              </a:lnSpc>
              <a:spcBef>
                <a:spcPct val="0"/>
              </a:spcBef>
            </a:pPr>
            <a:r>
              <a:rPr lang="en-US" sz="20000">
                <a:solidFill>
                  <a:srgbClr val="000000">
                    <a:alpha val="3922"/>
                  </a:srgbClr>
                </a:solidFill>
                <a:latin typeface="Inter Bold"/>
              </a:rPr>
              <a:t>10</a:t>
            </a:r>
          </a:p>
        </p:txBody>
      </p:sp>
      <p:pic>
        <p:nvPicPr>
          <p:cNvPr id="7" name="Picture 7"/>
          <p:cNvPicPr>
            <a:picLocks noChangeAspect="1"/>
          </p:cNvPicPr>
          <p:nvPr/>
        </p:nvPicPr>
        <p:blipFill>
          <a:blip r:embed="rId2"/>
          <a:srcRect l="12310" t="33786" r="7415" b="32929"/>
          <a:stretch>
            <a:fillRect/>
          </a:stretch>
        </p:blipFill>
        <p:spPr>
          <a:xfrm>
            <a:off x="16802620" y="9068945"/>
            <a:ext cx="456680" cy="189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310" t="33786" r="7415" b="32929"/>
          <a:stretch>
            <a:fillRect/>
          </a:stretch>
        </p:blipFill>
        <p:spPr>
          <a:xfrm>
            <a:off x="16802620" y="9068945"/>
            <a:ext cx="456680" cy="189355"/>
          </a:xfrm>
          <a:prstGeom prst="rect">
            <a:avLst/>
          </a:prstGeom>
        </p:spPr>
      </p:pic>
      <p:pic>
        <p:nvPicPr>
          <p:cNvPr id="3" name="Picture 3"/>
          <p:cNvPicPr>
            <a:picLocks noChangeAspect="1"/>
          </p:cNvPicPr>
          <p:nvPr/>
        </p:nvPicPr>
        <p:blipFill>
          <a:blip r:embed="rId3"/>
          <a:srcRect/>
          <a:stretch>
            <a:fillRect/>
          </a:stretch>
        </p:blipFill>
        <p:spPr>
          <a:xfrm>
            <a:off x="539447" y="2275316"/>
            <a:ext cx="8604553" cy="5736369"/>
          </a:xfrm>
          <a:prstGeom prst="rect">
            <a:avLst/>
          </a:prstGeom>
        </p:spPr>
      </p:pic>
      <p:pic>
        <p:nvPicPr>
          <p:cNvPr id="4" name="Picture 4"/>
          <p:cNvPicPr>
            <a:picLocks noChangeAspect="1"/>
          </p:cNvPicPr>
          <p:nvPr/>
        </p:nvPicPr>
        <p:blipFill>
          <a:blip r:embed="rId4"/>
          <a:srcRect/>
          <a:stretch>
            <a:fillRect/>
          </a:stretch>
        </p:blipFill>
        <p:spPr>
          <a:xfrm>
            <a:off x="9615369" y="2275316"/>
            <a:ext cx="8609934" cy="5736369"/>
          </a:xfrm>
          <a:prstGeom prst="rect">
            <a:avLst/>
          </a:prstGeom>
        </p:spPr>
      </p:pic>
      <p:sp>
        <p:nvSpPr>
          <p:cNvPr id="5" name="TextBox 5"/>
          <p:cNvSpPr txBox="1"/>
          <p:nvPr/>
        </p:nvSpPr>
        <p:spPr>
          <a:xfrm>
            <a:off x="1028700" y="8933872"/>
            <a:ext cx="7246238" cy="324428"/>
          </a:xfrm>
          <a:prstGeom prst="rect">
            <a:avLst/>
          </a:prstGeom>
        </p:spPr>
        <p:txBody>
          <a:bodyPr lIns="0" tIns="0" rIns="0" bIns="0" rtlCol="0" anchor="t">
            <a:spAutoFit/>
          </a:bodyPr>
          <a:lstStyle/>
          <a:p>
            <a:pPr>
              <a:lnSpc>
                <a:spcPts val="2659"/>
              </a:lnSpc>
              <a:spcBef>
                <a:spcPct val="0"/>
              </a:spcBef>
            </a:pPr>
            <a:r>
              <a:rPr lang="en-US" sz="1899">
                <a:solidFill>
                  <a:srgbClr val="000000"/>
                </a:solidFill>
                <a:latin typeface="Inter"/>
              </a:rPr>
              <a:t>Books with the highest amount of ratings given on Goodreads</a:t>
            </a:r>
          </a:p>
        </p:txBody>
      </p:sp>
      <p:sp>
        <p:nvSpPr>
          <p:cNvPr id="6" name="TextBox 6"/>
          <p:cNvSpPr txBox="1"/>
          <p:nvPr/>
        </p:nvSpPr>
        <p:spPr>
          <a:xfrm>
            <a:off x="539447" y="933450"/>
            <a:ext cx="8604553"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Most Rated Books</a:t>
            </a:r>
          </a:p>
        </p:txBody>
      </p:sp>
      <p:sp>
        <p:nvSpPr>
          <p:cNvPr id="7" name="TextBox 7"/>
          <p:cNvSpPr txBox="1"/>
          <p:nvPr/>
        </p:nvSpPr>
        <p:spPr>
          <a:xfrm>
            <a:off x="9615369" y="933450"/>
            <a:ext cx="8604553"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Top Rated Books</a:t>
            </a:r>
          </a:p>
        </p:txBody>
      </p:sp>
      <p:sp>
        <p:nvSpPr>
          <p:cNvPr id="8" name="TextBox 8"/>
          <p:cNvSpPr txBox="1"/>
          <p:nvPr/>
        </p:nvSpPr>
        <p:spPr>
          <a:xfrm>
            <a:off x="10204541" y="8933872"/>
            <a:ext cx="7246238" cy="324428"/>
          </a:xfrm>
          <a:prstGeom prst="rect">
            <a:avLst/>
          </a:prstGeom>
        </p:spPr>
        <p:txBody>
          <a:bodyPr lIns="0" tIns="0" rIns="0" bIns="0" rtlCol="0" anchor="t">
            <a:spAutoFit/>
          </a:bodyPr>
          <a:lstStyle/>
          <a:p>
            <a:pPr>
              <a:lnSpc>
                <a:spcPts val="2659"/>
              </a:lnSpc>
              <a:spcBef>
                <a:spcPct val="0"/>
              </a:spcBef>
            </a:pPr>
            <a:r>
              <a:rPr lang="en-US" sz="1899">
                <a:solidFill>
                  <a:srgbClr val="000000"/>
                </a:solidFill>
                <a:latin typeface="Inter"/>
              </a:rPr>
              <a:t>Books with the highest ratings on Goodreads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310" t="33786" r="7415" b="32929"/>
          <a:stretch>
            <a:fillRect/>
          </a:stretch>
        </p:blipFill>
        <p:spPr>
          <a:xfrm>
            <a:off x="16802620" y="9068945"/>
            <a:ext cx="456680" cy="189355"/>
          </a:xfrm>
          <a:prstGeom prst="rect">
            <a:avLst/>
          </a:prstGeom>
        </p:spPr>
      </p:pic>
      <p:pic>
        <p:nvPicPr>
          <p:cNvPr id="3" name="Picture 3"/>
          <p:cNvPicPr>
            <a:picLocks noChangeAspect="1"/>
          </p:cNvPicPr>
          <p:nvPr/>
        </p:nvPicPr>
        <p:blipFill>
          <a:blip r:embed="rId3"/>
          <a:srcRect/>
          <a:stretch>
            <a:fillRect/>
          </a:stretch>
        </p:blipFill>
        <p:spPr>
          <a:xfrm>
            <a:off x="2777787" y="2055346"/>
            <a:ext cx="12352616" cy="6176308"/>
          </a:xfrm>
          <a:prstGeom prst="rect">
            <a:avLst/>
          </a:prstGeom>
        </p:spPr>
      </p:pic>
      <p:sp>
        <p:nvSpPr>
          <p:cNvPr id="4" name="TextBox 4"/>
          <p:cNvSpPr txBox="1"/>
          <p:nvPr/>
        </p:nvSpPr>
        <p:spPr>
          <a:xfrm>
            <a:off x="4841724" y="933450"/>
            <a:ext cx="8604553"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Book Rating Distribution</a:t>
            </a:r>
          </a:p>
        </p:txBody>
      </p:sp>
      <p:sp>
        <p:nvSpPr>
          <p:cNvPr id="5" name="TextBox 5"/>
          <p:cNvSpPr txBox="1"/>
          <p:nvPr/>
        </p:nvSpPr>
        <p:spPr>
          <a:xfrm>
            <a:off x="4977804" y="8459052"/>
            <a:ext cx="8332392" cy="609892"/>
          </a:xfrm>
          <a:prstGeom prst="rect">
            <a:avLst/>
          </a:prstGeom>
        </p:spPr>
        <p:txBody>
          <a:bodyPr lIns="0" tIns="0" rIns="0" bIns="0" rtlCol="0" anchor="t">
            <a:spAutoFit/>
          </a:bodyPr>
          <a:lstStyle/>
          <a:p>
            <a:pPr algn="ctr">
              <a:lnSpc>
                <a:spcPts val="2443"/>
              </a:lnSpc>
            </a:pPr>
            <a:r>
              <a:rPr lang="en-US" sz="1745">
                <a:solidFill>
                  <a:srgbClr val="000000"/>
                </a:solidFill>
                <a:latin typeface="Inter"/>
              </a:rPr>
              <a:t>Most people tend to give quite positive ratings to books. Most of the ratings are in the 3-5 range, while very few ratings are in the 1-2 range.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310" t="33786" r="7415" b="32929"/>
          <a:stretch>
            <a:fillRect/>
          </a:stretch>
        </p:blipFill>
        <p:spPr>
          <a:xfrm>
            <a:off x="16802620" y="9068945"/>
            <a:ext cx="456680" cy="189355"/>
          </a:xfrm>
          <a:prstGeom prst="rect">
            <a:avLst/>
          </a:prstGeom>
        </p:spPr>
      </p:pic>
      <p:pic>
        <p:nvPicPr>
          <p:cNvPr id="3" name="Picture 3"/>
          <p:cNvPicPr>
            <a:picLocks noChangeAspect="1"/>
          </p:cNvPicPr>
          <p:nvPr/>
        </p:nvPicPr>
        <p:blipFill>
          <a:blip r:embed="rId3"/>
          <a:srcRect/>
          <a:stretch>
            <a:fillRect/>
          </a:stretch>
        </p:blipFill>
        <p:spPr>
          <a:xfrm>
            <a:off x="3388994" y="1584958"/>
            <a:ext cx="11510012" cy="7673342"/>
          </a:xfrm>
          <a:prstGeom prst="rect">
            <a:avLst/>
          </a:prstGeom>
        </p:spPr>
      </p:pic>
      <p:sp>
        <p:nvSpPr>
          <p:cNvPr id="4" name="TextBox 4"/>
          <p:cNvSpPr txBox="1"/>
          <p:nvPr/>
        </p:nvSpPr>
        <p:spPr>
          <a:xfrm>
            <a:off x="4841724" y="537528"/>
            <a:ext cx="8604553"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Book Genres</a:t>
            </a:r>
          </a:p>
        </p:txBody>
      </p:sp>
      <p:sp>
        <p:nvSpPr>
          <p:cNvPr id="5" name="TextBox 5"/>
          <p:cNvSpPr txBox="1"/>
          <p:nvPr/>
        </p:nvSpPr>
        <p:spPr>
          <a:xfrm>
            <a:off x="5223029" y="9125522"/>
            <a:ext cx="7841943" cy="866167"/>
          </a:xfrm>
          <a:prstGeom prst="rect">
            <a:avLst/>
          </a:prstGeom>
        </p:spPr>
        <p:txBody>
          <a:bodyPr lIns="0" tIns="0" rIns="0" bIns="0" rtlCol="0" anchor="t">
            <a:spAutoFit/>
          </a:bodyPr>
          <a:lstStyle/>
          <a:p>
            <a:pPr algn="ctr">
              <a:lnSpc>
                <a:spcPts val="2299"/>
              </a:lnSpc>
            </a:pPr>
            <a:r>
              <a:rPr lang="en-US" sz="1642">
                <a:solidFill>
                  <a:srgbClr val="000000"/>
                </a:solidFill>
                <a:latin typeface="Inter"/>
              </a:rPr>
              <a:t>In this data there is a high number of Fiction books, followed by Fantasy and Classics. Interestingly there is a low number of music, sports, and cookbooks in this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310" t="33786" r="7415" b="32929"/>
          <a:stretch>
            <a:fillRect/>
          </a:stretch>
        </p:blipFill>
        <p:spPr>
          <a:xfrm>
            <a:off x="16802620" y="9068945"/>
            <a:ext cx="456680" cy="189355"/>
          </a:xfrm>
          <a:prstGeom prst="rect">
            <a:avLst/>
          </a:prstGeom>
        </p:spPr>
      </p:pic>
      <p:pic>
        <p:nvPicPr>
          <p:cNvPr id="3" name="Picture 3"/>
          <p:cNvPicPr>
            <a:picLocks noChangeAspect="1"/>
          </p:cNvPicPr>
          <p:nvPr/>
        </p:nvPicPr>
        <p:blipFill>
          <a:blip r:embed="rId3"/>
          <a:srcRect/>
          <a:stretch>
            <a:fillRect/>
          </a:stretch>
        </p:blipFill>
        <p:spPr>
          <a:xfrm>
            <a:off x="2226085" y="531556"/>
            <a:ext cx="13835831" cy="9223887"/>
          </a:xfrm>
          <a:prstGeom prst="rect">
            <a:avLst/>
          </a:prstGeom>
        </p:spPr>
      </p:pic>
      <p:sp>
        <p:nvSpPr>
          <p:cNvPr id="4" name="TextBox 4"/>
          <p:cNvSpPr txBox="1"/>
          <p:nvPr/>
        </p:nvSpPr>
        <p:spPr>
          <a:xfrm>
            <a:off x="4841724" y="537528"/>
            <a:ext cx="8604553"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Correlation Heatmap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D7B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310" t="33786" r="7415" b="32929"/>
          <a:stretch>
            <a:fillRect/>
          </a:stretch>
        </p:blipFill>
        <p:spPr>
          <a:xfrm>
            <a:off x="16802620" y="9068945"/>
            <a:ext cx="456680" cy="189355"/>
          </a:xfrm>
          <a:prstGeom prst="rect">
            <a:avLst/>
          </a:prstGeom>
        </p:spPr>
      </p:pic>
      <p:pic>
        <p:nvPicPr>
          <p:cNvPr id="3" name="Picture 3"/>
          <p:cNvPicPr>
            <a:picLocks noChangeAspect="1"/>
          </p:cNvPicPr>
          <p:nvPr/>
        </p:nvPicPr>
        <p:blipFill>
          <a:blip r:embed="rId3"/>
          <a:srcRect/>
          <a:stretch>
            <a:fillRect/>
          </a:stretch>
        </p:blipFill>
        <p:spPr>
          <a:xfrm>
            <a:off x="9723227" y="1467439"/>
            <a:ext cx="6133512" cy="6133512"/>
          </a:xfrm>
          <a:prstGeom prst="rect">
            <a:avLst/>
          </a:prstGeom>
        </p:spPr>
      </p:pic>
      <p:sp>
        <p:nvSpPr>
          <p:cNvPr id="4" name="TextBox 4"/>
          <p:cNvSpPr txBox="1"/>
          <p:nvPr/>
        </p:nvSpPr>
        <p:spPr>
          <a:xfrm>
            <a:off x="1028700" y="1343614"/>
            <a:ext cx="6742063" cy="6257337"/>
          </a:xfrm>
          <a:prstGeom prst="rect">
            <a:avLst/>
          </a:prstGeom>
        </p:spPr>
        <p:txBody>
          <a:bodyPr lIns="0" tIns="0" rIns="0" bIns="0" rtlCol="0" anchor="t">
            <a:spAutoFit/>
          </a:bodyPr>
          <a:lstStyle/>
          <a:p>
            <a:pPr>
              <a:lnSpc>
                <a:spcPts val="8304"/>
              </a:lnSpc>
            </a:pPr>
            <a:r>
              <a:rPr lang="en-US" sz="5931">
                <a:solidFill>
                  <a:srgbClr val="000000"/>
                </a:solidFill>
                <a:latin typeface="Inter Bold"/>
              </a:rPr>
              <a:t>RELATIONSHIP BETWEEN </a:t>
            </a:r>
          </a:p>
          <a:p>
            <a:pPr>
              <a:lnSpc>
                <a:spcPts val="8304"/>
              </a:lnSpc>
            </a:pPr>
            <a:r>
              <a:rPr lang="en-US" sz="5931">
                <a:solidFill>
                  <a:srgbClr val="000000"/>
                </a:solidFill>
                <a:latin typeface="Inter Bold"/>
              </a:rPr>
              <a:t>THE NUMBER OF RATINGS &amp; </a:t>
            </a:r>
          </a:p>
          <a:p>
            <a:pPr>
              <a:lnSpc>
                <a:spcPts val="8304"/>
              </a:lnSpc>
              <a:spcBef>
                <a:spcPct val="0"/>
              </a:spcBef>
            </a:pPr>
            <a:r>
              <a:rPr lang="en-US" sz="5931">
                <a:solidFill>
                  <a:srgbClr val="000000"/>
                </a:solidFill>
                <a:latin typeface="Inter Bold"/>
              </a:rPr>
              <a:t>THE AVERAGE RATINGS</a:t>
            </a:r>
          </a:p>
        </p:txBody>
      </p:sp>
      <p:sp>
        <p:nvSpPr>
          <p:cNvPr id="5" name="TextBox 5"/>
          <p:cNvSpPr txBox="1"/>
          <p:nvPr/>
        </p:nvSpPr>
        <p:spPr>
          <a:xfrm>
            <a:off x="12028378" y="990600"/>
            <a:ext cx="5230922" cy="268317"/>
          </a:xfrm>
          <a:prstGeom prst="rect">
            <a:avLst/>
          </a:prstGeom>
        </p:spPr>
        <p:txBody>
          <a:bodyPr lIns="0" tIns="0" rIns="0" bIns="0" rtlCol="0" anchor="t">
            <a:spAutoFit/>
          </a:bodyPr>
          <a:lstStyle/>
          <a:p>
            <a:pPr algn="r">
              <a:lnSpc>
                <a:spcPts val="2239"/>
              </a:lnSpc>
              <a:spcBef>
                <a:spcPct val="0"/>
              </a:spcBef>
            </a:pPr>
            <a:r>
              <a:rPr lang="en-US" sz="1599">
                <a:solidFill>
                  <a:srgbClr val="000000"/>
                </a:solidFill>
                <a:latin typeface="Inter"/>
              </a:rPr>
              <a:t>NATHASYA GUNAWAN | FINAL PROJECT</a:t>
            </a:r>
          </a:p>
        </p:txBody>
      </p:sp>
      <p:sp>
        <p:nvSpPr>
          <p:cNvPr id="6" name="TextBox 6"/>
          <p:cNvSpPr txBox="1"/>
          <p:nvPr/>
        </p:nvSpPr>
        <p:spPr>
          <a:xfrm>
            <a:off x="1688186" y="8221032"/>
            <a:ext cx="14168553" cy="942590"/>
          </a:xfrm>
          <a:prstGeom prst="rect">
            <a:avLst/>
          </a:prstGeom>
        </p:spPr>
        <p:txBody>
          <a:bodyPr lIns="0" tIns="0" rIns="0" bIns="0" rtlCol="0" anchor="t">
            <a:spAutoFit/>
          </a:bodyPr>
          <a:lstStyle/>
          <a:p>
            <a:pPr algn="ctr">
              <a:lnSpc>
                <a:spcPts val="2519"/>
              </a:lnSpc>
            </a:pPr>
            <a:r>
              <a:rPr lang="en-US" sz="1799">
                <a:solidFill>
                  <a:srgbClr val="000000"/>
                </a:solidFill>
                <a:latin typeface="Open Sans"/>
              </a:rPr>
              <a:t>Theoretically, it might be that the popularity of a book (in terms of the number of ratings it receives) is associated with the average rating it receives, such that once a book is becoming popular it gets better ratings. However, our data shows that this is true only to a very small extent. The correlation between these variables is only 0.054.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D7B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310" t="33786" r="7415" b="32929"/>
          <a:stretch>
            <a:fillRect/>
          </a:stretch>
        </p:blipFill>
        <p:spPr>
          <a:xfrm>
            <a:off x="16802620" y="9068945"/>
            <a:ext cx="456680" cy="189355"/>
          </a:xfrm>
          <a:prstGeom prst="rect">
            <a:avLst/>
          </a:prstGeom>
        </p:spPr>
      </p:pic>
      <p:sp>
        <p:nvSpPr>
          <p:cNvPr id="3" name="TextBox 3"/>
          <p:cNvSpPr txBox="1"/>
          <p:nvPr/>
        </p:nvSpPr>
        <p:spPr>
          <a:xfrm>
            <a:off x="1028700" y="1343614"/>
            <a:ext cx="6742063" cy="6257337"/>
          </a:xfrm>
          <a:prstGeom prst="rect">
            <a:avLst/>
          </a:prstGeom>
        </p:spPr>
        <p:txBody>
          <a:bodyPr lIns="0" tIns="0" rIns="0" bIns="0" rtlCol="0" anchor="t">
            <a:spAutoFit/>
          </a:bodyPr>
          <a:lstStyle/>
          <a:p>
            <a:pPr>
              <a:lnSpc>
                <a:spcPts val="8304"/>
              </a:lnSpc>
            </a:pPr>
            <a:r>
              <a:rPr lang="en-US" sz="5931">
                <a:solidFill>
                  <a:srgbClr val="000000"/>
                </a:solidFill>
                <a:latin typeface="Inter Bold"/>
              </a:rPr>
              <a:t>RELATIONSHIP BETWEEN </a:t>
            </a:r>
          </a:p>
          <a:p>
            <a:pPr>
              <a:lnSpc>
                <a:spcPts val="8304"/>
              </a:lnSpc>
            </a:pPr>
            <a:r>
              <a:rPr lang="en-US" sz="5931">
                <a:solidFill>
                  <a:srgbClr val="000000"/>
                </a:solidFill>
                <a:latin typeface="Inter Bold"/>
              </a:rPr>
              <a:t>THE NUMBER OF EDITIONS &amp; </a:t>
            </a:r>
          </a:p>
          <a:p>
            <a:pPr>
              <a:lnSpc>
                <a:spcPts val="8304"/>
              </a:lnSpc>
              <a:spcBef>
                <a:spcPct val="0"/>
              </a:spcBef>
            </a:pPr>
            <a:r>
              <a:rPr lang="en-US" sz="5931">
                <a:solidFill>
                  <a:srgbClr val="000000"/>
                </a:solidFill>
                <a:latin typeface="Inter Bold"/>
              </a:rPr>
              <a:t>THE AVERAGE RATINGS</a:t>
            </a:r>
          </a:p>
        </p:txBody>
      </p:sp>
      <p:pic>
        <p:nvPicPr>
          <p:cNvPr id="4" name="Picture 4"/>
          <p:cNvPicPr>
            <a:picLocks noChangeAspect="1"/>
          </p:cNvPicPr>
          <p:nvPr/>
        </p:nvPicPr>
        <p:blipFill>
          <a:blip r:embed="rId3"/>
          <a:srcRect/>
          <a:stretch>
            <a:fillRect/>
          </a:stretch>
        </p:blipFill>
        <p:spPr>
          <a:xfrm>
            <a:off x="10267469" y="1739560"/>
            <a:ext cx="5589269" cy="5589269"/>
          </a:xfrm>
          <a:prstGeom prst="rect">
            <a:avLst/>
          </a:prstGeom>
        </p:spPr>
      </p:pic>
      <p:sp>
        <p:nvSpPr>
          <p:cNvPr id="5" name="TextBox 5"/>
          <p:cNvSpPr txBox="1"/>
          <p:nvPr/>
        </p:nvSpPr>
        <p:spPr>
          <a:xfrm>
            <a:off x="12028378" y="990600"/>
            <a:ext cx="5230922" cy="268317"/>
          </a:xfrm>
          <a:prstGeom prst="rect">
            <a:avLst/>
          </a:prstGeom>
        </p:spPr>
        <p:txBody>
          <a:bodyPr lIns="0" tIns="0" rIns="0" bIns="0" rtlCol="0" anchor="t">
            <a:spAutoFit/>
          </a:bodyPr>
          <a:lstStyle/>
          <a:p>
            <a:pPr algn="r">
              <a:lnSpc>
                <a:spcPts val="2239"/>
              </a:lnSpc>
              <a:spcBef>
                <a:spcPct val="0"/>
              </a:spcBef>
            </a:pPr>
            <a:r>
              <a:rPr lang="en-US" sz="1599">
                <a:solidFill>
                  <a:srgbClr val="000000"/>
                </a:solidFill>
                <a:latin typeface="Inter"/>
              </a:rPr>
              <a:t>NATHASYA GUNAWAN | FINAL PROJECT</a:t>
            </a:r>
          </a:p>
        </p:txBody>
      </p:sp>
      <p:sp>
        <p:nvSpPr>
          <p:cNvPr id="6" name="TextBox 6"/>
          <p:cNvSpPr txBox="1"/>
          <p:nvPr/>
        </p:nvSpPr>
        <p:spPr>
          <a:xfrm>
            <a:off x="1688186" y="8221032"/>
            <a:ext cx="14168553" cy="1262502"/>
          </a:xfrm>
          <a:prstGeom prst="rect">
            <a:avLst/>
          </a:prstGeom>
        </p:spPr>
        <p:txBody>
          <a:bodyPr lIns="0" tIns="0" rIns="0" bIns="0" rtlCol="0" anchor="t">
            <a:spAutoFit/>
          </a:bodyPr>
          <a:lstStyle/>
          <a:p>
            <a:pPr algn="ctr">
              <a:lnSpc>
                <a:spcPts val="2519"/>
              </a:lnSpc>
            </a:pPr>
            <a:r>
              <a:rPr lang="en-US" sz="1799">
                <a:solidFill>
                  <a:srgbClr val="000000"/>
                </a:solidFill>
                <a:latin typeface="Open Sans"/>
              </a:rPr>
              <a:t>The dataset contains information about how many editions of a book are available in books_count. These can either be different editions in the same language or also translations of the book into different languages. So one might assume, that the better the book is the more editions should be available. In fact, data show exactly the opposite pattern: The more editions a book has the lower is the average rating. The causal direction of this association is of course unclear here.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D7B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310" t="33786" r="7415" b="32929"/>
          <a:stretch>
            <a:fillRect/>
          </a:stretch>
        </p:blipFill>
        <p:spPr>
          <a:xfrm>
            <a:off x="16802620" y="9068945"/>
            <a:ext cx="456680" cy="189355"/>
          </a:xfrm>
          <a:prstGeom prst="rect">
            <a:avLst/>
          </a:prstGeom>
        </p:spPr>
      </p:pic>
      <p:pic>
        <p:nvPicPr>
          <p:cNvPr id="3" name="Picture 3"/>
          <p:cNvPicPr>
            <a:picLocks noChangeAspect="1"/>
          </p:cNvPicPr>
          <p:nvPr/>
        </p:nvPicPr>
        <p:blipFill>
          <a:blip r:embed="rId3"/>
          <a:srcRect/>
          <a:stretch>
            <a:fillRect/>
          </a:stretch>
        </p:blipFill>
        <p:spPr>
          <a:xfrm>
            <a:off x="7554515" y="2107999"/>
            <a:ext cx="9704785" cy="4852393"/>
          </a:xfrm>
          <a:prstGeom prst="rect">
            <a:avLst/>
          </a:prstGeom>
        </p:spPr>
      </p:pic>
      <p:sp>
        <p:nvSpPr>
          <p:cNvPr id="4" name="TextBox 4"/>
          <p:cNvSpPr txBox="1"/>
          <p:nvPr/>
        </p:nvSpPr>
        <p:spPr>
          <a:xfrm>
            <a:off x="472642" y="2914657"/>
            <a:ext cx="6742063" cy="3115250"/>
          </a:xfrm>
          <a:prstGeom prst="rect">
            <a:avLst/>
          </a:prstGeom>
        </p:spPr>
        <p:txBody>
          <a:bodyPr lIns="0" tIns="0" rIns="0" bIns="0" rtlCol="0" anchor="t">
            <a:spAutoFit/>
          </a:bodyPr>
          <a:lstStyle/>
          <a:p>
            <a:pPr>
              <a:lnSpc>
                <a:spcPts val="8304"/>
              </a:lnSpc>
              <a:spcBef>
                <a:spcPct val="0"/>
              </a:spcBef>
            </a:pPr>
            <a:r>
              <a:rPr lang="en-US" sz="5931">
                <a:solidFill>
                  <a:srgbClr val="000000"/>
                </a:solidFill>
                <a:latin typeface="Inter Bold"/>
              </a:rPr>
              <a:t>DOES TITLE LENGTH AFFECTS RATING?</a:t>
            </a:r>
          </a:p>
        </p:txBody>
      </p:sp>
      <p:sp>
        <p:nvSpPr>
          <p:cNvPr id="5" name="TextBox 5"/>
          <p:cNvSpPr txBox="1"/>
          <p:nvPr/>
        </p:nvSpPr>
        <p:spPr>
          <a:xfrm>
            <a:off x="12028378" y="990600"/>
            <a:ext cx="5230922" cy="268317"/>
          </a:xfrm>
          <a:prstGeom prst="rect">
            <a:avLst/>
          </a:prstGeom>
        </p:spPr>
        <p:txBody>
          <a:bodyPr lIns="0" tIns="0" rIns="0" bIns="0" rtlCol="0" anchor="t">
            <a:spAutoFit/>
          </a:bodyPr>
          <a:lstStyle/>
          <a:p>
            <a:pPr algn="r">
              <a:lnSpc>
                <a:spcPts val="2239"/>
              </a:lnSpc>
              <a:spcBef>
                <a:spcPct val="0"/>
              </a:spcBef>
            </a:pPr>
            <a:r>
              <a:rPr lang="en-US" sz="1599">
                <a:solidFill>
                  <a:srgbClr val="000000"/>
                </a:solidFill>
                <a:latin typeface="Inter"/>
              </a:rPr>
              <a:t>NATHASYA GUNAWAN | FINAL PROJECT</a:t>
            </a:r>
          </a:p>
        </p:txBody>
      </p:sp>
      <p:sp>
        <p:nvSpPr>
          <p:cNvPr id="6" name="TextBox 6"/>
          <p:cNvSpPr txBox="1"/>
          <p:nvPr/>
        </p:nvSpPr>
        <p:spPr>
          <a:xfrm>
            <a:off x="1688186" y="8221032"/>
            <a:ext cx="14168553" cy="622679"/>
          </a:xfrm>
          <a:prstGeom prst="rect">
            <a:avLst/>
          </a:prstGeom>
        </p:spPr>
        <p:txBody>
          <a:bodyPr lIns="0" tIns="0" rIns="0" bIns="0" rtlCol="0" anchor="t">
            <a:spAutoFit/>
          </a:bodyPr>
          <a:lstStyle/>
          <a:p>
            <a:pPr algn="ctr">
              <a:lnSpc>
                <a:spcPts val="2519"/>
              </a:lnSpc>
            </a:pPr>
            <a:r>
              <a:rPr lang="en-US" sz="1799">
                <a:solidFill>
                  <a:srgbClr val="000000"/>
                </a:solidFill>
                <a:latin typeface="Open Sans"/>
              </a:rPr>
              <a:t>So, the highly rated books have rather short titles. The graph shows that a straight line can be plotted but very approximately to say that as the length of title increases, the rating remains constant (at around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8926731" cy="8229600"/>
          </a:xfrm>
          <a:prstGeom prst="rect">
            <a:avLst/>
          </a:prstGeom>
          <a:solidFill>
            <a:srgbClr val="F7D7BC"/>
          </a:solidFill>
        </p:spPr>
      </p:sp>
      <p:grpSp>
        <p:nvGrpSpPr>
          <p:cNvPr id="3" name="Group 3"/>
          <p:cNvGrpSpPr/>
          <p:nvPr/>
        </p:nvGrpSpPr>
        <p:grpSpPr>
          <a:xfrm>
            <a:off x="1283817" y="3459344"/>
            <a:ext cx="8416498" cy="3368313"/>
            <a:chOff x="0" y="0"/>
            <a:chExt cx="11221997" cy="4491084"/>
          </a:xfrm>
        </p:grpSpPr>
        <p:sp>
          <p:nvSpPr>
            <p:cNvPr id="4" name="TextBox 4"/>
            <p:cNvSpPr txBox="1"/>
            <p:nvPr/>
          </p:nvSpPr>
          <p:spPr>
            <a:xfrm>
              <a:off x="0" y="-171450"/>
              <a:ext cx="11221997" cy="3877401"/>
            </a:xfrm>
            <a:prstGeom prst="rect">
              <a:avLst/>
            </a:prstGeom>
          </p:spPr>
          <p:txBody>
            <a:bodyPr lIns="0" tIns="0" rIns="0" bIns="0" rtlCol="0" anchor="t">
              <a:spAutoFit/>
            </a:bodyPr>
            <a:lstStyle/>
            <a:p>
              <a:pPr>
                <a:lnSpc>
                  <a:spcPts val="11899"/>
                </a:lnSpc>
                <a:spcBef>
                  <a:spcPct val="0"/>
                </a:spcBef>
              </a:pPr>
              <a:r>
                <a:rPr lang="en-US" sz="8499">
                  <a:solidFill>
                    <a:srgbClr val="000000"/>
                  </a:solidFill>
                  <a:latin typeface="Inter Bold"/>
                </a:rPr>
                <a:t>MACHINE LEARNING</a:t>
              </a:r>
            </a:p>
          </p:txBody>
        </p:sp>
        <p:sp>
          <p:nvSpPr>
            <p:cNvPr id="5" name="TextBox 5"/>
            <p:cNvSpPr txBox="1"/>
            <p:nvPr/>
          </p:nvSpPr>
          <p:spPr>
            <a:xfrm>
              <a:off x="0" y="3915444"/>
              <a:ext cx="11221997" cy="575639"/>
            </a:xfrm>
            <a:prstGeom prst="rect">
              <a:avLst/>
            </a:prstGeom>
          </p:spPr>
          <p:txBody>
            <a:bodyPr lIns="0" tIns="0" rIns="0" bIns="0" rtlCol="0" anchor="t">
              <a:spAutoFit/>
            </a:bodyPr>
            <a:lstStyle/>
            <a:p>
              <a:pPr>
                <a:lnSpc>
                  <a:spcPts val="3640"/>
                </a:lnSpc>
                <a:spcBef>
                  <a:spcPct val="0"/>
                </a:spcBef>
              </a:pPr>
              <a:endParaRPr/>
            </a:p>
          </p:txBody>
        </p:sp>
      </p:grpSp>
      <p:sp>
        <p:nvSpPr>
          <p:cNvPr id="6" name="TextBox 6"/>
          <p:cNvSpPr txBox="1"/>
          <p:nvPr/>
        </p:nvSpPr>
        <p:spPr>
          <a:xfrm>
            <a:off x="13157617" y="1341454"/>
            <a:ext cx="3401440" cy="3445061"/>
          </a:xfrm>
          <a:prstGeom prst="rect">
            <a:avLst/>
          </a:prstGeom>
        </p:spPr>
        <p:txBody>
          <a:bodyPr lIns="0" tIns="0" rIns="0" bIns="0" rtlCol="0" anchor="t">
            <a:spAutoFit/>
          </a:bodyPr>
          <a:lstStyle/>
          <a:p>
            <a:pPr>
              <a:lnSpc>
                <a:spcPts val="28000"/>
              </a:lnSpc>
              <a:spcBef>
                <a:spcPct val="0"/>
              </a:spcBef>
            </a:pPr>
            <a:r>
              <a:rPr lang="en-US" sz="20000">
                <a:solidFill>
                  <a:srgbClr val="000000">
                    <a:alpha val="3922"/>
                  </a:srgbClr>
                </a:solidFill>
                <a:latin typeface="Inter Bold"/>
              </a:rPr>
              <a:t>18</a:t>
            </a:r>
          </a:p>
        </p:txBody>
      </p:sp>
      <p:pic>
        <p:nvPicPr>
          <p:cNvPr id="7" name="Picture 7"/>
          <p:cNvPicPr>
            <a:picLocks noChangeAspect="1"/>
          </p:cNvPicPr>
          <p:nvPr/>
        </p:nvPicPr>
        <p:blipFill>
          <a:blip r:embed="rId2"/>
          <a:srcRect l="12310" t="33786" r="7415" b="32929"/>
          <a:stretch>
            <a:fillRect/>
          </a:stretch>
        </p:blipFill>
        <p:spPr>
          <a:xfrm>
            <a:off x="16802620" y="9068945"/>
            <a:ext cx="456680" cy="1893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7867301" y="4800600"/>
            <a:ext cx="10420699" cy="2743200"/>
          </a:xfrm>
          <a:prstGeom prst="rect">
            <a:avLst/>
          </a:prstGeom>
          <a:solidFill>
            <a:srgbClr val="F7D7BC">
              <a:alpha val="29803"/>
            </a:srgbClr>
          </a:solidFill>
        </p:spPr>
      </p:sp>
      <p:pic>
        <p:nvPicPr>
          <p:cNvPr id="3" name="Picture 3"/>
          <p:cNvPicPr>
            <a:picLocks noChangeAspect="1"/>
          </p:cNvPicPr>
          <p:nvPr/>
        </p:nvPicPr>
        <p:blipFill>
          <a:blip r:embed="rId2"/>
          <a:srcRect l="4530" r="4530"/>
          <a:stretch>
            <a:fillRect/>
          </a:stretch>
        </p:blipFill>
        <p:spPr>
          <a:xfrm>
            <a:off x="11455514" y="-58226"/>
            <a:ext cx="6832486" cy="4858826"/>
          </a:xfrm>
          <a:prstGeom prst="rect">
            <a:avLst/>
          </a:prstGeom>
        </p:spPr>
      </p:pic>
      <p:sp>
        <p:nvSpPr>
          <p:cNvPr id="4" name="TextBox 4"/>
          <p:cNvSpPr txBox="1"/>
          <p:nvPr/>
        </p:nvSpPr>
        <p:spPr>
          <a:xfrm>
            <a:off x="1230962" y="2014109"/>
            <a:ext cx="5661745" cy="2935558"/>
          </a:xfrm>
          <a:prstGeom prst="rect">
            <a:avLst/>
          </a:prstGeom>
        </p:spPr>
        <p:txBody>
          <a:bodyPr lIns="0" tIns="0" rIns="0" bIns="0" rtlCol="0" anchor="t">
            <a:spAutoFit/>
          </a:bodyPr>
          <a:lstStyle/>
          <a:p>
            <a:pPr algn="just">
              <a:lnSpc>
                <a:spcPts val="7840"/>
              </a:lnSpc>
              <a:spcBef>
                <a:spcPct val="0"/>
              </a:spcBef>
            </a:pPr>
            <a:r>
              <a:rPr lang="en-US" sz="5600">
                <a:solidFill>
                  <a:srgbClr val="000000"/>
                </a:solidFill>
                <a:latin typeface="Inter Bold"/>
              </a:rPr>
              <a:t>CONTENT-BASED FILTERING</a:t>
            </a:r>
          </a:p>
        </p:txBody>
      </p:sp>
      <p:grpSp>
        <p:nvGrpSpPr>
          <p:cNvPr id="5" name="Group 5"/>
          <p:cNvGrpSpPr/>
          <p:nvPr/>
        </p:nvGrpSpPr>
        <p:grpSpPr>
          <a:xfrm>
            <a:off x="8919865" y="5643990"/>
            <a:ext cx="8339435" cy="1056421"/>
            <a:chOff x="0" y="0"/>
            <a:chExt cx="11119246" cy="1408561"/>
          </a:xfrm>
        </p:grpSpPr>
        <p:sp>
          <p:nvSpPr>
            <p:cNvPr id="6" name="TextBox 6"/>
            <p:cNvSpPr txBox="1"/>
            <p:nvPr/>
          </p:nvSpPr>
          <p:spPr>
            <a:xfrm>
              <a:off x="0" y="-47625"/>
              <a:ext cx="11119246" cy="518681"/>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a:rPr>
                <a:t>TFIDFVECTORIZER &amp; COUNTVECTORIZER</a:t>
              </a:r>
            </a:p>
          </p:txBody>
        </p:sp>
        <p:sp>
          <p:nvSpPr>
            <p:cNvPr id="7" name="TextBox 7"/>
            <p:cNvSpPr txBox="1"/>
            <p:nvPr/>
          </p:nvSpPr>
          <p:spPr>
            <a:xfrm>
              <a:off x="0" y="988690"/>
              <a:ext cx="11119246" cy="419871"/>
            </a:xfrm>
            <a:prstGeom prst="rect">
              <a:avLst/>
            </a:prstGeom>
          </p:spPr>
          <p:txBody>
            <a:bodyPr lIns="0" tIns="0" rIns="0" bIns="0" rtlCol="0" anchor="t">
              <a:spAutoFit/>
            </a:bodyPr>
            <a:lstStyle/>
            <a:p>
              <a:pPr>
                <a:lnSpc>
                  <a:spcPts val="2660"/>
                </a:lnSpc>
                <a:spcBef>
                  <a:spcPct val="0"/>
                </a:spcBef>
              </a:pPr>
              <a:endParaRPr/>
            </a:p>
          </p:txBody>
        </p:sp>
      </p:grpSp>
      <p:sp>
        <p:nvSpPr>
          <p:cNvPr id="8" name="TextBox 8"/>
          <p:cNvSpPr txBox="1"/>
          <p:nvPr/>
        </p:nvSpPr>
        <p:spPr>
          <a:xfrm>
            <a:off x="8919865" y="9119182"/>
            <a:ext cx="8315570" cy="324428"/>
          </a:xfrm>
          <a:prstGeom prst="rect">
            <a:avLst/>
          </a:prstGeom>
        </p:spPr>
        <p:txBody>
          <a:bodyPr lIns="0" tIns="0" rIns="0" bIns="0" rtlCol="0" anchor="t">
            <a:spAutoFit/>
          </a:bodyPr>
          <a:lstStyle/>
          <a:p>
            <a:pPr>
              <a:lnSpc>
                <a:spcPts val="2660"/>
              </a:lnSpc>
              <a:spcBef>
                <a:spcPct val="0"/>
              </a:spcBef>
            </a:pPr>
            <a:endParaRPr/>
          </a:p>
        </p:txBody>
      </p:sp>
      <p:sp>
        <p:nvSpPr>
          <p:cNvPr id="9" name="TextBox 9"/>
          <p:cNvSpPr txBox="1"/>
          <p:nvPr/>
        </p:nvSpPr>
        <p:spPr>
          <a:xfrm>
            <a:off x="1230962" y="5337326"/>
            <a:ext cx="5661745" cy="1879933"/>
          </a:xfrm>
          <a:prstGeom prst="rect">
            <a:avLst/>
          </a:prstGeom>
        </p:spPr>
        <p:txBody>
          <a:bodyPr lIns="0" tIns="0" rIns="0" bIns="0" rtlCol="0" anchor="t">
            <a:spAutoFit/>
          </a:bodyPr>
          <a:lstStyle/>
          <a:p>
            <a:pPr>
              <a:lnSpc>
                <a:spcPts val="2520"/>
              </a:lnSpc>
              <a:spcBef>
                <a:spcPct val="0"/>
              </a:spcBef>
            </a:pPr>
            <a:r>
              <a:rPr lang="en-US" sz="1800">
                <a:solidFill>
                  <a:srgbClr val="000000"/>
                </a:solidFill>
                <a:latin typeface="Inter"/>
              </a:rPr>
              <a:t>This approach utilizes the characteristics of an item to find items with similar properties. Those characteristics are the keywords of an item. For this particular machine learning, I utilize the feature Title, Authors, and Tag_Name (Genre) to give out recommendations.</a:t>
            </a:r>
          </a:p>
        </p:txBody>
      </p:sp>
      <p:sp>
        <p:nvSpPr>
          <p:cNvPr id="10" name="TextBox 10"/>
          <p:cNvSpPr txBox="1"/>
          <p:nvPr/>
        </p:nvSpPr>
        <p:spPr>
          <a:xfrm>
            <a:off x="-732699" y="-448751"/>
            <a:ext cx="3522797" cy="3435536"/>
          </a:xfrm>
          <a:prstGeom prst="rect">
            <a:avLst/>
          </a:prstGeom>
        </p:spPr>
        <p:txBody>
          <a:bodyPr lIns="0" tIns="0" rIns="0" bIns="0" rtlCol="0" anchor="t">
            <a:spAutoFit/>
          </a:bodyPr>
          <a:lstStyle/>
          <a:p>
            <a:pPr algn="r">
              <a:lnSpc>
                <a:spcPts val="27999"/>
              </a:lnSpc>
              <a:spcBef>
                <a:spcPct val="0"/>
              </a:spcBef>
            </a:pPr>
            <a:r>
              <a:rPr lang="en-US" sz="19999">
                <a:solidFill>
                  <a:srgbClr val="000000">
                    <a:alpha val="3922"/>
                  </a:srgbClr>
                </a:solidFill>
                <a:latin typeface="Inter Bold"/>
              </a:rPr>
              <a:t>19</a:t>
            </a:r>
          </a:p>
        </p:txBody>
      </p:sp>
      <p:sp>
        <p:nvSpPr>
          <p:cNvPr id="11" name="TextBox 11"/>
          <p:cNvSpPr txBox="1"/>
          <p:nvPr/>
        </p:nvSpPr>
        <p:spPr>
          <a:xfrm>
            <a:off x="1028700" y="8989983"/>
            <a:ext cx="5864008" cy="268317"/>
          </a:xfrm>
          <a:prstGeom prst="rect">
            <a:avLst/>
          </a:prstGeom>
        </p:spPr>
        <p:txBody>
          <a:bodyPr lIns="0" tIns="0" rIns="0" bIns="0" rtlCol="0" anchor="t">
            <a:spAutoFit/>
          </a:bodyPr>
          <a:lstStyle/>
          <a:p>
            <a:pPr>
              <a:lnSpc>
                <a:spcPts val="2239"/>
              </a:lnSpc>
              <a:spcBef>
                <a:spcPct val="0"/>
              </a:spcBef>
            </a:pPr>
            <a:r>
              <a:rPr lang="en-US" sz="1599">
                <a:solidFill>
                  <a:srgbClr val="000000"/>
                </a:solidFill>
                <a:latin typeface="Inter"/>
              </a:rPr>
              <a:t>NATHASYA GUNAWAN | FINAL PROJECT</a:t>
            </a:r>
          </a:p>
        </p:txBody>
      </p:sp>
      <p:sp>
        <p:nvSpPr>
          <p:cNvPr id="12" name="AutoShape 12"/>
          <p:cNvSpPr/>
          <p:nvPr/>
        </p:nvSpPr>
        <p:spPr>
          <a:xfrm>
            <a:off x="7867301" y="-58226"/>
            <a:ext cx="3588213" cy="4833953"/>
          </a:xfrm>
          <a:prstGeom prst="rect">
            <a:avLst/>
          </a:prstGeom>
          <a:solidFill>
            <a:srgbClr val="F7D7BC">
              <a:alpha val="64705"/>
            </a:srgbClr>
          </a:solidFill>
        </p:spPr>
      </p:sp>
      <p:sp>
        <p:nvSpPr>
          <p:cNvPr id="13" name="TextBox 13"/>
          <p:cNvSpPr txBox="1"/>
          <p:nvPr/>
        </p:nvSpPr>
        <p:spPr>
          <a:xfrm>
            <a:off x="7867301" y="1584686"/>
            <a:ext cx="3588213" cy="1481455"/>
          </a:xfrm>
          <a:prstGeom prst="rect">
            <a:avLst/>
          </a:prstGeom>
        </p:spPr>
        <p:txBody>
          <a:bodyPr lIns="0" tIns="0" rIns="0" bIns="0" rtlCol="0" anchor="t">
            <a:spAutoFit/>
          </a:bodyPr>
          <a:lstStyle/>
          <a:p>
            <a:pPr algn="ctr">
              <a:lnSpc>
                <a:spcPts val="3919"/>
              </a:lnSpc>
            </a:pPr>
            <a:r>
              <a:rPr lang="en-US" sz="2800">
                <a:solidFill>
                  <a:srgbClr val="000000"/>
                </a:solidFill>
                <a:latin typeface="Inter"/>
              </a:rPr>
              <a:t>Get recommendation for title: </a:t>
            </a:r>
          </a:p>
          <a:p>
            <a:pPr algn="ctr">
              <a:lnSpc>
                <a:spcPts val="3919"/>
              </a:lnSpc>
            </a:pPr>
            <a:r>
              <a:rPr lang="en-US" sz="2800">
                <a:solidFill>
                  <a:srgbClr val="000000"/>
                </a:solidFill>
                <a:latin typeface="Inter Bold"/>
              </a:rPr>
              <a:t>Romeo and Juliet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7149556" y="6125896"/>
            <a:ext cx="5578114" cy="3132404"/>
          </a:xfrm>
          <a:prstGeom prst="rect">
            <a:avLst/>
          </a:prstGeom>
          <a:solidFill>
            <a:srgbClr val="F7D7BC"/>
          </a:solidFill>
        </p:spPr>
      </p:sp>
      <p:sp>
        <p:nvSpPr>
          <p:cNvPr id="3" name="AutoShape 3"/>
          <p:cNvSpPr/>
          <p:nvPr/>
        </p:nvSpPr>
        <p:spPr>
          <a:xfrm>
            <a:off x="12727670" y="6125896"/>
            <a:ext cx="5578114" cy="3132404"/>
          </a:xfrm>
          <a:prstGeom prst="rect">
            <a:avLst/>
          </a:prstGeom>
          <a:solidFill>
            <a:srgbClr val="F7D7BC">
              <a:alpha val="34901"/>
            </a:srgbClr>
          </a:solidFill>
        </p:spPr>
      </p:sp>
      <p:pic>
        <p:nvPicPr>
          <p:cNvPr id="4" name="Picture 4"/>
          <p:cNvPicPr>
            <a:picLocks noChangeAspect="1"/>
          </p:cNvPicPr>
          <p:nvPr/>
        </p:nvPicPr>
        <p:blipFill>
          <a:blip r:embed="rId2"/>
          <a:srcRect/>
          <a:stretch>
            <a:fillRect/>
          </a:stretch>
        </p:blipFill>
        <p:spPr>
          <a:xfrm>
            <a:off x="9144000" y="29896"/>
            <a:ext cx="9144000" cy="6096000"/>
          </a:xfrm>
          <a:prstGeom prst="rect">
            <a:avLst/>
          </a:prstGeom>
        </p:spPr>
      </p:pic>
      <p:sp>
        <p:nvSpPr>
          <p:cNvPr id="5" name="TextBox 5"/>
          <p:cNvSpPr txBox="1"/>
          <p:nvPr/>
        </p:nvSpPr>
        <p:spPr>
          <a:xfrm>
            <a:off x="521779" y="1035979"/>
            <a:ext cx="5691326" cy="4749879"/>
          </a:xfrm>
          <a:prstGeom prst="rect">
            <a:avLst/>
          </a:prstGeom>
        </p:spPr>
        <p:txBody>
          <a:bodyPr lIns="0" tIns="0" rIns="0" bIns="0" rtlCol="0" anchor="t">
            <a:spAutoFit/>
          </a:bodyPr>
          <a:lstStyle/>
          <a:p>
            <a:pPr>
              <a:lnSpc>
                <a:spcPts val="9447"/>
              </a:lnSpc>
            </a:pPr>
            <a:r>
              <a:rPr lang="en-US" sz="6747">
                <a:solidFill>
                  <a:srgbClr val="000000"/>
                </a:solidFill>
                <a:latin typeface="Inter Bold"/>
              </a:rPr>
              <a:t>HI, </a:t>
            </a:r>
          </a:p>
          <a:p>
            <a:pPr>
              <a:lnSpc>
                <a:spcPts val="9447"/>
              </a:lnSpc>
            </a:pPr>
            <a:r>
              <a:rPr lang="en-US" sz="6747">
                <a:solidFill>
                  <a:srgbClr val="000000"/>
                </a:solidFill>
                <a:latin typeface="Inter Bold"/>
              </a:rPr>
              <a:t>I'M NATHASYA</a:t>
            </a:r>
          </a:p>
          <a:p>
            <a:pPr>
              <a:lnSpc>
                <a:spcPts val="9447"/>
              </a:lnSpc>
              <a:spcBef>
                <a:spcPct val="0"/>
              </a:spcBef>
            </a:pPr>
            <a:r>
              <a:rPr lang="en-US" sz="6747">
                <a:solidFill>
                  <a:srgbClr val="000000"/>
                </a:solidFill>
                <a:latin typeface="Inter Bold"/>
              </a:rPr>
              <a:t>GUNAWAN!</a:t>
            </a:r>
          </a:p>
        </p:txBody>
      </p:sp>
      <p:sp>
        <p:nvSpPr>
          <p:cNvPr id="6" name="TextBox 6"/>
          <p:cNvSpPr txBox="1"/>
          <p:nvPr/>
        </p:nvSpPr>
        <p:spPr>
          <a:xfrm>
            <a:off x="13340673" y="6527717"/>
            <a:ext cx="4257074" cy="1273041"/>
          </a:xfrm>
          <a:prstGeom prst="rect">
            <a:avLst/>
          </a:prstGeom>
        </p:spPr>
        <p:txBody>
          <a:bodyPr lIns="0" tIns="0" rIns="0" bIns="0" rtlCol="0" anchor="t">
            <a:spAutoFit/>
          </a:bodyPr>
          <a:lstStyle/>
          <a:p>
            <a:pPr marL="342900" indent="-342900">
              <a:lnSpc>
                <a:spcPts val="3436"/>
              </a:lnSpc>
              <a:spcBef>
                <a:spcPct val="0"/>
              </a:spcBef>
              <a:buFont typeface="Arial" panose="020B0604020202020204" pitchFamily="34" charset="0"/>
              <a:buChar char="•"/>
            </a:pPr>
            <a:r>
              <a:rPr lang="en-US" sz="2454" dirty="0">
                <a:solidFill>
                  <a:srgbClr val="000000"/>
                </a:solidFill>
                <a:latin typeface="Inter"/>
              </a:rPr>
              <a:t>SEO CONTENT WRITER </a:t>
            </a:r>
          </a:p>
          <a:p>
            <a:pPr marL="342900" indent="-342900">
              <a:lnSpc>
                <a:spcPts val="3436"/>
              </a:lnSpc>
              <a:spcBef>
                <a:spcPct val="0"/>
              </a:spcBef>
              <a:buFont typeface="Arial" panose="020B0604020202020204" pitchFamily="34" charset="0"/>
              <a:buChar char="•"/>
            </a:pPr>
            <a:r>
              <a:rPr lang="en-US" sz="2454" dirty="0">
                <a:solidFill>
                  <a:srgbClr val="000000"/>
                </a:solidFill>
                <a:latin typeface="Inter"/>
              </a:rPr>
              <a:t>COPYWRITER</a:t>
            </a:r>
          </a:p>
          <a:p>
            <a:pPr marL="342900" indent="-342900">
              <a:lnSpc>
                <a:spcPts val="3436"/>
              </a:lnSpc>
              <a:spcBef>
                <a:spcPct val="0"/>
              </a:spcBef>
              <a:buFont typeface="Arial" panose="020B0604020202020204" pitchFamily="34" charset="0"/>
              <a:buChar char="•"/>
            </a:pPr>
            <a:r>
              <a:rPr lang="en-US" sz="2454" dirty="0">
                <a:solidFill>
                  <a:srgbClr val="000000"/>
                </a:solidFill>
                <a:latin typeface="Inter"/>
              </a:rPr>
              <a:t>DIGITAL STRATEGIST</a:t>
            </a:r>
          </a:p>
        </p:txBody>
      </p:sp>
      <p:grpSp>
        <p:nvGrpSpPr>
          <p:cNvPr id="7" name="Group 7"/>
          <p:cNvGrpSpPr/>
          <p:nvPr/>
        </p:nvGrpSpPr>
        <p:grpSpPr>
          <a:xfrm>
            <a:off x="7857592" y="6712683"/>
            <a:ext cx="4162041" cy="2202190"/>
            <a:chOff x="0" y="0"/>
            <a:chExt cx="5549388" cy="2936253"/>
          </a:xfrm>
        </p:grpSpPr>
        <p:sp>
          <p:nvSpPr>
            <p:cNvPr id="8" name="TextBox 8"/>
            <p:cNvSpPr txBox="1"/>
            <p:nvPr/>
          </p:nvSpPr>
          <p:spPr>
            <a:xfrm>
              <a:off x="0" y="-47625"/>
              <a:ext cx="5549388" cy="2175691"/>
            </a:xfrm>
            <a:prstGeom prst="rect">
              <a:avLst/>
            </a:prstGeom>
          </p:spPr>
          <p:txBody>
            <a:bodyPr lIns="0" tIns="0" rIns="0" bIns="0" rtlCol="0" anchor="t">
              <a:spAutoFit/>
            </a:bodyPr>
            <a:lstStyle/>
            <a:p>
              <a:pPr>
                <a:lnSpc>
                  <a:spcPts val="3359"/>
                </a:lnSpc>
                <a:spcBef>
                  <a:spcPct val="0"/>
                </a:spcBef>
              </a:pPr>
              <a:r>
                <a:rPr lang="en-US" sz="2400" dirty="0">
                  <a:solidFill>
                    <a:srgbClr val="000000"/>
                  </a:solidFill>
                  <a:latin typeface="Inter"/>
                </a:rPr>
                <a:t>BACHELOR OF ARTS IN MEDIA, COMMUNICATION, AND CULTURAL STUDIES - NEWCASTLE UNIVERSITY</a:t>
              </a:r>
            </a:p>
          </p:txBody>
        </p:sp>
        <p:sp>
          <p:nvSpPr>
            <p:cNvPr id="9" name="TextBox 9"/>
            <p:cNvSpPr txBox="1"/>
            <p:nvPr/>
          </p:nvSpPr>
          <p:spPr>
            <a:xfrm>
              <a:off x="0" y="2516381"/>
              <a:ext cx="5549388" cy="419871"/>
            </a:xfrm>
            <a:prstGeom prst="rect">
              <a:avLst/>
            </a:prstGeom>
          </p:spPr>
          <p:txBody>
            <a:bodyPr lIns="0" tIns="0" rIns="0" bIns="0" rtlCol="0" anchor="t">
              <a:spAutoFit/>
            </a:bodyPr>
            <a:lstStyle/>
            <a:p>
              <a:pPr>
                <a:lnSpc>
                  <a:spcPts val="2659"/>
                </a:lnSpc>
                <a:spcBef>
                  <a:spcPct val="0"/>
                </a:spcBef>
              </a:pPr>
              <a:endParaRPr/>
            </a:p>
          </p:txBody>
        </p:sp>
      </p:grpSp>
      <p:sp>
        <p:nvSpPr>
          <p:cNvPr id="10" name="TextBox 10"/>
          <p:cNvSpPr txBox="1"/>
          <p:nvPr/>
        </p:nvSpPr>
        <p:spPr>
          <a:xfrm>
            <a:off x="5400548" y="37296"/>
            <a:ext cx="3401440" cy="3445061"/>
          </a:xfrm>
          <a:prstGeom prst="rect">
            <a:avLst/>
          </a:prstGeom>
        </p:spPr>
        <p:txBody>
          <a:bodyPr lIns="0" tIns="0" rIns="0" bIns="0" rtlCol="0" anchor="t">
            <a:spAutoFit/>
          </a:bodyPr>
          <a:lstStyle/>
          <a:p>
            <a:pPr>
              <a:lnSpc>
                <a:spcPts val="28000"/>
              </a:lnSpc>
              <a:spcBef>
                <a:spcPct val="0"/>
              </a:spcBef>
            </a:pPr>
            <a:r>
              <a:rPr lang="en-US" sz="20000">
                <a:solidFill>
                  <a:srgbClr val="000000">
                    <a:alpha val="6667"/>
                  </a:srgbClr>
                </a:solidFill>
                <a:latin typeface="Inter Bold"/>
              </a:rPr>
              <a:t>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1028700" y="6515100"/>
            <a:ext cx="10420699" cy="2743200"/>
          </a:xfrm>
          <a:prstGeom prst="rect">
            <a:avLst/>
          </a:prstGeom>
          <a:solidFill>
            <a:srgbClr val="F7D7BC"/>
          </a:solidFill>
        </p:spPr>
      </p:sp>
      <p:pic>
        <p:nvPicPr>
          <p:cNvPr id="3" name="Picture 3"/>
          <p:cNvPicPr>
            <a:picLocks noChangeAspect="1"/>
          </p:cNvPicPr>
          <p:nvPr/>
        </p:nvPicPr>
        <p:blipFill>
          <a:blip r:embed="rId2"/>
          <a:srcRect l="12310" t="33786" r="7415" b="32929"/>
          <a:stretch>
            <a:fillRect/>
          </a:stretch>
        </p:blipFill>
        <p:spPr>
          <a:xfrm>
            <a:off x="16802620" y="9068945"/>
            <a:ext cx="456680" cy="189355"/>
          </a:xfrm>
          <a:prstGeom prst="rect">
            <a:avLst/>
          </a:prstGeom>
        </p:spPr>
      </p:pic>
      <p:pic>
        <p:nvPicPr>
          <p:cNvPr id="4" name="Picture 4"/>
          <p:cNvPicPr>
            <a:picLocks noChangeAspect="1"/>
          </p:cNvPicPr>
          <p:nvPr/>
        </p:nvPicPr>
        <p:blipFill>
          <a:blip r:embed="rId3"/>
          <a:srcRect/>
          <a:stretch>
            <a:fillRect/>
          </a:stretch>
        </p:blipFill>
        <p:spPr>
          <a:xfrm>
            <a:off x="113182" y="2482951"/>
            <a:ext cx="11915196" cy="3917817"/>
          </a:xfrm>
          <a:prstGeom prst="rect">
            <a:avLst/>
          </a:prstGeom>
        </p:spPr>
      </p:pic>
      <p:grpSp>
        <p:nvGrpSpPr>
          <p:cNvPr id="5" name="Group 5"/>
          <p:cNvGrpSpPr/>
          <p:nvPr/>
        </p:nvGrpSpPr>
        <p:grpSpPr>
          <a:xfrm>
            <a:off x="2081265" y="7191195"/>
            <a:ext cx="8315570" cy="1391009"/>
            <a:chOff x="0" y="0"/>
            <a:chExt cx="11087427" cy="1854679"/>
          </a:xfrm>
        </p:grpSpPr>
        <p:sp>
          <p:nvSpPr>
            <p:cNvPr id="6" name="TextBox 6"/>
            <p:cNvSpPr txBox="1"/>
            <p:nvPr/>
          </p:nvSpPr>
          <p:spPr>
            <a:xfrm>
              <a:off x="0" y="-47625"/>
              <a:ext cx="11087427" cy="518681"/>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a:rPr>
                <a:t>NEAREST NEIGHBORS</a:t>
              </a:r>
            </a:p>
          </p:txBody>
        </p:sp>
        <p:sp>
          <p:nvSpPr>
            <p:cNvPr id="7" name="TextBox 7"/>
            <p:cNvSpPr txBox="1"/>
            <p:nvPr/>
          </p:nvSpPr>
          <p:spPr>
            <a:xfrm>
              <a:off x="0" y="988690"/>
              <a:ext cx="11087427" cy="865989"/>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For this machine, I use Nearest Neighbors by utilizing ratings to find the nearest title to the title being input by the user.</a:t>
              </a:r>
            </a:p>
          </p:txBody>
        </p:sp>
      </p:grpSp>
      <p:sp>
        <p:nvSpPr>
          <p:cNvPr id="8" name="TextBox 8"/>
          <p:cNvSpPr txBox="1"/>
          <p:nvPr/>
        </p:nvSpPr>
        <p:spPr>
          <a:xfrm>
            <a:off x="11457437" y="2740887"/>
            <a:ext cx="6372804" cy="1947725"/>
          </a:xfrm>
          <a:prstGeom prst="rect">
            <a:avLst/>
          </a:prstGeom>
        </p:spPr>
        <p:txBody>
          <a:bodyPr lIns="0" tIns="0" rIns="0" bIns="0" rtlCol="0" anchor="t">
            <a:spAutoFit/>
          </a:bodyPr>
          <a:lstStyle/>
          <a:p>
            <a:pPr algn="r">
              <a:lnSpc>
                <a:spcPts val="7840"/>
              </a:lnSpc>
              <a:spcBef>
                <a:spcPct val="0"/>
              </a:spcBef>
            </a:pPr>
            <a:r>
              <a:rPr lang="en-US" sz="5600">
                <a:solidFill>
                  <a:srgbClr val="000000"/>
                </a:solidFill>
                <a:latin typeface="Inter Bold"/>
              </a:rPr>
              <a:t>COLLABORATIVE FILTERING</a:t>
            </a:r>
          </a:p>
        </p:txBody>
      </p:sp>
      <p:sp>
        <p:nvSpPr>
          <p:cNvPr id="9" name="TextBox 9"/>
          <p:cNvSpPr txBox="1"/>
          <p:nvPr/>
        </p:nvSpPr>
        <p:spPr>
          <a:xfrm>
            <a:off x="12028378" y="990600"/>
            <a:ext cx="5230922" cy="268317"/>
          </a:xfrm>
          <a:prstGeom prst="rect">
            <a:avLst/>
          </a:prstGeom>
        </p:spPr>
        <p:txBody>
          <a:bodyPr lIns="0" tIns="0" rIns="0" bIns="0" rtlCol="0" anchor="t">
            <a:spAutoFit/>
          </a:bodyPr>
          <a:lstStyle/>
          <a:p>
            <a:pPr algn="r">
              <a:lnSpc>
                <a:spcPts val="2239"/>
              </a:lnSpc>
              <a:spcBef>
                <a:spcPct val="0"/>
              </a:spcBef>
            </a:pPr>
            <a:r>
              <a:rPr lang="en-US" sz="1599">
                <a:solidFill>
                  <a:srgbClr val="000000"/>
                </a:solidFill>
                <a:latin typeface="Inter"/>
              </a:rPr>
              <a:t>NATHASYA GUNAWAN | FINAL PROJECT</a:t>
            </a:r>
          </a:p>
        </p:txBody>
      </p:sp>
      <p:sp>
        <p:nvSpPr>
          <p:cNvPr id="10" name="TextBox 10"/>
          <p:cNvSpPr txBox="1"/>
          <p:nvPr/>
        </p:nvSpPr>
        <p:spPr>
          <a:xfrm>
            <a:off x="15269561" y="5633409"/>
            <a:ext cx="3522797" cy="3435536"/>
          </a:xfrm>
          <a:prstGeom prst="rect">
            <a:avLst/>
          </a:prstGeom>
        </p:spPr>
        <p:txBody>
          <a:bodyPr lIns="0" tIns="0" rIns="0" bIns="0" rtlCol="0" anchor="t">
            <a:spAutoFit/>
          </a:bodyPr>
          <a:lstStyle/>
          <a:p>
            <a:pPr algn="r">
              <a:lnSpc>
                <a:spcPts val="27999"/>
              </a:lnSpc>
              <a:spcBef>
                <a:spcPct val="0"/>
              </a:spcBef>
            </a:pPr>
            <a:r>
              <a:rPr lang="en-US" sz="19999">
                <a:solidFill>
                  <a:srgbClr val="000000">
                    <a:alpha val="3922"/>
                  </a:srgbClr>
                </a:solidFill>
                <a:latin typeface="Inter Bold"/>
              </a:rPr>
              <a:t>20</a:t>
            </a:r>
          </a:p>
        </p:txBody>
      </p:sp>
      <p:sp>
        <p:nvSpPr>
          <p:cNvPr id="11" name="TextBox 11"/>
          <p:cNvSpPr txBox="1"/>
          <p:nvPr/>
        </p:nvSpPr>
        <p:spPr>
          <a:xfrm>
            <a:off x="12168496" y="4949759"/>
            <a:ext cx="5661745" cy="1565341"/>
          </a:xfrm>
          <a:prstGeom prst="rect">
            <a:avLst/>
          </a:prstGeom>
        </p:spPr>
        <p:txBody>
          <a:bodyPr lIns="0" tIns="0" rIns="0" bIns="0" rtlCol="0" anchor="t">
            <a:spAutoFit/>
          </a:bodyPr>
          <a:lstStyle/>
          <a:p>
            <a:pPr algn="r">
              <a:lnSpc>
                <a:spcPts val="2520"/>
              </a:lnSpc>
              <a:spcBef>
                <a:spcPct val="0"/>
              </a:spcBef>
            </a:pPr>
            <a:r>
              <a:rPr lang="en-US" sz="1800">
                <a:solidFill>
                  <a:srgbClr val="000000"/>
                </a:solidFill>
                <a:latin typeface="Inter"/>
              </a:rPr>
              <a:t>The collaborative filter recommender systems are based on interactions between users</a:t>
            </a:r>
          </a:p>
          <a:p>
            <a:pPr algn="r">
              <a:lnSpc>
                <a:spcPts val="2520"/>
              </a:lnSpc>
              <a:spcBef>
                <a:spcPct val="0"/>
              </a:spcBef>
            </a:pPr>
            <a:r>
              <a:rPr lang="en-US" sz="1800">
                <a:solidFill>
                  <a:srgbClr val="000000"/>
                </a:solidFill>
                <a:latin typeface="Inter"/>
              </a:rPr>
              <a:t>and items. Instead of focusing on the characteristics of an item, the system compares similar actions made by other users.</a:t>
            </a:r>
          </a:p>
        </p:txBody>
      </p:sp>
      <p:sp>
        <p:nvSpPr>
          <p:cNvPr id="12" name="AutoShape 12"/>
          <p:cNvSpPr/>
          <p:nvPr/>
        </p:nvSpPr>
        <p:spPr>
          <a:xfrm>
            <a:off x="1028700" y="338287"/>
            <a:ext cx="10420699" cy="2001790"/>
          </a:xfrm>
          <a:prstGeom prst="rect">
            <a:avLst/>
          </a:prstGeom>
          <a:solidFill>
            <a:srgbClr val="F7D7BC">
              <a:alpha val="29803"/>
            </a:srgbClr>
          </a:solidFill>
        </p:spPr>
      </p:sp>
      <p:sp>
        <p:nvSpPr>
          <p:cNvPr id="13" name="TextBox 13"/>
          <p:cNvSpPr txBox="1"/>
          <p:nvPr/>
        </p:nvSpPr>
        <p:spPr>
          <a:xfrm>
            <a:off x="1028700" y="902936"/>
            <a:ext cx="10420699" cy="82486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Inter"/>
              </a:rPr>
              <a:t>Get recommendation for title: </a:t>
            </a:r>
          </a:p>
          <a:p>
            <a:pPr algn="ctr">
              <a:lnSpc>
                <a:spcPts val="3359"/>
              </a:lnSpc>
              <a:spcBef>
                <a:spcPct val="0"/>
              </a:spcBef>
            </a:pPr>
            <a:r>
              <a:rPr lang="en-US" sz="2400">
                <a:solidFill>
                  <a:srgbClr val="000000"/>
                </a:solidFill>
                <a:latin typeface="Inter"/>
              </a:rPr>
              <a:t>Romeo and Juliet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9645079" y="0"/>
            <a:ext cx="8642921" cy="9258300"/>
          </a:xfrm>
          <a:prstGeom prst="rect">
            <a:avLst/>
          </a:prstGeom>
          <a:solidFill>
            <a:srgbClr val="F7D7BC">
              <a:alpha val="49803"/>
            </a:srgbClr>
          </a:solidFill>
        </p:spPr>
      </p:sp>
      <p:sp>
        <p:nvSpPr>
          <p:cNvPr id="3" name="TextBox 3"/>
          <p:cNvSpPr txBox="1"/>
          <p:nvPr/>
        </p:nvSpPr>
        <p:spPr>
          <a:xfrm>
            <a:off x="1028700" y="8989983"/>
            <a:ext cx="6456045" cy="268317"/>
          </a:xfrm>
          <a:prstGeom prst="rect">
            <a:avLst/>
          </a:prstGeom>
        </p:spPr>
        <p:txBody>
          <a:bodyPr lIns="0" tIns="0" rIns="0" bIns="0" rtlCol="0" anchor="t">
            <a:spAutoFit/>
          </a:bodyPr>
          <a:lstStyle/>
          <a:p>
            <a:pPr>
              <a:lnSpc>
                <a:spcPts val="2239"/>
              </a:lnSpc>
              <a:spcBef>
                <a:spcPct val="0"/>
              </a:spcBef>
            </a:pPr>
            <a:r>
              <a:rPr lang="en-US" sz="1599">
                <a:solidFill>
                  <a:srgbClr val="000000"/>
                </a:solidFill>
                <a:latin typeface="Inter"/>
              </a:rPr>
              <a:t>NATHASYA GUNAWAN | FINAL PROJECT</a:t>
            </a:r>
          </a:p>
        </p:txBody>
      </p:sp>
      <p:sp>
        <p:nvSpPr>
          <p:cNvPr id="4" name="TextBox 4"/>
          <p:cNvSpPr txBox="1"/>
          <p:nvPr/>
        </p:nvSpPr>
        <p:spPr>
          <a:xfrm>
            <a:off x="1028700" y="4454754"/>
            <a:ext cx="7550230" cy="1234618"/>
          </a:xfrm>
          <a:prstGeom prst="rect">
            <a:avLst/>
          </a:prstGeom>
        </p:spPr>
        <p:txBody>
          <a:bodyPr lIns="0" tIns="0" rIns="0" bIns="0" rtlCol="0" anchor="t">
            <a:spAutoFit/>
          </a:bodyPr>
          <a:lstStyle/>
          <a:p>
            <a:pPr>
              <a:lnSpc>
                <a:spcPts val="10079"/>
              </a:lnSpc>
              <a:spcBef>
                <a:spcPct val="0"/>
              </a:spcBef>
            </a:pPr>
            <a:r>
              <a:rPr lang="en-US" sz="7199">
                <a:solidFill>
                  <a:srgbClr val="000000"/>
                </a:solidFill>
                <a:latin typeface="Inter Bold"/>
              </a:rPr>
              <a:t>EVALUATION</a:t>
            </a:r>
          </a:p>
        </p:txBody>
      </p:sp>
      <p:sp>
        <p:nvSpPr>
          <p:cNvPr id="5" name="TextBox 5"/>
          <p:cNvSpPr txBox="1"/>
          <p:nvPr/>
        </p:nvSpPr>
        <p:spPr>
          <a:xfrm>
            <a:off x="7925310" y="125936"/>
            <a:ext cx="3765512" cy="3445061"/>
          </a:xfrm>
          <a:prstGeom prst="rect">
            <a:avLst/>
          </a:prstGeom>
        </p:spPr>
        <p:txBody>
          <a:bodyPr lIns="0" tIns="0" rIns="0" bIns="0" rtlCol="0" anchor="t">
            <a:spAutoFit/>
          </a:bodyPr>
          <a:lstStyle/>
          <a:p>
            <a:pPr>
              <a:lnSpc>
                <a:spcPts val="28000"/>
              </a:lnSpc>
              <a:spcBef>
                <a:spcPct val="0"/>
              </a:spcBef>
            </a:pPr>
            <a:r>
              <a:rPr lang="en-US" sz="20000">
                <a:solidFill>
                  <a:srgbClr val="000000">
                    <a:alpha val="3922"/>
                  </a:srgbClr>
                </a:solidFill>
                <a:latin typeface="Inter Bold"/>
              </a:rPr>
              <a:t>21</a:t>
            </a:r>
          </a:p>
        </p:txBody>
      </p:sp>
      <p:sp>
        <p:nvSpPr>
          <p:cNvPr id="6" name="TextBox 6"/>
          <p:cNvSpPr txBox="1"/>
          <p:nvPr/>
        </p:nvSpPr>
        <p:spPr>
          <a:xfrm>
            <a:off x="11359637" y="2038570"/>
            <a:ext cx="5213806" cy="6171760"/>
          </a:xfrm>
          <a:prstGeom prst="rect">
            <a:avLst/>
          </a:prstGeom>
        </p:spPr>
        <p:txBody>
          <a:bodyPr lIns="0" tIns="0" rIns="0" bIns="0" rtlCol="0" anchor="t">
            <a:spAutoFit/>
          </a:bodyPr>
          <a:lstStyle/>
          <a:p>
            <a:pPr>
              <a:lnSpc>
                <a:spcPts val="2660"/>
              </a:lnSpc>
            </a:pPr>
            <a:r>
              <a:rPr lang="en-US" sz="1900">
                <a:solidFill>
                  <a:srgbClr val="000000"/>
                </a:solidFill>
                <a:latin typeface="Inter"/>
              </a:rPr>
              <a:t>Both model seems to give out reasonable recommendations that will help customers who are looking for their next read. However each models come with their own weaknesses.</a:t>
            </a:r>
          </a:p>
          <a:p>
            <a:pPr>
              <a:lnSpc>
                <a:spcPts val="2660"/>
              </a:lnSpc>
            </a:pPr>
            <a:endParaRPr lang="en-US" sz="1900">
              <a:solidFill>
                <a:srgbClr val="000000"/>
              </a:solidFill>
              <a:latin typeface="Inter"/>
            </a:endParaRPr>
          </a:p>
          <a:p>
            <a:pPr>
              <a:lnSpc>
                <a:spcPts val="3360"/>
              </a:lnSpc>
            </a:pPr>
            <a:r>
              <a:rPr lang="en-US" sz="2400">
                <a:solidFill>
                  <a:srgbClr val="000000"/>
                </a:solidFill>
                <a:latin typeface="Inter Bold"/>
              </a:rPr>
              <a:t>Content-Based Filtering </a:t>
            </a:r>
          </a:p>
          <a:p>
            <a:pPr>
              <a:lnSpc>
                <a:spcPts val="2660"/>
              </a:lnSpc>
            </a:pPr>
            <a:r>
              <a:rPr lang="en-US" sz="2400">
                <a:solidFill>
                  <a:srgbClr val="000000"/>
                </a:solidFill>
                <a:latin typeface="Inter"/>
              </a:rPr>
              <a:t>To get a better recommendation using content-based filtering, there needs to be data on either book descriptions or written text review. By utilizing these two data, we may be able to get a better recommendations.</a:t>
            </a:r>
          </a:p>
          <a:p>
            <a:pPr>
              <a:lnSpc>
                <a:spcPts val="2660"/>
              </a:lnSpc>
            </a:pPr>
            <a:endParaRPr lang="en-US" sz="2400">
              <a:solidFill>
                <a:srgbClr val="000000"/>
              </a:solidFill>
              <a:latin typeface="Inter"/>
            </a:endParaRPr>
          </a:p>
          <a:p>
            <a:pPr>
              <a:lnSpc>
                <a:spcPts val="3360"/>
              </a:lnSpc>
            </a:pPr>
            <a:r>
              <a:rPr lang="en-US" sz="1900">
                <a:solidFill>
                  <a:srgbClr val="000000"/>
                </a:solidFill>
                <a:latin typeface="Inter Bold"/>
              </a:rPr>
              <a:t>Collaborative Filtering</a:t>
            </a:r>
          </a:p>
          <a:p>
            <a:pPr>
              <a:lnSpc>
                <a:spcPts val="2659"/>
              </a:lnSpc>
            </a:pPr>
            <a:r>
              <a:rPr lang="en-US" sz="2400">
                <a:solidFill>
                  <a:srgbClr val="000000"/>
                </a:solidFill>
                <a:latin typeface="Inter"/>
              </a:rPr>
              <a:t>As collaborative filtering rely on ratings given by the users, the data may be bias as popular books may receive more ratings.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1028700" y="4186206"/>
            <a:ext cx="9702125" cy="1714564"/>
          </a:xfrm>
          <a:prstGeom prst="rect">
            <a:avLst/>
          </a:prstGeom>
        </p:spPr>
        <p:txBody>
          <a:bodyPr lIns="0" tIns="0" rIns="0" bIns="0" rtlCol="0" anchor="t">
            <a:spAutoFit/>
          </a:bodyPr>
          <a:lstStyle/>
          <a:p>
            <a:pPr>
              <a:lnSpc>
                <a:spcPts val="14000"/>
              </a:lnSpc>
              <a:spcBef>
                <a:spcPct val="0"/>
              </a:spcBef>
            </a:pPr>
            <a:r>
              <a:rPr lang="en-US" sz="10000">
                <a:solidFill>
                  <a:srgbClr val="000000"/>
                </a:solidFill>
                <a:latin typeface="Inter Bold"/>
              </a:rPr>
              <a:t>THANK YOU!</a:t>
            </a:r>
          </a:p>
        </p:txBody>
      </p:sp>
      <p:sp>
        <p:nvSpPr>
          <p:cNvPr id="3" name="TextBox 3"/>
          <p:cNvSpPr txBox="1"/>
          <p:nvPr/>
        </p:nvSpPr>
        <p:spPr>
          <a:xfrm>
            <a:off x="13157617" y="1341454"/>
            <a:ext cx="3401440" cy="3445061"/>
          </a:xfrm>
          <a:prstGeom prst="rect">
            <a:avLst/>
          </a:prstGeom>
        </p:spPr>
        <p:txBody>
          <a:bodyPr lIns="0" tIns="0" rIns="0" bIns="0" rtlCol="0" anchor="t">
            <a:spAutoFit/>
          </a:bodyPr>
          <a:lstStyle/>
          <a:p>
            <a:pPr>
              <a:lnSpc>
                <a:spcPts val="28000"/>
              </a:lnSpc>
              <a:spcBef>
                <a:spcPct val="0"/>
              </a:spcBef>
            </a:pPr>
            <a:r>
              <a:rPr lang="en-US" sz="20000">
                <a:solidFill>
                  <a:srgbClr val="000000">
                    <a:alpha val="3922"/>
                  </a:srgbClr>
                </a:solidFill>
                <a:latin typeface="Inter Bold"/>
              </a:rPr>
              <a:t>22</a:t>
            </a:r>
          </a:p>
        </p:txBody>
      </p:sp>
      <p:pic>
        <p:nvPicPr>
          <p:cNvPr id="4" name="Picture 4"/>
          <p:cNvPicPr>
            <a:picLocks noChangeAspect="1"/>
          </p:cNvPicPr>
          <p:nvPr/>
        </p:nvPicPr>
        <p:blipFill>
          <a:blip r:embed="rId2"/>
          <a:srcRect l="12310" t="33786" r="7415" b="32929"/>
          <a:stretch>
            <a:fillRect/>
          </a:stretch>
        </p:blipFill>
        <p:spPr>
          <a:xfrm>
            <a:off x="16802620" y="9068945"/>
            <a:ext cx="456680" cy="1893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1028700" y="4972203"/>
            <a:ext cx="2530865" cy="81517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a:rPr>
              <a:t>BUSINESS PROBLEM</a:t>
            </a:r>
          </a:p>
        </p:txBody>
      </p:sp>
      <p:sp>
        <p:nvSpPr>
          <p:cNvPr id="3" name="TextBox 3"/>
          <p:cNvSpPr txBox="1"/>
          <p:nvPr/>
        </p:nvSpPr>
        <p:spPr>
          <a:xfrm>
            <a:off x="1028700" y="1390354"/>
            <a:ext cx="11860696" cy="1234618"/>
          </a:xfrm>
          <a:prstGeom prst="rect">
            <a:avLst/>
          </a:prstGeom>
        </p:spPr>
        <p:txBody>
          <a:bodyPr lIns="0" tIns="0" rIns="0" bIns="0" rtlCol="0" anchor="t">
            <a:spAutoFit/>
          </a:bodyPr>
          <a:lstStyle/>
          <a:p>
            <a:pPr>
              <a:lnSpc>
                <a:spcPts val="10079"/>
              </a:lnSpc>
              <a:spcBef>
                <a:spcPct val="0"/>
              </a:spcBef>
            </a:pPr>
            <a:r>
              <a:rPr lang="en-US" sz="7199">
                <a:solidFill>
                  <a:srgbClr val="000000"/>
                </a:solidFill>
                <a:latin typeface="Inter Bold"/>
              </a:rPr>
              <a:t>Timeline</a:t>
            </a:r>
          </a:p>
        </p:txBody>
      </p:sp>
      <p:grpSp>
        <p:nvGrpSpPr>
          <p:cNvPr id="4" name="Group 4"/>
          <p:cNvGrpSpPr/>
          <p:nvPr/>
        </p:nvGrpSpPr>
        <p:grpSpPr>
          <a:xfrm>
            <a:off x="4487292" y="5019828"/>
            <a:ext cx="2530865" cy="955802"/>
            <a:chOff x="0" y="0"/>
            <a:chExt cx="3374486" cy="1274403"/>
          </a:xfrm>
        </p:grpSpPr>
        <p:sp>
          <p:nvSpPr>
            <p:cNvPr id="5" name="TextBox 5"/>
            <p:cNvSpPr txBox="1"/>
            <p:nvPr/>
          </p:nvSpPr>
          <p:spPr>
            <a:xfrm>
              <a:off x="0" y="-47625"/>
              <a:ext cx="3374486" cy="518681"/>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a:rPr>
                <a:t>DATASET</a:t>
              </a:r>
            </a:p>
          </p:txBody>
        </p:sp>
        <p:sp>
          <p:nvSpPr>
            <p:cNvPr id="6" name="TextBox 6"/>
            <p:cNvSpPr txBox="1"/>
            <p:nvPr/>
          </p:nvSpPr>
          <p:spPr>
            <a:xfrm>
              <a:off x="0" y="854532"/>
              <a:ext cx="3374486" cy="419871"/>
            </a:xfrm>
            <a:prstGeom prst="rect">
              <a:avLst/>
            </a:prstGeom>
          </p:spPr>
          <p:txBody>
            <a:bodyPr lIns="0" tIns="0" rIns="0" bIns="0" rtlCol="0" anchor="t">
              <a:spAutoFit/>
            </a:bodyPr>
            <a:lstStyle/>
            <a:p>
              <a:pPr>
                <a:lnSpc>
                  <a:spcPts val="2659"/>
                </a:lnSpc>
                <a:spcBef>
                  <a:spcPct val="0"/>
                </a:spcBef>
              </a:pPr>
              <a:endParaRPr/>
            </a:p>
          </p:txBody>
        </p:sp>
      </p:grpSp>
      <p:grpSp>
        <p:nvGrpSpPr>
          <p:cNvPr id="7" name="Group 7"/>
          <p:cNvGrpSpPr/>
          <p:nvPr/>
        </p:nvGrpSpPr>
        <p:grpSpPr>
          <a:xfrm>
            <a:off x="7945883" y="5019828"/>
            <a:ext cx="2530865" cy="955802"/>
            <a:chOff x="0" y="0"/>
            <a:chExt cx="3374486" cy="1274403"/>
          </a:xfrm>
        </p:grpSpPr>
        <p:sp>
          <p:nvSpPr>
            <p:cNvPr id="8" name="TextBox 8"/>
            <p:cNvSpPr txBox="1"/>
            <p:nvPr/>
          </p:nvSpPr>
          <p:spPr>
            <a:xfrm>
              <a:off x="0" y="-47625"/>
              <a:ext cx="3374486" cy="518681"/>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a:rPr>
                <a:t>EDA</a:t>
              </a:r>
            </a:p>
          </p:txBody>
        </p:sp>
        <p:sp>
          <p:nvSpPr>
            <p:cNvPr id="9" name="TextBox 9"/>
            <p:cNvSpPr txBox="1"/>
            <p:nvPr/>
          </p:nvSpPr>
          <p:spPr>
            <a:xfrm>
              <a:off x="0" y="854532"/>
              <a:ext cx="3374486" cy="419871"/>
            </a:xfrm>
            <a:prstGeom prst="rect">
              <a:avLst/>
            </a:prstGeom>
          </p:spPr>
          <p:txBody>
            <a:bodyPr lIns="0" tIns="0" rIns="0" bIns="0" rtlCol="0" anchor="t">
              <a:spAutoFit/>
            </a:bodyPr>
            <a:lstStyle/>
            <a:p>
              <a:pPr>
                <a:lnSpc>
                  <a:spcPts val="2659"/>
                </a:lnSpc>
                <a:spcBef>
                  <a:spcPct val="0"/>
                </a:spcBef>
              </a:pPr>
              <a:endParaRPr/>
            </a:p>
          </p:txBody>
        </p:sp>
      </p:grpSp>
      <p:grpSp>
        <p:nvGrpSpPr>
          <p:cNvPr id="10" name="Group 10"/>
          <p:cNvGrpSpPr/>
          <p:nvPr/>
        </p:nvGrpSpPr>
        <p:grpSpPr>
          <a:xfrm>
            <a:off x="11370817" y="5019828"/>
            <a:ext cx="2530865" cy="1370054"/>
            <a:chOff x="0" y="0"/>
            <a:chExt cx="3374486" cy="1826739"/>
          </a:xfrm>
        </p:grpSpPr>
        <p:sp>
          <p:nvSpPr>
            <p:cNvPr id="11" name="TextBox 11"/>
            <p:cNvSpPr txBox="1"/>
            <p:nvPr/>
          </p:nvSpPr>
          <p:spPr>
            <a:xfrm>
              <a:off x="0" y="-47625"/>
              <a:ext cx="3374486" cy="1071018"/>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a:rPr>
                <a:t>MACHINE LEARNING</a:t>
              </a:r>
            </a:p>
          </p:txBody>
        </p:sp>
        <p:sp>
          <p:nvSpPr>
            <p:cNvPr id="12" name="TextBox 12"/>
            <p:cNvSpPr txBox="1"/>
            <p:nvPr/>
          </p:nvSpPr>
          <p:spPr>
            <a:xfrm>
              <a:off x="0" y="1406868"/>
              <a:ext cx="3374486" cy="419871"/>
            </a:xfrm>
            <a:prstGeom prst="rect">
              <a:avLst/>
            </a:prstGeom>
          </p:spPr>
          <p:txBody>
            <a:bodyPr lIns="0" tIns="0" rIns="0" bIns="0" rtlCol="0" anchor="t">
              <a:spAutoFit/>
            </a:bodyPr>
            <a:lstStyle/>
            <a:p>
              <a:pPr>
                <a:lnSpc>
                  <a:spcPts val="2659"/>
                </a:lnSpc>
                <a:spcBef>
                  <a:spcPct val="0"/>
                </a:spcBef>
              </a:pPr>
              <a:endParaRPr/>
            </a:p>
          </p:txBody>
        </p:sp>
      </p:grpSp>
      <p:grpSp>
        <p:nvGrpSpPr>
          <p:cNvPr id="13" name="Group 13"/>
          <p:cNvGrpSpPr/>
          <p:nvPr/>
        </p:nvGrpSpPr>
        <p:grpSpPr>
          <a:xfrm>
            <a:off x="14863066" y="5019828"/>
            <a:ext cx="2530865" cy="955802"/>
            <a:chOff x="0" y="0"/>
            <a:chExt cx="3374486" cy="1274403"/>
          </a:xfrm>
        </p:grpSpPr>
        <p:sp>
          <p:nvSpPr>
            <p:cNvPr id="14" name="TextBox 14"/>
            <p:cNvSpPr txBox="1"/>
            <p:nvPr/>
          </p:nvSpPr>
          <p:spPr>
            <a:xfrm>
              <a:off x="0" y="-47625"/>
              <a:ext cx="3374486" cy="518681"/>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a:rPr>
                <a:t>EVALUATION</a:t>
              </a:r>
            </a:p>
          </p:txBody>
        </p:sp>
        <p:sp>
          <p:nvSpPr>
            <p:cNvPr id="15" name="TextBox 15"/>
            <p:cNvSpPr txBox="1"/>
            <p:nvPr/>
          </p:nvSpPr>
          <p:spPr>
            <a:xfrm>
              <a:off x="0" y="854532"/>
              <a:ext cx="3374486" cy="419871"/>
            </a:xfrm>
            <a:prstGeom prst="rect">
              <a:avLst/>
            </a:prstGeom>
          </p:spPr>
          <p:txBody>
            <a:bodyPr lIns="0" tIns="0" rIns="0" bIns="0" rtlCol="0" anchor="t">
              <a:spAutoFit/>
            </a:bodyPr>
            <a:lstStyle/>
            <a:p>
              <a:pPr>
                <a:lnSpc>
                  <a:spcPts val="2659"/>
                </a:lnSpc>
                <a:spcBef>
                  <a:spcPct val="0"/>
                </a:spcBef>
              </a:pPr>
              <a:endParaRPr/>
            </a:p>
          </p:txBody>
        </p:sp>
      </p:grpSp>
      <p:sp>
        <p:nvSpPr>
          <p:cNvPr id="16" name="AutoShape 16"/>
          <p:cNvSpPr/>
          <p:nvPr/>
        </p:nvSpPr>
        <p:spPr>
          <a:xfrm>
            <a:off x="1028700" y="4249226"/>
            <a:ext cx="3424934" cy="219262"/>
          </a:xfrm>
          <a:prstGeom prst="rect">
            <a:avLst/>
          </a:prstGeom>
          <a:solidFill>
            <a:srgbClr val="F7D7BC">
              <a:alpha val="24705"/>
            </a:srgbClr>
          </a:solidFill>
        </p:spPr>
      </p:sp>
      <p:sp>
        <p:nvSpPr>
          <p:cNvPr id="17" name="AutoShape 17"/>
          <p:cNvSpPr/>
          <p:nvPr/>
        </p:nvSpPr>
        <p:spPr>
          <a:xfrm>
            <a:off x="4487292" y="4249226"/>
            <a:ext cx="3424934" cy="219262"/>
          </a:xfrm>
          <a:prstGeom prst="rect">
            <a:avLst/>
          </a:prstGeom>
          <a:solidFill>
            <a:srgbClr val="F7D7BC">
              <a:alpha val="44705"/>
            </a:srgbClr>
          </a:solidFill>
        </p:spPr>
      </p:sp>
      <p:sp>
        <p:nvSpPr>
          <p:cNvPr id="18" name="AutoShape 18"/>
          <p:cNvSpPr/>
          <p:nvPr/>
        </p:nvSpPr>
        <p:spPr>
          <a:xfrm>
            <a:off x="7945883" y="4249226"/>
            <a:ext cx="3424934" cy="219262"/>
          </a:xfrm>
          <a:prstGeom prst="rect">
            <a:avLst/>
          </a:prstGeom>
          <a:solidFill>
            <a:srgbClr val="F7D7BC">
              <a:alpha val="64705"/>
            </a:srgbClr>
          </a:solidFill>
        </p:spPr>
      </p:sp>
      <p:sp>
        <p:nvSpPr>
          <p:cNvPr id="19" name="AutoShape 19"/>
          <p:cNvSpPr/>
          <p:nvPr/>
        </p:nvSpPr>
        <p:spPr>
          <a:xfrm>
            <a:off x="11404475" y="4249226"/>
            <a:ext cx="3424934" cy="219262"/>
          </a:xfrm>
          <a:prstGeom prst="rect">
            <a:avLst/>
          </a:prstGeom>
          <a:solidFill>
            <a:srgbClr val="F7D7BC">
              <a:alpha val="84705"/>
            </a:srgbClr>
          </a:solidFill>
        </p:spPr>
      </p:sp>
      <p:sp>
        <p:nvSpPr>
          <p:cNvPr id="20" name="AutoShape 20"/>
          <p:cNvSpPr/>
          <p:nvPr/>
        </p:nvSpPr>
        <p:spPr>
          <a:xfrm>
            <a:off x="14863066" y="4249226"/>
            <a:ext cx="3424934" cy="219262"/>
          </a:xfrm>
          <a:prstGeom prst="rect">
            <a:avLst/>
          </a:prstGeom>
          <a:solidFill>
            <a:srgbClr val="F7D7BC">
              <a:alpha val="84705"/>
            </a:srgbClr>
          </a:solidFill>
        </p:spPr>
      </p:sp>
      <p:sp>
        <p:nvSpPr>
          <p:cNvPr id="21" name="TextBox 21"/>
          <p:cNvSpPr txBox="1"/>
          <p:nvPr/>
        </p:nvSpPr>
        <p:spPr>
          <a:xfrm>
            <a:off x="1028700" y="8989983"/>
            <a:ext cx="5930348" cy="268317"/>
          </a:xfrm>
          <a:prstGeom prst="rect">
            <a:avLst/>
          </a:prstGeom>
        </p:spPr>
        <p:txBody>
          <a:bodyPr lIns="0" tIns="0" rIns="0" bIns="0" rtlCol="0" anchor="t">
            <a:spAutoFit/>
          </a:bodyPr>
          <a:lstStyle/>
          <a:p>
            <a:pPr>
              <a:lnSpc>
                <a:spcPts val="2240"/>
              </a:lnSpc>
              <a:spcBef>
                <a:spcPct val="0"/>
              </a:spcBef>
            </a:pPr>
            <a:r>
              <a:rPr lang="en-US" sz="1600">
                <a:solidFill>
                  <a:srgbClr val="000000"/>
                </a:solidFill>
                <a:latin typeface="Inter"/>
              </a:rPr>
              <a:t>NATHASYA GUNAWAN | FINAL PROJECT</a:t>
            </a:r>
          </a:p>
        </p:txBody>
      </p:sp>
      <p:sp>
        <p:nvSpPr>
          <p:cNvPr id="22" name="TextBox 22"/>
          <p:cNvSpPr txBox="1"/>
          <p:nvPr/>
        </p:nvSpPr>
        <p:spPr>
          <a:xfrm>
            <a:off x="13736503" y="166070"/>
            <a:ext cx="3522797" cy="3435536"/>
          </a:xfrm>
          <a:prstGeom prst="rect">
            <a:avLst/>
          </a:prstGeom>
        </p:spPr>
        <p:txBody>
          <a:bodyPr lIns="0" tIns="0" rIns="0" bIns="0" rtlCol="0" anchor="t">
            <a:spAutoFit/>
          </a:bodyPr>
          <a:lstStyle/>
          <a:p>
            <a:pPr algn="r">
              <a:lnSpc>
                <a:spcPts val="27999"/>
              </a:lnSpc>
              <a:spcBef>
                <a:spcPct val="0"/>
              </a:spcBef>
            </a:pPr>
            <a:r>
              <a:rPr lang="en-US" sz="19999">
                <a:solidFill>
                  <a:srgbClr val="000000">
                    <a:alpha val="3922"/>
                  </a:srgbClr>
                </a:solidFill>
                <a:latin typeface="Inter Bold"/>
              </a:rPr>
              <a:t>03</a:t>
            </a:r>
          </a:p>
        </p:txBody>
      </p:sp>
      <p:pic>
        <p:nvPicPr>
          <p:cNvPr id="23" name="Picture 23"/>
          <p:cNvPicPr>
            <a:picLocks noChangeAspect="1"/>
          </p:cNvPicPr>
          <p:nvPr/>
        </p:nvPicPr>
        <p:blipFill>
          <a:blip r:embed="rId2"/>
          <a:srcRect l="12310" t="33786" r="7415" b="32929"/>
          <a:stretch>
            <a:fillRect/>
          </a:stretch>
        </p:blipFill>
        <p:spPr>
          <a:xfrm>
            <a:off x="16802620" y="9068945"/>
            <a:ext cx="456680" cy="1893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9645079" y="0"/>
            <a:ext cx="8642921" cy="9258300"/>
          </a:xfrm>
          <a:prstGeom prst="rect">
            <a:avLst/>
          </a:prstGeom>
          <a:solidFill>
            <a:srgbClr val="F7D7BC">
              <a:alpha val="49803"/>
            </a:srgbClr>
          </a:solidFill>
        </p:spPr>
      </p:sp>
      <p:sp>
        <p:nvSpPr>
          <p:cNvPr id="3" name="TextBox 3"/>
          <p:cNvSpPr txBox="1"/>
          <p:nvPr/>
        </p:nvSpPr>
        <p:spPr>
          <a:xfrm>
            <a:off x="1028700" y="8989983"/>
            <a:ext cx="6456045" cy="268317"/>
          </a:xfrm>
          <a:prstGeom prst="rect">
            <a:avLst/>
          </a:prstGeom>
        </p:spPr>
        <p:txBody>
          <a:bodyPr lIns="0" tIns="0" rIns="0" bIns="0" rtlCol="0" anchor="t">
            <a:spAutoFit/>
          </a:bodyPr>
          <a:lstStyle/>
          <a:p>
            <a:pPr>
              <a:lnSpc>
                <a:spcPts val="2239"/>
              </a:lnSpc>
              <a:spcBef>
                <a:spcPct val="0"/>
              </a:spcBef>
            </a:pPr>
            <a:r>
              <a:rPr lang="en-US" sz="1599">
                <a:solidFill>
                  <a:srgbClr val="000000"/>
                </a:solidFill>
                <a:latin typeface="Inter"/>
              </a:rPr>
              <a:t>NATHASYA GUNAWAN | FINAL PROJECT</a:t>
            </a:r>
          </a:p>
        </p:txBody>
      </p:sp>
      <p:sp>
        <p:nvSpPr>
          <p:cNvPr id="4" name="TextBox 4"/>
          <p:cNvSpPr txBox="1"/>
          <p:nvPr/>
        </p:nvSpPr>
        <p:spPr>
          <a:xfrm>
            <a:off x="1028700" y="3180131"/>
            <a:ext cx="8291640" cy="3783863"/>
          </a:xfrm>
          <a:prstGeom prst="rect">
            <a:avLst/>
          </a:prstGeom>
        </p:spPr>
        <p:txBody>
          <a:bodyPr lIns="0" tIns="0" rIns="0" bIns="0" rtlCol="0" anchor="t">
            <a:spAutoFit/>
          </a:bodyPr>
          <a:lstStyle/>
          <a:p>
            <a:pPr>
              <a:lnSpc>
                <a:spcPts val="10079"/>
              </a:lnSpc>
              <a:spcBef>
                <a:spcPct val="0"/>
              </a:spcBef>
            </a:pPr>
            <a:r>
              <a:rPr lang="en-US" sz="7199">
                <a:solidFill>
                  <a:srgbClr val="000000"/>
                </a:solidFill>
                <a:latin typeface="Inter Bold"/>
              </a:rPr>
              <a:t>Recommendation System in Book Retail</a:t>
            </a:r>
          </a:p>
        </p:txBody>
      </p:sp>
      <p:sp>
        <p:nvSpPr>
          <p:cNvPr id="5" name="TextBox 5"/>
          <p:cNvSpPr txBox="1"/>
          <p:nvPr/>
        </p:nvSpPr>
        <p:spPr>
          <a:xfrm>
            <a:off x="1028700" y="1802861"/>
            <a:ext cx="5921647" cy="443636"/>
          </a:xfrm>
          <a:prstGeom prst="rect">
            <a:avLst/>
          </a:prstGeom>
        </p:spPr>
        <p:txBody>
          <a:bodyPr lIns="0" tIns="0" rIns="0" bIns="0" rtlCol="0" anchor="t">
            <a:spAutoFit/>
          </a:bodyPr>
          <a:lstStyle/>
          <a:p>
            <a:pPr>
              <a:lnSpc>
                <a:spcPts val="3640"/>
              </a:lnSpc>
              <a:spcBef>
                <a:spcPct val="0"/>
              </a:spcBef>
            </a:pPr>
            <a:r>
              <a:rPr lang="en-US" sz="2600">
                <a:solidFill>
                  <a:srgbClr val="000000"/>
                </a:solidFill>
                <a:latin typeface="Inter"/>
              </a:rPr>
              <a:t>Business Problem </a:t>
            </a:r>
          </a:p>
        </p:txBody>
      </p:sp>
      <p:sp>
        <p:nvSpPr>
          <p:cNvPr id="6" name="TextBox 6"/>
          <p:cNvSpPr txBox="1"/>
          <p:nvPr/>
        </p:nvSpPr>
        <p:spPr>
          <a:xfrm>
            <a:off x="7925310" y="125936"/>
            <a:ext cx="3765512" cy="3445061"/>
          </a:xfrm>
          <a:prstGeom prst="rect">
            <a:avLst/>
          </a:prstGeom>
        </p:spPr>
        <p:txBody>
          <a:bodyPr lIns="0" tIns="0" rIns="0" bIns="0" rtlCol="0" anchor="t">
            <a:spAutoFit/>
          </a:bodyPr>
          <a:lstStyle/>
          <a:p>
            <a:pPr>
              <a:lnSpc>
                <a:spcPts val="28000"/>
              </a:lnSpc>
              <a:spcBef>
                <a:spcPct val="0"/>
              </a:spcBef>
            </a:pPr>
            <a:r>
              <a:rPr lang="en-US" sz="20000">
                <a:solidFill>
                  <a:srgbClr val="000000">
                    <a:alpha val="3922"/>
                  </a:srgbClr>
                </a:solidFill>
                <a:latin typeface="Inter Bold"/>
              </a:rPr>
              <a:t>04</a:t>
            </a:r>
          </a:p>
        </p:txBody>
      </p:sp>
      <p:sp>
        <p:nvSpPr>
          <p:cNvPr id="7" name="TextBox 7"/>
          <p:cNvSpPr txBox="1"/>
          <p:nvPr/>
        </p:nvSpPr>
        <p:spPr>
          <a:xfrm>
            <a:off x="11359637" y="3121999"/>
            <a:ext cx="5213806" cy="4004901"/>
          </a:xfrm>
          <a:prstGeom prst="rect">
            <a:avLst/>
          </a:prstGeom>
        </p:spPr>
        <p:txBody>
          <a:bodyPr lIns="0" tIns="0" rIns="0" bIns="0" rtlCol="0" anchor="t">
            <a:spAutoFit/>
          </a:bodyPr>
          <a:lstStyle/>
          <a:p>
            <a:pPr>
              <a:lnSpc>
                <a:spcPts val="2660"/>
              </a:lnSpc>
              <a:spcBef>
                <a:spcPct val="0"/>
              </a:spcBef>
            </a:pPr>
            <a:r>
              <a:rPr lang="en-US" sz="1899">
                <a:solidFill>
                  <a:srgbClr val="000000"/>
                </a:solidFill>
                <a:latin typeface="Inter"/>
              </a:rPr>
              <a:t>Big data is now being utilized at a level that we could have never previously imagined, but the important part still remains on how we apply the data in a business context, and how we make the most out of it. </a:t>
            </a:r>
          </a:p>
          <a:p>
            <a:pPr>
              <a:lnSpc>
                <a:spcPts val="2660"/>
              </a:lnSpc>
              <a:spcBef>
                <a:spcPct val="0"/>
              </a:spcBef>
            </a:pPr>
            <a:endParaRPr lang="en-US" sz="1899">
              <a:solidFill>
                <a:srgbClr val="000000"/>
              </a:solidFill>
              <a:latin typeface="Inter"/>
            </a:endParaRPr>
          </a:p>
          <a:p>
            <a:pPr>
              <a:lnSpc>
                <a:spcPts val="2659"/>
              </a:lnSpc>
              <a:spcBef>
                <a:spcPct val="0"/>
              </a:spcBef>
            </a:pPr>
            <a:r>
              <a:rPr lang="en-US" sz="1899">
                <a:solidFill>
                  <a:srgbClr val="000000"/>
                </a:solidFill>
                <a:latin typeface="Inter"/>
              </a:rPr>
              <a:t>For online book retailers, product ratings can play a huge role for making sound business decisions. As the data on product ratings continue to grow over time, companies can take advantage of this information and enhance customer experiences.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9635554" y="0"/>
            <a:ext cx="8642921" cy="9258300"/>
          </a:xfrm>
          <a:prstGeom prst="rect">
            <a:avLst/>
          </a:prstGeom>
          <a:solidFill>
            <a:srgbClr val="F7D7BC">
              <a:alpha val="49803"/>
            </a:srgbClr>
          </a:solidFill>
        </p:spPr>
      </p:sp>
      <p:sp>
        <p:nvSpPr>
          <p:cNvPr id="3" name="TextBox 3"/>
          <p:cNvSpPr txBox="1"/>
          <p:nvPr/>
        </p:nvSpPr>
        <p:spPr>
          <a:xfrm>
            <a:off x="1019175" y="8989983"/>
            <a:ext cx="6456045" cy="268317"/>
          </a:xfrm>
          <a:prstGeom prst="rect">
            <a:avLst/>
          </a:prstGeom>
        </p:spPr>
        <p:txBody>
          <a:bodyPr lIns="0" tIns="0" rIns="0" bIns="0" rtlCol="0" anchor="t">
            <a:spAutoFit/>
          </a:bodyPr>
          <a:lstStyle/>
          <a:p>
            <a:pPr>
              <a:lnSpc>
                <a:spcPts val="2239"/>
              </a:lnSpc>
              <a:spcBef>
                <a:spcPct val="0"/>
              </a:spcBef>
            </a:pPr>
            <a:r>
              <a:rPr lang="en-US" sz="1599">
                <a:solidFill>
                  <a:srgbClr val="000000"/>
                </a:solidFill>
                <a:latin typeface="Inter"/>
              </a:rPr>
              <a:t>NATHASYA GUNAWAN | FINAL PROJECT</a:t>
            </a:r>
          </a:p>
        </p:txBody>
      </p:sp>
      <p:sp>
        <p:nvSpPr>
          <p:cNvPr id="4" name="TextBox 4"/>
          <p:cNvSpPr txBox="1"/>
          <p:nvPr/>
        </p:nvSpPr>
        <p:spPr>
          <a:xfrm>
            <a:off x="1019175" y="3180131"/>
            <a:ext cx="8291640" cy="3783863"/>
          </a:xfrm>
          <a:prstGeom prst="rect">
            <a:avLst/>
          </a:prstGeom>
        </p:spPr>
        <p:txBody>
          <a:bodyPr lIns="0" tIns="0" rIns="0" bIns="0" rtlCol="0" anchor="t">
            <a:spAutoFit/>
          </a:bodyPr>
          <a:lstStyle/>
          <a:p>
            <a:pPr>
              <a:lnSpc>
                <a:spcPts val="10079"/>
              </a:lnSpc>
              <a:spcBef>
                <a:spcPct val="0"/>
              </a:spcBef>
            </a:pPr>
            <a:r>
              <a:rPr lang="en-US" sz="7199">
                <a:solidFill>
                  <a:srgbClr val="000000"/>
                </a:solidFill>
                <a:latin typeface="Inter Bold"/>
              </a:rPr>
              <a:t>Recommendation System in Book Retail</a:t>
            </a:r>
          </a:p>
        </p:txBody>
      </p:sp>
      <p:sp>
        <p:nvSpPr>
          <p:cNvPr id="5" name="TextBox 5"/>
          <p:cNvSpPr txBox="1"/>
          <p:nvPr/>
        </p:nvSpPr>
        <p:spPr>
          <a:xfrm>
            <a:off x="1019175" y="1802861"/>
            <a:ext cx="5921647" cy="443636"/>
          </a:xfrm>
          <a:prstGeom prst="rect">
            <a:avLst/>
          </a:prstGeom>
        </p:spPr>
        <p:txBody>
          <a:bodyPr lIns="0" tIns="0" rIns="0" bIns="0" rtlCol="0" anchor="t">
            <a:spAutoFit/>
          </a:bodyPr>
          <a:lstStyle/>
          <a:p>
            <a:pPr>
              <a:lnSpc>
                <a:spcPts val="3640"/>
              </a:lnSpc>
              <a:spcBef>
                <a:spcPct val="0"/>
              </a:spcBef>
            </a:pPr>
            <a:r>
              <a:rPr lang="en-US" sz="2600">
                <a:solidFill>
                  <a:srgbClr val="000000"/>
                </a:solidFill>
                <a:latin typeface="Inter"/>
              </a:rPr>
              <a:t>Business Problem </a:t>
            </a:r>
          </a:p>
        </p:txBody>
      </p:sp>
      <p:sp>
        <p:nvSpPr>
          <p:cNvPr id="6" name="TextBox 6"/>
          <p:cNvSpPr txBox="1"/>
          <p:nvPr/>
        </p:nvSpPr>
        <p:spPr>
          <a:xfrm>
            <a:off x="7915785" y="125936"/>
            <a:ext cx="3765512" cy="3445061"/>
          </a:xfrm>
          <a:prstGeom prst="rect">
            <a:avLst/>
          </a:prstGeom>
        </p:spPr>
        <p:txBody>
          <a:bodyPr lIns="0" tIns="0" rIns="0" bIns="0" rtlCol="0" anchor="t">
            <a:spAutoFit/>
          </a:bodyPr>
          <a:lstStyle/>
          <a:p>
            <a:pPr>
              <a:lnSpc>
                <a:spcPts val="28000"/>
              </a:lnSpc>
              <a:spcBef>
                <a:spcPct val="0"/>
              </a:spcBef>
            </a:pPr>
            <a:r>
              <a:rPr lang="en-US" sz="20000">
                <a:solidFill>
                  <a:srgbClr val="000000">
                    <a:alpha val="3922"/>
                  </a:srgbClr>
                </a:solidFill>
                <a:latin typeface="Inter Bold"/>
              </a:rPr>
              <a:t>05</a:t>
            </a:r>
          </a:p>
        </p:txBody>
      </p:sp>
      <p:sp>
        <p:nvSpPr>
          <p:cNvPr id="7" name="TextBox 7"/>
          <p:cNvSpPr txBox="1"/>
          <p:nvPr/>
        </p:nvSpPr>
        <p:spPr>
          <a:xfrm>
            <a:off x="11350112" y="4297850"/>
            <a:ext cx="5213806" cy="2143472"/>
          </a:xfrm>
          <a:prstGeom prst="rect">
            <a:avLst/>
          </a:prstGeom>
        </p:spPr>
        <p:txBody>
          <a:bodyPr lIns="0" tIns="0" rIns="0" bIns="0" rtlCol="0" anchor="t">
            <a:spAutoFit/>
          </a:bodyPr>
          <a:lstStyle/>
          <a:p>
            <a:pPr>
              <a:lnSpc>
                <a:spcPts val="3359"/>
              </a:lnSpc>
              <a:spcBef>
                <a:spcPct val="0"/>
              </a:spcBef>
            </a:pPr>
            <a:r>
              <a:rPr lang="en-US" sz="2400" dirty="0">
                <a:solidFill>
                  <a:srgbClr val="000000"/>
                </a:solidFill>
                <a:latin typeface="Inter"/>
              </a:rPr>
              <a:t>Can book recommendation system help book retail in giving out the best recommendation for their customer to enhance </a:t>
            </a:r>
            <a:r>
              <a:rPr lang="en-US" sz="2400">
                <a:solidFill>
                  <a:srgbClr val="000000"/>
                </a:solidFill>
                <a:latin typeface="Inter"/>
              </a:rPr>
              <a:t>customer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867301" y="1028700"/>
            <a:ext cx="10420699" cy="2743200"/>
          </a:xfrm>
          <a:prstGeom prst="rect">
            <a:avLst/>
          </a:prstGeom>
          <a:solidFill>
            <a:srgbClr val="F7D7BC">
              <a:alpha val="29803"/>
            </a:srgbClr>
          </a:solidFill>
        </p:spPr>
      </p:sp>
      <p:sp>
        <p:nvSpPr>
          <p:cNvPr id="3" name="TextBox 3"/>
          <p:cNvSpPr txBox="1"/>
          <p:nvPr/>
        </p:nvSpPr>
        <p:spPr>
          <a:xfrm>
            <a:off x="1230962" y="2014109"/>
            <a:ext cx="5661745" cy="959893"/>
          </a:xfrm>
          <a:prstGeom prst="rect">
            <a:avLst/>
          </a:prstGeom>
        </p:spPr>
        <p:txBody>
          <a:bodyPr lIns="0" tIns="0" rIns="0" bIns="0" rtlCol="0" anchor="t">
            <a:spAutoFit/>
          </a:bodyPr>
          <a:lstStyle/>
          <a:p>
            <a:pPr algn="just">
              <a:lnSpc>
                <a:spcPts val="7840"/>
              </a:lnSpc>
              <a:spcBef>
                <a:spcPct val="0"/>
              </a:spcBef>
            </a:pPr>
            <a:r>
              <a:rPr lang="en-US" sz="5600">
                <a:solidFill>
                  <a:srgbClr val="000000"/>
                </a:solidFill>
                <a:latin typeface="Inter Bold"/>
              </a:rPr>
              <a:t>DATASET</a:t>
            </a:r>
          </a:p>
        </p:txBody>
      </p:sp>
      <p:sp>
        <p:nvSpPr>
          <p:cNvPr id="4" name="AutoShape 4"/>
          <p:cNvSpPr/>
          <p:nvPr/>
        </p:nvSpPr>
        <p:spPr>
          <a:xfrm>
            <a:off x="7867301" y="3771900"/>
            <a:ext cx="10420699" cy="5256183"/>
          </a:xfrm>
          <a:prstGeom prst="rect">
            <a:avLst/>
          </a:prstGeom>
          <a:solidFill>
            <a:srgbClr val="F7D7BC">
              <a:alpha val="64705"/>
            </a:srgbClr>
          </a:solidFill>
        </p:spPr>
      </p:sp>
      <p:grpSp>
        <p:nvGrpSpPr>
          <p:cNvPr id="5" name="Group 5"/>
          <p:cNvGrpSpPr/>
          <p:nvPr/>
        </p:nvGrpSpPr>
        <p:grpSpPr>
          <a:xfrm>
            <a:off x="8919865" y="1872090"/>
            <a:ext cx="8339435" cy="1056421"/>
            <a:chOff x="0" y="0"/>
            <a:chExt cx="11119246" cy="1408561"/>
          </a:xfrm>
        </p:grpSpPr>
        <p:sp>
          <p:nvSpPr>
            <p:cNvPr id="6" name="TextBox 6"/>
            <p:cNvSpPr txBox="1"/>
            <p:nvPr/>
          </p:nvSpPr>
          <p:spPr>
            <a:xfrm>
              <a:off x="0" y="-47625"/>
              <a:ext cx="11119246" cy="518681"/>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a:rPr>
                <a:t>GOODBOOKS-10K</a:t>
              </a:r>
            </a:p>
          </p:txBody>
        </p:sp>
        <p:sp>
          <p:nvSpPr>
            <p:cNvPr id="7" name="TextBox 7"/>
            <p:cNvSpPr txBox="1"/>
            <p:nvPr/>
          </p:nvSpPr>
          <p:spPr>
            <a:xfrm>
              <a:off x="0" y="988690"/>
              <a:ext cx="11119246" cy="419871"/>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https://www.kaggle.com/zygmunt/goodbooks-10k</a:t>
              </a:r>
            </a:p>
          </p:txBody>
        </p:sp>
      </p:grpSp>
      <p:grpSp>
        <p:nvGrpSpPr>
          <p:cNvPr id="8" name="Group 8"/>
          <p:cNvGrpSpPr/>
          <p:nvPr/>
        </p:nvGrpSpPr>
        <p:grpSpPr>
          <a:xfrm>
            <a:off x="8919865" y="4163659"/>
            <a:ext cx="8315570" cy="3733128"/>
            <a:chOff x="0" y="0"/>
            <a:chExt cx="11087427" cy="4977505"/>
          </a:xfrm>
        </p:grpSpPr>
        <p:sp>
          <p:nvSpPr>
            <p:cNvPr id="9" name="TextBox 9"/>
            <p:cNvSpPr txBox="1"/>
            <p:nvPr/>
          </p:nvSpPr>
          <p:spPr>
            <a:xfrm>
              <a:off x="0" y="-47625"/>
              <a:ext cx="11087427" cy="518681"/>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a:rPr>
                <a:t>DATASET</a:t>
              </a:r>
            </a:p>
          </p:txBody>
        </p:sp>
        <p:sp>
          <p:nvSpPr>
            <p:cNvPr id="10" name="TextBox 10"/>
            <p:cNvSpPr txBox="1"/>
            <p:nvPr/>
          </p:nvSpPr>
          <p:spPr>
            <a:xfrm>
              <a:off x="0" y="988690"/>
              <a:ext cx="11087427" cy="3988815"/>
            </a:xfrm>
            <a:prstGeom prst="rect">
              <a:avLst/>
            </a:prstGeom>
          </p:spPr>
          <p:txBody>
            <a:bodyPr lIns="0" tIns="0" rIns="0" bIns="0" rtlCol="0" anchor="t">
              <a:spAutoFit/>
            </a:bodyPr>
            <a:lstStyle/>
            <a:p>
              <a:pPr marL="410211" lvl="1" indent="-205105">
                <a:lnSpc>
                  <a:spcPts val="2660"/>
                </a:lnSpc>
                <a:buFont typeface="Arial"/>
                <a:buChar char="•"/>
              </a:pPr>
              <a:r>
                <a:rPr lang="en-US" sz="1900">
                  <a:solidFill>
                    <a:srgbClr val="000000"/>
                  </a:solidFill>
                  <a:latin typeface="Inter"/>
                </a:rPr>
                <a:t>books.csv - metadata for each book (goodreads IDs, authors, title, average rating, etc.) - (1000 x 23)</a:t>
              </a:r>
            </a:p>
            <a:p>
              <a:pPr>
                <a:lnSpc>
                  <a:spcPts val="2660"/>
                </a:lnSpc>
              </a:pPr>
              <a:endParaRPr lang="en-US" sz="1900">
                <a:solidFill>
                  <a:srgbClr val="000000"/>
                </a:solidFill>
                <a:latin typeface="Inter"/>
              </a:endParaRPr>
            </a:p>
            <a:p>
              <a:pPr marL="410211" lvl="1" indent="-205105">
                <a:lnSpc>
                  <a:spcPts val="2660"/>
                </a:lnSpc>
                <a:buFont typeface="Arial"/>
                <a:buChar char="•"/>
              </a:pPr>
              <a:r>
                <a:rPr lang="en-US" sz="1900">
                  <a:solidFill>
                    <a:srgbClr val="000000"/>
                  </a:solidFill>
                  <a:latin typeface="Inter"/>
                </a:rPr>
                <a:t>book_tags.csv - contains tags/shelves/genres assigned by users to books. Tags in this file are represented by their IDs. - (999912 x 3)</a:t>
              </a:r>
            </a:p>
            <a:p>
              <a:pPr>
                <a:lnSpc>
                  <a:spcPts val="2660"/>
                </a:lnSpc>
              </a:pPr>
              <a:endParaRPr lang="en-US" sz="1900">
                <a:solidFill>
                  <a:srgbClr val="000000"/>
                </a:solidFill>
                <a:latin typeface="Inter"/>
              </a:endParaRPr>
            </a:p>
            <a:p>
              <a:pPr marL="410211" lvl="1" indent="-205105">
                <a:lnSpc>
                  <a:spcPts val="2660"/>
                </a:lnSpc>
                <a:buFont typeface="Arial"/>
                <a:buChar char="•"/>
              </a:pPr>
              <a:r>
                <a:rPr lang="en-US" sz="1900">
                  <a:solidFill>
                    <a:srgbClr val="000000"/>
                  </a:solidFill>
                  <a:latin typeface="Inter"/>
                </a:rPr>
                <a:t>tags.csv - translates tag IDs to names. - (34252 x 2)</a:t>
              </a:r>
            </a:p>
            <a:p>
              <a:pPr>
                <a:lnSpc>
                  <a:spcPts val="2660"/>
                </a:lnSpc>
              </a:pPr>
              <a:endParaRPr lang="en-US" sz="1900">
                <a:solidFill>
                  <a:srgbClr val="000000"/>
                </a:solidFill>
                <a:latin typeface="Inter"/>
              </a:endParaRPr>
            </a:p>
            <a:p>
              <a:pPr marL="410210" lvl="1" indent="-205105">
                <a:lnSpc>
                  <a:spcPts val="2660"/>
                </a:lnSpc>
                <a:buFont typeface="Arial"/>
                <a:buChar char="•"/>
              </a:pPr>
              <a:r>
                <a:rPr lang="en-US" sz="1900">
                  <a:solidFill>
                    <a:srgbClr val="000000"/>
                  </a:solidFill>
                  <a:latin typeface="Inter"/>
                </a:rPr>
                <a:t>rating.csv - contains ratings - (5976479 x 3)</a:t>
              </a:r>
            </a:p>
          </p:txBody>
        </p:sp>
      </p:grpSp>
      <p:sp>
        <p:nvSpPr>
          <p:cNvPr id="11" name="TextBox 11"/>
          <p:cNvSpPr txBox="1"/>
          <p:nvPr/>
        </p:nvSpPr>
        <p:spPr>
          <a:xfrm>
            <a:off x="-955187" y="638175"/>
            <a:ext cx="3522797" cy="3435536"/>
          </a:xfrm>
          <a:prstGeom prst="rect">
            <a:avLst/>
          </a:prstGeom>
        </p:spPr>
        <p:txBody>
          <a:bodyPr lIns="0" tIns="0" rIns="0" bIns="0" rtlCol="0" anchor="t">
            <a:spAutoFit/>
          </a:bodyPr>
          <a:lstStyle/>
          <a:p>
            <a:pPr algn="r">
              <a:lnSpc>
                <a:spcPts val="27999"/>
              </a:lnSpc>
              <a:spcBef>
                <a:spcPct val="0"/>
              </a:spcBef>
            </a:pPr>
            <a:r>
              <a:rPr lang="en-US" sz="19999">
                <a:solidFill>
                  <a:srgbClr val="000000">
                    <a:alpha val="3922"/>
                  </a:srgbClr>
                </a:solidFill>
                <a:latin typeface="Inter Bold"/>
              </a:rPr>
              <a:t>06</a:t>
            </a:r>
          </a:p>
        </p:txBody>
      </p:sp>
      <p:sp>
        <p:nvSpPr>
          <p:cNvPr id="12" name="TextBox 12"/>
          <p:cNvSpPr txBox="1"/>
          <p:nvPr/>
        </p:nvSpPr>
        <p:spPr>
          <a:xfrm>
            <a:off x="1028700" y="8989983"/>
            <a:ext cx="5864008" cy="268317"/>
          </a:xfrm>
          <a:prstGeom prst="rect">
            <a:avLst/>
          </a:prstGeom>
        </p:spPr>
        <p:txBody>
          <a:bodyPr lIns="0" tIns="0" rIns="0" bIns="0" rtlCol="0" anchor="t">
            <a:spAutoFit/>
          </a:bodyPr>
          <a:lstStyle/>
          <a:p>
            <a:pPr>
              <a:lnSpc>
                <a:spcPts val="2239"/>
              </a:lnSpc>
              <a:spcBef>
                <a:spcPct val="0"/>
              </a:spcBef>
            </a:pPr>
            <a:r>
              <a:rPr lang="en-US" sz="1599">
                <a:solidFill>
                  <a:srgbClr val="000000"/>
                </a:solidFill>
                <a:latin typeface="Inter"/>
              </a:rPr>
              <a:t>NATHASYA GUNAWAN | FINAL PROJECT</a:t>
            </a:r>
          </a:p>
        </p:txBody>
      </p:sp>
      <p:sp>
        <p:nvSpPr>
          <p:cNvPr id="13" name="TextBox 13"/>
          <p:cNvSpPr txBox="1"/>
          <p:nvPr/>
        </p:nvSpPr>
        <p:spPr>
          <a:xfrm>
            <a:off x="1028700" y="4292853"/>
            <a:ext cx="4229021" cy="1663195"/>
          </a:xfrm>
          <a:prstGeom prst="rect">
            <a:avLst/>
          </a:prstGeom>
        </p:spPr>
        <p:txBody>
          <a:bodyPr lIns="0" tIns="0" rIns="0" bIns="0" rtlCol="0" anchor="t">
            <a:spAutoFit/>
          </a:bodyPr>
          <a:lstStyle/>
          <a:p>
            <a:pPr>
              <a:lnSpc>
                <a:spcPts val="2660"/>
              </a:lnSpc>
            </a:pPr>
            <a:r>
              <a:rPr lang="en-US" sz="1900">
                <a:solidFill>
                  <a:srgbClr val="000000"/>
                </a:solidFill>
                <a:latin typeface="Inter"/>
              </a:rPr>
              <a:t>The  dataset contains about 1 million ratings across 10000 different books. In most cases, there are at least 10 books rated by each user and the rating lies between 0 and 5.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1028700" y="3702640"/>
            <a:ext cx="5410200" cy="4595514"/>
          </a:xfrm>
          <a:prstGeom prst="rect">
            <a:avLst/>
          </a:prstGeom>
          <a:solidFill>
            <a:srgbClr val="F7D7BC">
              <a:alpha val="29803"/>
            </a:srgbClr>
          </a:solidFill>
        </p:spPr>
      </p:sp>
      <p:sp>
        <p:nvSpPr>
          <p:cNvPr id="3" name="AutoShape 3"/>
          <p:cNvSpPr/>
          <p:nvPr/>
        </p:nvSpPr>
        <p:spPr>
          <a:xfrm>
            <a:off x="6438900" y="3702640"/>
            <a:ext cx="5410200" cy="4595514"/>
          </a:xfrm>
          <a:prstGeom prst="rect">
            <a:avLst/>
          </a:prstGeom>
          <a:solidFill>
            <a:srgbClr val="F7D7BC">
              <a:alpha val="64705"/>
            </a:srgbClr>
          </a:solidFill>
        </p:spPr>
      </p:sp>
      <p:sp>
        <p:nvSpPr>
          <p:cNvPr id="4" name="AutoShape 4"/>
          <p:cNvSpPr/>
          <p:nvPr/>
        </p:nvSpPr>
        <p:spPr>
          <a:xfrm>
            <a:off x="11849100" y="3702640"/>
            <a:ext cx="5410200" cy="4595514"/>
          </a:xfrm>
          <a:prstGeom prst="rect">
            <a:avLst/>
          </a:prstGeom>
          <a:solidFill>
            <a:srgbClr val="F7D7BC"/>
          </a:solidFill>
        </p:spPr>
      </p:sp>
      <p:grpSp>
        <p:nvGrpSpPr>
          <p:cNvPr id="5" name="Group 5"/>
          <p:cNvGrpSpPr/>
          <p:nvPr/>
        </p:nvGrpSpPr>
        <p:grpSpPr>
          <a:xfrm>
            <a:off x="1738190" y="5199510"/>
            <a:ext cx="3991220" cy="1601773"/>
            <a:chOff x="0" y="0"/>
            <a:chExt cx="5321627" cy="2135697"/>
          </a:xfrm>
        </p:grpSpPr>
        <p:sp>
          <p:nvSpPr>
            <p:cNvPr id="6" name="TextBox 6"/>
            <p:cNvSpPr txBox="1"/>
            <p:nvPr/>
          </p:nvSpPr>
          <p:spPr>
            <a:xfrm>
              <a:off x="0" y="-47625"/>
              <a:ext cx="5321627" cy="518681"/>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Inter"/>
                </a:rPr>
                <a:t>TITLE</a:t>
              </a:r>
            </a:p>
          </p:txBody>
        </p:sp>
        <p:sp>
          <p:nvSpPr>
            <p:cNvPr id="7" name="TextBox 7"/>
            <p:cNvSpPr txBox="1"/>
            <p:nvPr/>
          </p:nvSpPr>
          <p:spPr>
            <a:xfrm>
              <a:off x="0" y="823590"/>
              <a:ext cx="5321627" cy="1312107"/>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The</a:t>
              </a:r>
            </a:p>
            <a:p>
              <a:pPr>
                <a:lnSpc>
                  <a:spcPts val="2660"/>
                </a:lnSpc>
                <a:spcBef>
                  <a:spcPct val="0"/>
                </a:spcBef>
              </a:pPr>
              <a:r>
                <a:rPr lang="en-US" sz="1900">
                  <a:solidFill>
                    <a:srgbClr val="000000"/>
                  </a:solidFill>
                  <a:latin typeface="Inter"/>
                </a:rPr>
                <a:t>name under which the book was published.</a:t>
              </a:r>
            </a:p>
          </p:txBody>
        </p:sp>
      </p:grpSp>
      <p:sp>
        <p:nvSpPr>
          <p:cNvPr id="8" name="TextBox 8"/>
          <p:cNvSpPr txBox="1"/>
          <p:nvPr/>
        </p:nvSpPr>
        <p:spPr>
          <a:xfrm>
            <a:off x="1028700" y="8989983"/>
            <a:ext cx="5410200" cy="268317"/>
          </a:xfrm>
          <a:prstGeom prst="rect">
            <a:avLst/>
          </a:prstGeom>
        </p:spPr>
        <p:txBody>
          <a:bodyPr lIns="0" tIns="0" rIns="0" bIns="0" rtlCol="0" anchor="t">
            <a:spAutoFit/>
          </a:bodyPr>
          <a:lstStyle/>
          <a:p>
            <a:pPr>
              <a:lnSpc>
                <a:spcPts val="2239"/>
              </a:lnSpc>
              <a:spcBef>
                <a:spcPct val="0"/>
              </a:spcBef>
            </a:pPr>
            <a:r>
              <a:rPr lang="en-US" sz="1599">
                <a:solidFill>
                  <a:srgbClr val="000000"/>
                </a:solidFill>
                <a:latin typeface="Inter"/>
              </a:rPr>
              <a:t>NATHASYA GUNAWAN | FINAL PROJECT</a:t>
            </a:r>
          </a:p>
        </p:txBody>
      </p:sp>
      <p:grpSp>
        <p:nvGrpSpPr>
          <p:cNvPr id="9" name="Group 9"/>
          <p:cNvGrpSpPr/>
          <p:nvPr/>
        </p:nvGrpSpPr>
        <p:grpSpPr>
          <a:xfrm>
            <a:off x="7148390" y="5032216"/>
            <a:ext cx="3991220" cy="1936361"/>
            <a:chOff x="0" y="0"/>
            <a:chExt cx="5321627" cy="2581815"/>
          </a:xfrm>
        </p:grpSpPr>
        <p:sp>
          <p:nvSpPr>
            <p:cNvPr id="10" name="TextBox 10"/>
            <p:cNvSpPr txBox="1"/>
            <p:nvPr/>
          </p:nvSpPr>
          <p:spPr>
            <a:xfrm>
              <a:off x="0" y="-47625"/>
              <a:ext cx="5321627" cy="518681"/>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Inter"/>
                </a:rPr>
                <a:t>AUTHORS</a:t>
              </a:r>
            </a:p>
          </p:txBody>
        </p:sp>
        <p:sp>
          <p:nvSpPr>
            <p:cNvPr id="11" name="TextBox 11"/>
            <p:cNvSpPr txBox="1"/>
            <p:nvPr/>
          </p:nvSpPr>
          <p:spPr>
            <a:xfrm>
              <a:off x="0" y="823590"/>
              <a:ext cx="5321627" cy="1758225"/>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Names</a:t>
              </a:r>
            </a:p>
            <a:p>
              <a:pPr>
                <a:lnSpc>
                  <a:spcPts val="2660"/>
                </a:lnSpc>
                <a:spcBef>
                  <a:spcPct val="0"/>
                </a:spcBef>
              </a:pPr>
              <a:r>
                <a:rPr lang="en-US" sz="1900">
                  <a:solidFill>
                    <a:srgbClr val="000000"/>
                  </a:solidFill>
                  <a:latin typeface="Inter"/>
                </a:rPr>
                <a:t>of the authors of the book. Multiple authors are delimited with a comma (,).</a:t>
              </a:r>
            </a:p>
          </p:txBody>
        </p:sp>
      </p:grpSp>
      <p:grpSp>
        <p:nvGrpSpPr>
          <p:cNvPr id="12" name="Group 12"/>
          <p:cNvGrpSpPr/>
          <p:nvPr/>
        </p:nvGrpSpPr>
        <p:grpSpPr>
          <a:xfrm>
            <a:off x="12558590" y="5199510"/>
            <a:ext cx="3991220" cy="1601773"/>
            <a:chOff x="0" y="0"/>
            <a:chExt cx="5321627" cy="2135697"/>
          </a:xfrm>
        </p:grpSpPr>
        <p:sp>
          <p:nvSpPr>
            <p:cNvPr id="13" name="TextBox 13"/>
            <p:cNvSpPr txBox="1"/>
            <p:nvPr/>
          </p:nvSpPr>
          <p:spPr>
            <a:xfrm>
              <a:off x="0" y="-47625"/>
              <a:ext cx="5321627" cy="518681"/>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Inter"/>
                </a:rPr>
                <a:t>AVERAGE_RATING</a:t>
              </a:r>
            </a:p>
          </p:txBody>
        </p:sp>
        <p:sp>
          <p:nvSpPr>
            <p:cNvPr id="14" name="TextBox 14"/>
            <p:cNvSpPr txBox="1"/>
            <p:nvPr/>
          </p:nvSpPr>
          <p:spPr>
            <a:xfrm>
              <a:off x="0" y="823590"/>
              <a:ext cx="5321627" cy="1312107"/>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The</a:t>
              </a:r>
            </a:p>
            <a:p>
              <a:pPr>
                <a:lnSpc>
                  <a:spcPts val="2660"/>
                </a:lnSpc>
                <a:spcBef>
                  <a:spcPct val="0"/>
                </a:spcBef>
              </a:pPr>
              <a:r>
                <a:rPr lang="en-US" sz="1900">
                  <a:solidFill>
                    <a:srgbClr val="000000"/>
                  </a:solidFill>
                  <a:latin typeface="Inter"/>
                </a:rPr>
                <a:t>average rating of the book received in total.</a:t>
              </a:r>
            </a:p>
          </p:txBody>
        </p:sp>
      </p:grpSp>
      <p:pic>
        <p:nvPicPr>
          <p:cNvPr id="15" name="Picture 15"/>
          <p:cNvPicPr>
            <a:picLocks noChangeAspect="1"/>
          </p:cNvPicPr>
          <p:nvPr/>
        </p:nvPicPr>
        <p:blipFill>
          <a:blip r:embed="rId2"/>
          <a:srcRect l="12310" t="33786" r="7415" b="32929"/>
          <a:stretch>
            <a:fillRect/>
          </a:stretch>
        </p:blipFill>
        <p:spPr>
          <a:xfrm>
            <a:off x="16802620" y="9068945"/>
            <a:ext cx="456680" cy="189355"/>
          </a:xfrm>
          <a:prstGeom prst="rect">
            <a:avLst/>
          </a:prstGeom>
        </p:spPr>
      </p:pic>
      <p:sp>
        <p:nvSpPr>
          <p:cNvPr id="16" name="TextBox 16"/>
          <p:cNvSpPr txBox="1"/>
          <p:nvPr/>
        </p:nvSpPr>
        <p:spPr>
          <a:xfrm>
            <a:off x="1028700" y="1391288"/>
            <a:ext cx="10445909" cy="959893"/>
          </a:xfrm>
          <a:prstGeom prst="rect">
            <a:avLst/>
          </a:prstGeom>
        </p:spPr>
        <p:txBody>
          <a:bodyPr lIns="0" tIns="0" rIns="0" bIns="0" rtlCol="0" anchor="t">
            <a:spAutoFit/>
          </a:bodyPr>
          <a:lstStyle/>
          <a:p>
            <a:pPr>
              <a:lnSpc>
                <a:spcPts val="7839"/>
              </a:lnSpc>
              <a:spcBef>
                <a:spcPct val="0"/>
              </a:spcBef>
            </a:pPr>
            <a:r>
              <a:rPr lang="en-US" sz="5599">
                <a:solidFill>
                  <a:srgbClr val="000000"/>
                </a:solidFill>
                <a:latin typeface="Inter Bold"/>
              </a:rPr>
              <a:t>DATA FEATURES</a:t>
            </a:r>
          </a:p>
        </p:txBody>
      </p:sp>
      <p:sp>
        <p:nvSpPr>
          <p:cNvPr id="17" name="TextBox 17"/>
          <p:cNvSpPr txBox="1"/>
          <p:nvPr/>
        </p:nvSpPr>
        <p:spPr>
          <a:xfrm>
            <a:off x="13736503" y="15354"/>
            <a:ext cx="3522797" cy="3435536"/>
          </a:xfrm>
          <a:prstGeom prst="rect">
            <a:avLst/>
          </a:prstGeom>
        </p:spPr>
        <p:txBody>
          <a:bodyPr lIns="0" tIns="0" rIns="0" bIns="0" rtlCol="0" anchor="t">
            <a:spAutoFit/>
          </a:bodyPr>
          <a:lstStyle/>
          <a:p>
            <a:pPr algn="r">
              <a:lnSpc>
                <a:spcPts val="27999"/>
              </a:lnSpc>
              <a:spcBef>
                <a:spcPct val="0"/>
              </a:spcBef>
            </a:pPr>
            <a:r>
              <a:rPr lang="en-US" sz="19999">
                <a:solidFill>
                  <a:srgbClr val="000000">
                    <a:alpha val="3922"/>
                  </a:srgbClr>
                </a:solidFill>
                <a:latin typeface="Inter Bold"/>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1028700" y="3702640"/>
            <a:ext cx="5410200" cy="4595514"/>
          </a:xfrm>
          <a:prstGeom prst="rect">
            <a:avLst/>
          </a:prstGeom>
          <a:solidFill>
            <a:srgbClr val="F7D7BC">
              <a:alpha val="29803"/>
            </a:srgbClr>
          </a:solidFill>
        </p:spPr>
      </p:sp>
      <p:sp>
        <p:nvSpPr>
          <p:cNvPr id="3" name="AutoShape 3"/>
          <p:cNvSpPr/>
          <p:nvPr/>
        </p:nvSpPr>
        <p:spPr>
          <a:xfrm>
            <a:off x="6438900" y="3702640"/>
            <a:ext cx="5410200" cy="4595514"/>
          </a:xfrm>
          <a:prstGeom prst="rect">
            <a:avLst/>
          </a:prstGeom>
          <a:solidFill>
            <a:srgbClr val="F7D7BC">
              <a:alpha val="64705"/>
            </a:srgbClr>
          </a:solidFill>
        </p:spPr>
      </p:sp>
      <p:sp>
        <p:nvSpPr>
          <p:cNvPr id="4" name="AutoShape 4"/>
          <p:cNvSpPr/>
          <p:nvPr/>
        </p:nvSpPr>
        <p:spPr>
          <a:xfrm>
            <a:off x="11849100" y="3702640"/>
            <a:ext cx="5410200" cy="4595514"/>
          </a:xfrm>
          <a:prstGeom prst="rect">
            <a:avLst/>
          </a:prstGeom>
          <a:solidFill>
            <a:srgbClr val="F7D7BC"/>
          </a:solidFill>
        </p:spPr>
      </p:sp>
      <p:grpSp>
        <p:nvGrpSpPr>
          <p:cNvPr id="5" name="Group 5"/>
          <p:cNvGrpSpPr/>
          <p:nvPr/>
        </p:nvGrpSpPr>
        <p:grpSpPr>
          <a:xfrm>
            <a:off x="1738190" y="5199510"/>
            <a:ext cx="3991220" cy="1601773"/>
            <a:chOff x="0" y="0"/>
            <a:chExt cx="5321627" cy="2135697"/>
          </a:xfrm>
        </p:grpSpPr>
        <p:sp>
          <p:nvSpPr>
            <p:cNvPr id="6" name="TextBox 6"/>
            <p:cNvSpPr txBox="1"/>
            <p:nvPr/>
          </p:nvSpPr>
          <p:spPr>
            <a:xfrm>
              <a:off x="0" y="-47625"/>
              <a:ext cx="5321627" cy="518681"/>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Inter"/>
                </a:rPr>
                <a:t>RATINGS_COUNT</a:t>
              </a:r>
            </a:p>
          </p:txBody>
        </p:sp>
        <p:sp>
          <p:nvSpPr>
            <p:cNvPr id="7" name="TextBox 7"/>
            <p:cNvSpPr txBox="1"/>
            <p:nvPr/>
          </p:nvSpPr>
          <p:spPr>
            <a:xfrm>
              <a:off x="0" y="823590"/>
              <a:ext cx="5321627" cy="1312107"/>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Total</a:t>
              </a:r>
            </a:p>
            <a:p>
              <a:pPr>
                <a:lnSpc>
                  <a:spcPts val="2660"/>
                </a:lnSpc>
                <a:spcBef>
                  <a:spcPct val="0"/>
                </a:spcBef>
              </a:pPr>
              <a:r>
                <a:rPr lang="en-US" sz="1900">
                  <a:solidFill>
                    <a:srgbClr val="000000"/>
                  </a:solidFill>
                  <a:latin typeface="Inter"/>
                </a:rPr>
                <a:t>number of ratings the book received.</a:t>
              </a:r>
            </a:p>
          </p:txBody>
        </p:sp>
      </p:grpSp>
      <p:sp>
        <p:nvSpPr>
          <p:cNvPr id="8" name="TextBox 8"/>
          <p:cNvSpPr txBox="1"/>
          <p:nvPr/>
        </p:nvSpPr>
        <p:spPr>
          <a:xfrm>
            <a:off x="1028700" y="8989983"/>
            <a:ext cx="5410200" cy="268317"/>
          </a:xfrm>
          <a:prstGeom prst="rect">
            <a:avLst/>
          </a:prstGeom>
        </p:spPr>
        <p:txBody>
          <a:bodyPr lIns="0" tIns="0" rIns="0" bIns="0" rtlCol="0" anchor="t">
            <a:spAutoFit/>
          </a:bodyPr>
          <a:lstStyle/>
          <a:p>
            <a:pPr>
              <a:lnSpc>
                <a:spcPts val="2239"/>
              </a:lnSpc>
              <a:spcBef>
                <a:spcPct val="0"/>
              </a:spcBef>
            </a:pPr>
            <a:r>
              <a:rPr lang="en-US" sz="1599">
                <a:solidFill>
                  <a:srgbClr val="000000"/>
                </a:solidFill>
                <a:latin typeface="Inter"/>
              </a:rPr>
              <a:t>NATHASYA GUNAWAN | FINAL PROJECT</a:t>
            </a:r>
          </a:p>
        </p:txBody>
      </p:sp>
      <p:grpSp>
        <p:nvGrpSpPr>
          <p:cNvPr id="9" name="Group 9"/>
          <p:cNvGrpSpPr/>
          <p:nvPr/>
        </p:nvGrpSpPr>
        <p:grpSpPr>
          <a:xfrm>
            <a:off x="7148390" y="5199510"/>
            <a:ext cx="3991220" cy="1601773"/>
            <a:chOff x="0" y="0"/>
            <a:chExt cx="5321627" cy="2135697"/>
          </a:xfrm>
        </p:grpSpPr>
        <p:sp>
          <p:nvSpPr>
            <p:cNvPr id="10" name="TextBox 10"/>
            <p:cNvSpPr txBox="1"/>
            <p:nvPr/>
          </p:nvSpPr>
          <p:spPr>
            <a:xfrm>
              <a:off x="0" y="-47625"/>
              <a:ext cx="5321627" cy="518681"/>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Inter"/>
                </a:rPr>
                <a:t>USER_ID</a:t>
              </a:r>
            </a:p>
          </p:txBody>
        </p:sp>
        <p:sp>
          <p:nvSpPr>
            <p:cNvPr id="11" name="TextBox 11"/>
            <p:cNvSpPr txBox="1"/>
            <p:nvPr/>
          </p:nvSpPr>
          <p:spPr>
            <a:xfrm>
              <a:off x="0" y="823590"/>
              <a:ext cx="5321627" cy="1312107"/>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A</a:t>
              </a:r>
            </a:p>
            <a:p>
              <a:pPr>
                <a:lnSpc>
                  <a:spcPts val="2660"/>
                </a:lnSpc>
                <a:spcBef>
                  <a:spcPct val="0"/>
                </a:spcBef>
              </a:pPr>
              <a:r>
                <a:rPr lang="en-US" sz="1900">
                  <a:solidFill>
                    <a:srgbClr val="000000"/>
                  </a:solidFill>
                  <a:latin typeface="Inter"/>
                </a:rPr>
                <a:t>unique Identification number for each user.</a:t>
              </a:r>
            </a:p>
          </p:txBody>
        </p:sp>
      </p:grpSp>
      <p:grpSp>
        <p:nvGrpSpPr>
          <p:cNvPr id="12" name="Group 12"/>
          <p:cNvGrpSpPr/>
          <p:nvPr/>
        </p:nvGrpSpPr>
        <p:grpSpPr>
          <a:xfrm>
            <a:off x="12558590" y="5199510"/>
            <a:ext cx="3991220" cy="1601773"/>
            <a:chOff x="0" y="0"/>
            <a:chExt cx="5321627" cy="2135697"/>
          </a:xfrm>
        </p:grpSpPr>
        <p:sp>
          <p:nvSpPr>
            <p:cNvPr id="13" name="TextBox 13"/>
            <p:cNvSpPr txBox="1"/>
            <p:nvPr/>
          </p:nvSpPr>
          <p:spPr>
            <a:xfrm>
              <a:off x="0" y="-47625"/>
              <a:ext cx="5321627" cy="518681"/>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Inter"/>
                </a:rPr>
                <a:t>BOOK_ID</a:t>
              </a:r>
            </a:p>
          </p:txBody>
        </p:sp>
        <p:sp>
          <p:nvSpPr>
            <p:cNvPr id="14" name="TextBox 14"/>
            <p:cNvSpPr txBox="1"/>
            <p:nvPr/>
          </p:nvSpPr>
          <p:spPr>
            <a:xfrm>
              <a:off x="0" y="823590"/>
              <a:ext cx="5321627" cy="1312107"/>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A</a:t>
              </a:r>
            </a:p>
            <a:p>
              <a:pPr>
                <a:lnSpc>
                  <a:spcPts val="2660"/>
                </a:lnSpc>
                <a:spcBef>
                  <a:spcPct val="0"/>
                </a:spcBef>
              </a:pPr>
              <a:r>
                <a:rPr lang="en-US" sz="1900">
                  <a:solidFill>
                    <a:srgbClr val="000000"/>
                  </a:solidFill>
                  <a:latin typeface="Inter"/>
                </a:rPr>
                <a:t>unique Identification number for each book.</a:t>
              </a:r>
            </a:p>
          </p:txBody>
        </p:sp>
      </p:grpSp>
      <p:pic>
        <p:nvPicPr>
          <p:cNvPr id="15" name="Picture 15"/>
          <p:cNvPicPr>
            <a:picLocks noChangeAspect="1"/>
          </p:cNvPicPr>
          <p:nvPr/>
        </p:nvPicPr>
        <p:blipFill>
          <a:blip r:embed="rId2"/>
          <a:srcRect l="12310" t="33786" r="7415" b="32929"/>
          <a:stretch>
            <a:fillRect/>
          </a:stretch>
        </p:blipFill>
        <p:spPr>
          <a:xfrm>
            <a:off x="16802620" y="9068945"/>
            <a:ext cx="456680" cy="189355"/>
          </a:xfrm>
          <a:prstGeom prst="rect">
            <a:avLst/>
          </a:prstGeom>
        </p:spPr>
      </p:pic>
      <p:sp>
        <p:nvSpPr>
          <p:cNvPr id="16" name="TextBox 16"/>
          <p:cNvSpPr txBox="1"/>
          <p:nvPr/>
        </p:nvSpPr>
        <p:spPr>
          <a:xfrm>
            <a:off x="1028700" y="1391288"/>
            <a:ext cx="10445909" cy="959893"/>
          </a:xfrm>
          <a:prstGeom prst="rect">
            <a:avLst/>
          </a:prstGeom>
        </p:spPr>
        <p:txBody>
          <a:bodyPr lIns="0" tIns="0" rIns="0" bIns="0" rtlCol="0" anchor="t">
            <a:spAutoFit/>
          </a:bodyPr>
          <a:lstStyle/>
          <a:p>
            <a:pPr>
              <a:lnSpc>
                <a:spcPts val="7839"/>
              </a:lnSpc>
              <a:spcBef>
                <a:spcPct val="0"/>
              </a:spcBef>
            </a:pPr>
            <a:r>
              <a:rPr lang="en-US" sz="5599">
                <a:solidFill>
                  <a:srgbClr val="000000"/>
                </a:solidFill>
                <a:latin typeface="Inter Bold"/>
              </a:rPr>
              <a:t>DATA FEATURES</a:t>
            </a:r>
          </a:p>
        </p:txBody>
      </p:sp>
      <p:sp>
        <p:nvSpPr>
          <p:cNvPr id="17" name="TextBox 17"/>
          <p:cNvSpPr txBox="1"/>
          <p:nvPr/>
        </p:nvSpPr>
        <p:spPr>
          <a:xfrm>
            <a:off x="13736503" y="15354"/>
            <a:ext cx="3522797" cy="3435536"/>
          </a:xfrm>
          <a:prstGeom prst="rect">
            <a:avLst/>
          </a:prstGeom>
        </p:spPr>
        <p:txBody>
          <a:bodyPr lIns="0" tIns="0" rIns="0" bIns="0" rtlCol="0" anchor="t">
            <a:spAutoFit/>
          </a:bodyPr>
          <a:lstStyle/>
          <a:p>
            <a:pPr algn="r">
              <a:lnSpc>
                <a:spcPts val="27999"/>
              </a:lnSpc>
              <a:spcBef>
                <a:spcPct val="0"/>
              </a:spcBef>
            </a:pPr>
            <a:r>
              <a:rPr lang="en-US" sz="19999">
                <a:solidFill>
                  <a:srgbClr val="000000">
                    <a:alpha val="3922"/>
                  </a:srgbClr>
                </a:solidFill>
                <a:latin typeface="Inter Bold"/>
              </a:rPr>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1028700" y="3702640"/>
            <a:ext cx="5410200" cy="4595514"/>
          </a:xfrm>
          <a:prstGeom prst="rect">
            <a:avLst/>
          </a:prstGeom>
          <a:solidFill>
            <a:srgbClr val="F7D7BC">
              <a:alpha val="29803"/>
            </a:srgbClr>
          </a:solidFill>
        </p:spPr>
      </p:sp>
      <p:sp>
        <p:nvSpPr>
          <p:cNvPr id="3" name="AutoShape 3"/>
          <p:cNvSpPr/>
          <p:nvPr/>
        </p:nvSpPr>
        <p:spPr>
          <a:xfrm>
            <a:off x="6438900" y="3702640"/>
            <a:ext cx="5410200" cy="4595514"/>
          </a:xfrm>
          <a:prstGeom prst="rect">
            <a:avLst/>
          </a:prstGeom>
          <a:solidFill>
            <a:srgbClr val="F7D7BC">
              <a:alpha val="64705"/>
            </a:srgbClr>
          </a:solidFill>
        </p:spPr>
      </p:sp>
      <p:sp>
        <p:nvSpPr>
          <p:cNvPr id="4" name="AutoShape 4"/>
          <p:cNvSpPr/>
          <p:nvPr/>
        </p:nvSpPr>
        <p:spPr>
          <a:xfrm>
            <a:off x="11849100" y="3702640"/>
            <a:ext cx="5410200" cy="4595514"/>
          </a:xfrm>
          <a:prstGeom prst="rect">
            <a:avLst/>
          </a:prstGeom>
          <a:solidFill>
            <a:srgbClr val="F7D7BC"/>
          </a:solidFill>
        </p:spPr>
      </p:sp>
      <p:grpSp>
        <p:nvGrpSpPr>
          <p:cNvPr id="5" name="Group 5"/>
          <p:cNvGrpSpPr/>
          <p:nvPr/>
        </p:nvGrpSpPr>
        <p:grpSpPr>
          <a:xfrm>
            <a:off x="1738190" y="5534099"/>
            <a:ext cx="3991220" cy="932596"/>
            <a:chOff x="0" y="0"/>
            <a:chExt cx="5321627" cy="1243461"/>
          </a:xfrm>
        </p:grpSpPr>
        <p:sp>
          <p:nvSpPr>
            <p:cNvPr id="6" name="TextBox 6"/>
            <p:cNvSpPr txBox="1"/>
            <p:nvPr/>
          </p:nvSpPr>
          <p:spPr>
            <a:xfrm>
              <a:off x="0" y="-47625"/>
              <a:ext cx="5321627" cy="518681"/>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Inter"/>
                </a:rPr>
                <a:t>RATINGS</a:t>
              </a:r>
            </a:p>
          </p:txBody>
        </p:sp>
        <p:sp>
          <p:nvSpPr>
            <p:cNvPr id="7" name="TextBox 7"/>
            <p:cNvSpPr txBox="1"/>
            <p:nvPr/>
          </p:nvSpPr>
          <p:spPr>
            <a:xfrm>
              <a:off x="0" y="823590"/>
              <a:ext cx="5321627" cy="419871"/>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Ratings given to a book by a user.</a:t>
              </a:r>
            </a:p>
          </p:txBody>
        </p:sp>
      </p:grpSp>
      <p:sp>
        <p:nvSpPr>
          <p:cNvPr id="8" name="TextBox 8"/>
          <p:cNvSpPr txBox="1"/>
          <p:nvPr/>
        </p:nvSpPr>
        <p:spPr>
          <a:xfrm>
            <a:off x="1028700" y="8989983"/>
            <a:ext cx="5410200" cy="268317"/>
          </a:xfrm>
          <a:prstGeom prst="rect">
            <a:avLst/>
          </a:prstGeom>
        </p:spPr>
        <p:txBody>
          <a:bodyPr lIns="0" tIns="0" rIns="0" bIns="0" rtlCol="0" anchor="t">
            <a:spAutoFit/>
          </a:bodyPr>
          <a:lstStyle/>
          <a:p>
            <a:pPr>
              <a:lnSpc>
                <a:spcPts val="2239"/>
              </a:lnSpc>
              <a:spcBef>
                <a:spcPct val="0"/>
              </a:spcBef>
            </a:pPr>
            <a:r>
              <a:rPr lang="en-US" sz="1599">
                <a:solidFill>
                  <a:srgbClr val="000000"/>
                </a:solidFill>
                <a:latin typeface="Inter"/>
              </a:rPr>
              <a:t>NATHASYA GUNAWAN | FINAL PROJECT</a:t>
            </a:r>
          </a:p>
        </p:txBody>
      </p:sp>
      <p:grpSp>
        <p:nvGrpSpPr>
          <p:cNvPr id="9" name="Group 9"/>
          <p:cNvGrpSpPr/>
          <p:nvPr/>
        </p:nvGrpSpPr>
        <p:grpSpPr>
          <a:xfrm>
            <a:off x="7148390" y="5366805"/>
            <a:ext cx="3991220" cy="1267184"/>
            <a:chOff x="0" y="0"/>
            <a:chExt cx="5321627" cy="1689579"/>
          </a:xfrm>
        </p:grpSpPr>
        <p:sp>
          <p:nvSpPr>
            <p:cNvPr id="10" name="TextBox 10"/>
            <p:cNvSpPr txBox="1"/>
            <p:nvPr/>
          </p:nvSpPr>
          <p:spPr>
            <a:xfrm>
              <a:off x="0" y="-47625"/>
              <a:ext cx="5321627" cy="518681"/>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Inter"/>
                </a:rPr>
                <a:t>TAG_NAME</a:t>
              </a:r>
            </a:p>
          </p:txBody>
        </p:sp>
        <p:sp>
          <p:nvSpPr>
            <p:cNvPr id="11" name="TextBox 11"/>
            <p:cNvSpPr txBox="1"/>
            <p:nvPr/>
          </p:nvSpPr>
          <p:spPr>
            <a:xfrm>
              <a:off x="0" y="823590"/>
              <a:ext cx="5321627" cy="865989"/>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Book genres assigned to each book</a:t>
              </a:r>
            </a:p>
          </p:txBody>
        </p:sp>
      </p:grpSp>
      <p:grpSp>
        <p:nvGrpSpPr>
          <p:cNvPr id="12" name="Group 12"/>
          <p:cNvGrpSpPr/>
          <p:nvPr/>
        </p:nvGrpSpPr>
        <p:grpSpPr>
          <a:xfrm>
            <a:off x="12558590" y="5366805"/>
            <a:ext cx="3991220" cy="1267184"/>
            <a:chOff x="0" y="0"/>
            <a:chExt cx="5321627" cy="1689579"/>
          </a:xfrm>
        </p:grpSpPr>
        <p:sp>
          <p:nvSpPr>
            <p:cNvPr id="13" name="TextBox 13"/>
            <p:cNvSpPr txBox="1"/>
            <p:nvPr/>
          </p:nvSpPr>
          <p:spPr>
            <a:xfrm>
              <a:off x="0" y="-47625"/>
              <a:ext cx="5321627" cy="518681"/>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Inter"/>
                </a:rPr>
                <a:t>BOOKS_COUNT</a:t>
              </a:r>
            </a:p>
          </p:txBody>
        </p:sp>
        <p:sp>
          <p:nvSpPr>
            <p:cNvPr id="14" name="TextBox 14"/>
            <p:cNvSpPr txBox="1"/>
            <p:nvPr/>
          </p:nvSpPr>
          <p:spPr>
            <a:xfrm>
              <a:off x="0" y="823590"/>
              <a:ext cx="5321627" cy="865989"/>
            </a:xfrm>
            <a:prstGeom prst="rect">
              <a:avLst/>
            </a:prstGeom>
          </p:spPr>
          <p:txBody>
            <a:bodyPr lIns="0" tIns="0" rIns="0" bIns="0" rtlCol="0" anchor="t">
              <a:spAutoFit/>
            </a:bodyPr>
            <a:lstStyle/>
            <a:p>
              <a:pPr>
                <a:lnSpc>
                  <a:spcPts val="2660"/>
                </a:lnSpc>
                <a:spcBef>
                  <a:spcPct val="0"/>
                </a:spcBef>
              </a:pPr>
              <a:r>
                <a:rPr lang="en-US" sz="1900">
                  <a:solidFill>
                    <a:srgbClr val="000000"/>
                  </a:solidFill>
                  <a:latin typeface="Inter"/>
                </a:rPr>
                <a:t>Number</a:t>
              </a:r>
            </a:p>
            <a:p>
              <a:pPr>
                <a:lnSpc>
                  <a:spcPts val="2660"/>
                </a:lnSpc>
                <a:spcBef>
                  <a:spcPct val="0"/>
                </a:spcBef>
              </a:pPr>
              <a:r>
                <a:rPr lang="en-US" sz="1900">
                  <a:solidFill>
                    <a:srgbClr val="000000"/>
                  </a:solidFill>
                  <a:latin typeface="Inter"/>
                </a:rPr>
                <a:t>of editions a book have.</a:t>
              </a:r>
            </a:p>
          </p:txBody>
        </p:sp>
      </p:grpSp>
      <p:pic>
        <p:nvPicPr>
          <p:cNvPr id="15" name="Picture 15"/>
          <p:cNvPicPr>
            <a:picLocks noChangeAspect="1"/>
          </p:cNvPicPr>
          <p:nvPr/>
        </p:nvPicPr>
        <p:blipFill>
          <a:blip r:embed="rId2"/>
          <a:srcRect l="12310" t="33786" r="7415" b="32929"/>
          <a:stretch>
            <a:fillRect/>
          </a:stretch>
        </p:blipFill>
        <p:spPr>
          <a:xfrm>
            <a:off x="16802620" y="9068945"/>
            <a:ext cx="456680" cy="189355"/>
          </a:xfrm>
          <a:prstGeom prst="rect">
            <a:avLst/>
          </a:prstGeom>
        </p:spPr>
      </p:pic>
      <p:sp>
        <p:nvSpPr>
          <p:cNvPr id="16" name="TextBox 16"/>
          <p:cNvSpPr txBox="1"/>
          <p:nvPr/>
        </p:nvSpPr>
        <p:spPr>
          <a:xfrm>
            <a:off x="1028700" y="1391288"/>
            <a:ext cx="10445909" cy="959893"/>
          </a:xfrm>
          <a:prstGeom prst="rect">
            <a:avLst/>
          </a:prstGeom>
        </p:spPr>
        <p:txBody>
          <a:bodyPr lIns="0" tIns="0" rIns="0" bIns="0" rtlCol="0" anchor="t">
            <a:spAutoFit/>
          </a:bodyPr>
          <a:lstStyle/>
          <a:p>
            <a:pPr>
              <a:lnSpc>
                <a:spcPts val="7839"/>
              </a:lnSpc>
              <a:spcBef>
                <a:spcPct val="0"/>
              </a:spcBef>
            </a:pPr>
            <a:r>
              <a:rPr lang="en-US" sz="5599">
                <a:solidFill>
                  <a:srgbClr val="000000"/>
                </a:solidFill>
                <a:latin typeface="Inter Bold"/>
              </a:rPr>
              <a:t>DATA FEATURES</a:t>
            </a:r>
          </a:p>
        </p:txBody>
      </p:sp>
      <p:sp>
        <p:nvSpPr>
          <p:cNvPr id="17" name="TextBox 17"/>
          <p:cNvSpPr txBox="1"/>
          <p:nvPr/>
        </p:nvSpPr>
        <p:spPr>
          <a:xfrm>
            <a:off x="13736503" y="15354"/>
            <a:ext cx="3522797" cy="3435536"/>
          </a:xfrm>
          <a:prstGeom prst="rect">
            <a:avLst/>
          </a:prstGeom>
        </p:spPr>
        <p:txBody>
          <a:bodyPr lIns="0" tIns="0" rIns="0" bIns="0" rtlCol="0" anchor="t">
            <a:spAutoFit/>
          </a:bodyPr>
          <a:lstStyle/>
          <a:p>
            <a:pPr algn="r">
              <a:lnSpc>
                <a:spcPts val="27999"/>
              </a:lnSpc>
              <a:spcBef>
                <a:spcPct val="0"/>
              </a:spcBef>
            </a:pPr>
            <a:r>
              <a:rPr lang="en-US" sz="19999">
                <a:solidFill>
                  <a:srgbClr val="000000">
                    <a:alpha val="3922"/>
                  </a:srgbClr>
                </a:solidFill>
                <a:latin typeface="Inter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1059</Words>
  <Application>Microsoft Macintosh PowerPoint</Application>
  <PresentationFormat>Custom</PresentationFormat>
  <Paragraphs>135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Inter</vt:lpstr>
      <vt:lpstr>Inter Bold</vt:lpstr>
      <vt:lpstr>Open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Goodreads Book Recommendation System</dc:title>
  <cp:lastModifiedBy>Nathasya Gunawan</cp:lastModifiedBy>
  <cp:revision>3</cp:revision>
  <dcterms:created xsi:type="dcterms:W3CDTF">2006-08-16T00:00:00Z</dcterms:created>
  <dcterms:modified xsi:type="dcterms:W3CDTF">2020-09-02T03:06:26Z</dcterms:modified>
  <dc:identifier>DAEGOvmP3mk</dc:identifier>
</cp:coreProperties>
</file>