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48" r:id="rId2"/>
  </p:sldMasterIdLst>
  <p:sldIdLst>
    <p:sldId id="256" r:id="rId3"/>
    <p:sldId id="262" r:id="rId4"/>
    <p:sldId id="257" r:id="rId5"/>
    <p:sldId id="258" r:id="rId6"/>
    <p:sldId id="259"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48"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20:20:20.545"/>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20:20:22.321"/>
    </inkml:context>
    <inkml:brush xml:id="br0">
      <inkml:brushProperty name="width" value="0.05" units="cm"/>
      <inkml:brushProperty name="height" value="0.05" units="cm"/>
    </inkml:brush>
  </inkml:definitions>
  <inkml:trace contextRef="#ctx0" brushRef="#br0">1 0 24575,'0'1'-8191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20:20:22.903"/>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20:20:23.678"/>
    </inkml:context>
    <inkml:brush xml:id="br0">
      <inkml:brushProperty name="width" value="0.05" units="cm"/>
      <inkml:brushProperty name="height" value="0.0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20:20:24.020"/>
    </inkml:context>
    <inkml:brush xml:id="br0">
      <inkml:brushProperty name="width" value="0.05" units="cm"/>
      <inkml:brushProperty name="height" value="0.05"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20:20:47.668"/>
    </inkml:context>
    <inkml:brush xml:id="br0">
      <inkml:brushProperty name="width" value="0.05" units="cm"/>
      <inkml:brushProperty name="height" value="0.05" units="cm"/>
    </inkml:brush>
  </inkml:definitions>
  <inkml:trace contextRef="#ctx0" brushRef="#br0">1 1 24575,'4'0'0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20:20:49.462"/>
    </inkml:context>
    <inkml:brush xml:id="br0">
      <inkml:brushProperty name="width" value="0.05" units="cm"/>
      <inkml:brushProperty name="height" value="0.05" units="cm"/>
    </inkml:brush>
  </inkml:definitions>
  <inkml:trace contextRef="#ctx0" brushRef="#br0">0 1 24575,'5'0'0,"5"0"0,2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20:45:58.854"/>
    </inkml:context>
    <inkml:brush xml:id="br0">
      <inkml:brushProperty name="width" value="0.05" units="cm"/>
      <inkml:brushProperty name="height" value="0.05" units="cm"/>
    </inkml:brush>
  </inkml:definitions>
  <inkml:trace contextRef="#ctx0" brushRef="#br0">0 1 24575,'0'-1'-8191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E1C8-0D8E-4193-AC28-BB91834B8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F8034E-751D-47E4-8420-BD3BA03A4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D687F5-EA70-49F2-B8C5-C9CD49B9D0C0}"/>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5" name="Footer Placeholder 4">
            <a:extLst>
              <a:ext uri="{FF2B5EF4-FFF2-40B4-BE49-F238E27FC236}">
                <a16:creationId xmlns:a16="http://schemas.microsoft.com/office/drawing/2014/main" id="{6B833535-873A-4931-97D8-7A946CB51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328F6-18EC-4566-A80D-B131A99BD471}"/>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378624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A595-2863-43D5-A083-000BD228C5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83E8D1-6437-4B58-A802-88CE58262B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0C189-4E1E-4730-A94B-B6C5449EEC64}"/>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5" name="Footer Placeholder 4">
            <a:extLst>
              <a:ext uri="{FF2B5EF4-FFF2-40B4-BE49-F238E27FC236}">
                <a16:creationId xmlns:a16="http://schemas.microsoft.com/office/drawing/2014/main" id="{CE60094C-98D4-43BD-9853-B1F6DAF0D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606BD-FB7A-4BA3-B465-5575BEAF2B5F}"/>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230805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98E8D6-8E34-4CA6-A8B9-BB3248ACD5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761865-AD31-4A64-8F01-F7290A16D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A96EC-7D86-4BBF-A230-48727617A9DD}"/>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5" name="Footer Placeholder 4">
            <a:extLst>
              <a:ext uri="{FF2B5EF4-FFF2-40B4-BE49-F238E27FC236}">
                <a16:creationId xmlns:a16="http://schemas.microsoft.com/office/drawing/2014/main" id="{15C94F79-9A63-4E5F-82C0-591921960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37DEB-3013-41DD-916F-8F1EFFA391DE}"/>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354789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CAB7-7EBD-4538-8BD7-75E69A0AC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AE6348-E9F1-4379-962C-E891C3EEE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A4FE53-B7FC-4FCB-AB67-6A1AA7295542}"/>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5" name="Footer Placeholder 4">
            <a:extLst>
              <a:ext uri="{FF2B5EF4-FFF2-40B4-BE49-F238E27FC236}">
                <a16:creationId xmlns:a16="http://schemas.microsoft.com/office/drawing/2014/main" id="{4B04CF11-F1A4-4F9F-BAAA-898E75268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5C6AE-62FA-49C7-A6EE-30BFD546D880}"/>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2941659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A9A4-19DE-4D41-BCBD-55636C6E8B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02E39-1710-4A21-8144-14C914FFF0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A594B-AF5B-42D6-98A6-22FDAFAA673F}"/>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5" name="Footer Placeholder 4">
            <a:extLst>
              <a:ext uri="{FF2B5EF4-FFF2-40B4-BE49-F238E27FC236}">
                <a16:creationId xmlns:a16="http://schemas.microsoft.com/office/drawing/2014/main" id="{6FA80DAE-9887-431D-A8A1-C61FFF635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4C8E2-055D-41B6-9DD6-D389D2573C51}"/>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251756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3EFD-350C-466B-9085-8FF3C71C0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A7CE93-FF1B-4EA1-B74A-35EEAF430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661DA-4D4D-4C9D-8D8F-076EB155680D}"/>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5" name="Footer Placeholder 4">
            <a:extLst>
              <a:ext uri="{FF2B5EF4-FFF2-40B4-BE49-F238E27FC236}">
                <a16:creationId xmlns:a16="http://schemas.microsoft.com/office/drawing/2014/main" id="{7BAF6AEA-29E4-4EE9-9804-3D2CEE1F5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2E4A7-E0A6-42F5-B87D-2E3251E78252}"/>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2025759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D710-67C6-4076-A5FF-DB7BF885A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F1B27-DE74-4386-A5EA-D4E7B6A77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7039E-0CDB-4B95-9720-DFEA80472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F3A498-2208-4B7A-9B39-A6B3EC5B942B}"/>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6" name="Footer Placeholder 5">
            <a:extLst>
              <a:ext uri="{FF2B5EF4-FFF2-40B4-BE49-F238E27FC236}">
                <a16:creationId xmlns:a16="http://schemas.microsoft.com/office/drawing/2014/main" id="{A1090EA8-6BDF-44C7-93B3-98D71E27C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C1DEE6-2FA5-41E0-9F25-817302AFF832}"/>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1986322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2B4C-BE02-4A18-A5D6-E8AF0714F3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A87C6D-1947-4311-A1F6-8466B5218F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D5CEB-3D52-417C-94D4-93CE5021D1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DE0227-17E8-414B-9D94-68462BC96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BCF0B-B12F-40E9-B0A3-E9F7EBA99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AAA97-E372-4EDA-80B3-616F75FF7D4F}"/>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8" name="Footer Placeholder 7">
            <a:extLst>
              <a:ext uri="{FF2B5EF4-FFF2-40B4-BE49-F238E27FC236}">
                <a16:creationId xmlns:a16="http://schemas.microsoft.com/office/drawing/2014/main" id="{E104BB41-DECD-4871-866D-A79F76E484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823252-8A3A-4169-BED2-DA6C62A4124D}"/>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3406168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1BCF-F94C-4175-BED4-60F75C0EC5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D1B962-C364-4F5F-8C4E-2C9499A8C059}"/>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4" name="Footer Placeholder 3">
            <a:extLst>
              <a:ext uri="{FF2B5EF4-FFF2-40B4-BE49-F238E27FC236}">
                <a16:creationId xmlns:a16="http://schemas.microsoft.com/office/drawing/2014/main" id="{185A6E57-8C0B-4D14-A6FD-A4F32A9842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7E2090-9B47-4FB2-9D9F-D1DA1BA61F99}"/>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2350887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38CDE-A98C-4C02-966A-E4E7A9149C95}"/>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3" name="Footer Placeholder 2">
            <a:extLst>
              <a:ext uri="{FF2B5EF4-FFF2-40B4-BE49-F238E27FC236}">
                <a16:creationId xmlns:a16="http://schemas.microsoft.com/office/drawing/2014/main" id="{6053B53C-7BCB-4224-A0A1-F42F775A80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8CF46E-AF64-4BC0-9A75-5A4C2BF969B5}"/>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1735753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A0E-ED72-4290-8DCE-B730935E2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DA541-1BFE-4EA3-8E8D-119262F3D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C349C6-6F84-41C9-80B1-444398AEF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6FAB1-08FD-4F12-A43A-1E8A3A925B6C}"/>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6" name="Footer Placeholder 5">
            <a:extLst>
              <a:ext uri="{FF2B5EF4-FFF2-40B4-BE49-F238E27FC236}">
                <a16:creationId xmlns:a16="http://schemas.microsoft.com/office/drawing/2014/main" id="{AEB19188-C840-44E6-AD02-D7B166784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E8F36-B708-499A-97FB-643003D6F4F9}"/>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261832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7255-2A41-4B56-B89B-035C47303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63FD6-8A30-4F70-8CF5-38471E012A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CF930-FF21-48BD-85E8-8713F446D73E}"/>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5" name="Footer Placeholder 4">
            <a:extLst>
              <a:ext uri="{FF2B5EF4-FFF2-40B4-BE49-F238E27FC236}">
                <a16:creationId xmlns:a16="http://schemas.microsoft.com/office/drawing/2014/main" id="{6B8DD4F1-D6A8-4AA4-A596-578B119BF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288A4-EDF6-4611-B0F1-59265D8EB0CE}"/>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1311810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A132-B7AC-4142-94E5-452FA3439F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8CC481-2317-480B-BE32-016E0DBD1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12FA4F-15FF-48BF-B0CE-B983B3E48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ED7C9-C3F6-478F-A185-09E3EC741669}"/>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6" name="Footer Placeholder 5">
            <a:extLst>
              <a:ext uri="{FF2B5EF4-FFF2-40B4-BE49-F238E27FC236}">
                <a16:creationId xmlns:a16="http://schemas.microsoft.com/office/drawing/2014/main" id="{D20ABC2F-8FB1-4354-90E0-F4A24D8E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023365-1055-49D4-BCD0-8265EA26DBD9}"/>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1962134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50B1-A9F9-4864-BEED-3E2118DE6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B326B3-E9A7-4F46-8205-2475811540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F955C-9997-4BDC-8509-45C06179B78A}"/>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5" name="Footer Placeholder 4">
            <a:extLst>
              <a:ext uri="{FF2B5EF4-FFF2-40B4-BE49-F238E27FC236}">
                <a16:creationId xmlns:a16="http://schemas.microsoft.com/office/drawing/2014/main" id="{DD0B9265-E378-4E7C-879A-2273A28B1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51E0E-C641-45D6-AFC3-82933E5EB629}"/>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3004645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42330B-017E-4CB6-8FD4-4088F88C28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7E67DD-BE44-4A2E-9FD3-8C4F114C0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97862-01A4-4541-8724-C5DA469E54A0}"/>
              </a:ext>
            </a:extLst>
          </p:cNvPr>
          <p:cNvSpPr>
            <a:spLocks noGrp="1"/>
          </p:cNvSpPr>
          <p:nvPr>
            <p:ph type="dt" sz="half" idx="10"/>
          </p:nvPr>
        </p:nvSpPr>
        <p:spPr/>
        <p:txBody>
          <a:bodyPr/>
          <a:lstStyle/>
          <a:p>
            <a:fld id="{6B6119D9-4B4E-4061-A790-83D0A32758FB}" type="datetimeFigureOut">
              <a:rPr lang="en-US" smtClean="0"/>
              <a:t>1/27/2023</a:t>
            </a:fld>
            <a:endParaRPr lang="en-US"/>
          </a:p>
        </p:txBody>
      </p:sp>
      <p:sp>
        <p:nvSpPr>
          <p:cNvPr id="5" name="Footer Placeholder 4">
            <a:extLst>
              <a:ext uri="{FF2B5EF4-FFF2-40B4-BE49-F238E27FC236}">
                <a16:creationId xmlns:a16="http://schemas.microsoft.com/office/drawing/2014/main" id="{2BEA10B3-38A5-468F-A100-A6DEA966F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B98D0-B982-4A4B-9D11-1C9FF0D0BDB6}"/>
              </a:ext>
            </a:extLst>
          </p:cNvPr>
          <p:cNvSpPr>
            <a:spLocks noGrp="1"/>
          </p:cNvSpPr>
          <p:nvPr>
            <p:ph type="sldNum" sz="quarter" idx="12"/>
          </p:nvPr>
        </p:nvSpPr>
        <p:spPr/>
        <p:txBody>
          <a:bodyPr/>
          <a:lstStyle/>
          <a:p>
            <a:fld id="{92C929C4-A167-49E3-963D-A6CC9EE31561}" type="slidenum">
              <a:rPr lang="en-US" smtClean="0"/>
              <a:t>‹#›</a:t>
            </a:fld>
            <a:endParaRPr lang="en-US"/>
          </a:p>
        </p:txBody>
      </p:sp>
    </p:spTree>
    <p:extLst>
      <p:ext uri="{BB962C8B-B14F-4D97-AF65-F5344CB8AC3E}">
        <p14:creationId xmlns:p14="http://schemas.microsoft.com/office/powerpoint/2010/main" val="42812190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8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29200" y="1828800"/>
            <a:ext cx="6400800" cy="3044952"/>
          </a:xfrm>
          <a:prstGeom prst="rect">
            <a:avLst/>
          </a:prstGeom>
        </p:spPr>
        <p:txBody>
          <a:bodyPr anchor="ctr"/>
          <a:lstStyle>
            <a:lvl1pPr>
              <a:defRPr sz="3000" b="1">
                <a:solidFill>
                  <a:schemeClr val="tx2"/>
                </a:solidFill>
              </a:defRPr>
            </a:lvl1pPr>
          </a:lstStyle>
          <a:p>
            <a:r>
              <a:rPr lang="en-US" dirty="0"/>
              <a:t>Click to edit title style</a:t>
            </a:r>
          </a:p>
        </p:txBody>
      </p:sp>
      <p:sp>
        <p:nvSpPr>
          <p:cNvPr id="7" name="Picture Placeholder 6">
            <a:extLst>
              <a:ext uri="{FF2B5EF4-FFF2-40B4-BE49-F238E27FC236}">
                <a16:creationId xmlns:a16="http://schemas.microsoft.com/office/drawing/2014/main" id="{974C7081-0C70-8A47-B1DC-61732F26001D}"/>
              </a:ext>
            </a:extLst>
          </p:cNvPr>
          <p:cNvSpPr>
            <a:spLocks noGrp="1"/>
          </p:cNvSpPr>
          <p:nvPr>
            <p:ph type="pic" sz="quarter" idx="17"/>
          </p:nvPr>
        </p:nvSpPr>
        <p:spPr>
          <a:xfrm>
            <a:off x="0" y="0"/>
            <a:ext cx="4240213" cy="6858000"/>
          </a:xfrm>
        </p:spPr>
        <p:txBody>
          <a:bodyPr/>
          <a:lstStyle/>
          <a:p>
            <a:r>
              <a:rPr lang="en-US" dirty="0"/>
              <a:t>Click icon to add picture</a:t>
            </a:r>
          </a:p>
        </p:txBody>
      </p:sp>
    </p:spTree>
    <p:extLst>
      <p:ext uri="{BB962C8B-B14F-4D97-AF65-F5344CB8AC3E}">
        <p14:creationId xmlns:p14="http://schemas.microsoft.com/office/powerpoint/2010/main" val="1449738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400"/>
              </a:spcBef>
              <a:defRPr sz="1600"/>
            </a:lvl1pPr>
            <a:lvl2pPr marL="203597" indent="-203597">
              <a:spcBef>
                <a:spcPts val="1400"/>
              </a:spcBef>
              <a:buFont typeface="Arial" panose="020B0604020202020204" pitchFamily="34" charset="0"/>
              <a:buChar char="•"/>
              <a:defRPr sz="1400"/>
            </a:lvl2pPr>
            <a:lvl3pPr marL="429816" indent="-215504">
              <a:spcBef>
                <a:spcPts val="1400"/>
              </a:spcBef>
              <a:buFont typeface="Courier New" panose="02070309020205020404" pitchFamily="49" charset="0"/>
              <a:buChar char="o"/>
              <a:defRPr sz="1200"/>
            </a:lvl3pPr>
            <a:lvl4pPr>
              <a:spcBef>
                <a:spcPts val="1400"/>
              </a:spcBef>
              <a:defRPr sz="1100"/>
            </a:lvl4pPr>
            <a:lvl5pPr>
              <a:spcBef>
                <a:spcPts val="1400"/>
              </a:spcBef>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46D8F5-DE99-294E-92FC-0231E1EAE132}" type="datetime1">
              <a:rPr lang="en-US" smtClean="0"/>
              <a:t>1/27/2023</a:t>
            </a:fld>
            <a:endParaRPr lang="en-US"/>
          </a:p>
        </p:txBody>
      </p:sp>
      <p:sp>
        <p:nvSpPr>
          <p:cNvPr id="6" name="Slide Number Placeholder 5"/>
          <p:cNvSpPr>
            <a:spLocks noGrp="1"/>
          </p:cNvSpPr>
          <p:nvPr>
            <p:ph type="sldNum" sz="quarter" idx="12"/>
          </p:nvPr>
        </p:nvSpPr>
        <p:spPr/>
        <p:txBody>
          <a:bodyPr/>
          <a:lstStyle/>
          <a:p>
            <a:fld id="{4FA92F45-BA5D-4C7A-ACC7-D44B34072B97}" type="slidenum">
              <a:rPr lang="en-US" smtClean="0"/>
              <a:t>‹#›</a:t>
            </a:fld>
            <a:endParaRPr lang="en-US"/>
          </a:p>
        </p:txBody>
      </p:sp>
      <p:sp>
        <p:nvSpPr>
          <p:cNvPr id="8" name="Title 1">
            <a:extLst>
              <a:ext uri="{FF2B5EF4-FFF2-40B4-BE49-F238E27FC236}">
                <a16:creationId xmlns:a16="http://schemas.microsoft.com/office/drawing/2014/main" id="{1C0AA17A-B68C-1D4A-AC35-7A4A839C860C}"/>
              </a:ext>
            </a:extLst>
          </p:cNvPr>
          <p:cNvSpPr>
            <a:spLocks noGrp="1"/>
          </p:cNvSpPr>
          <p:nvPr>
            <p:ph type="title" hasCustomPrompt="1"/>
          </p:nvPr>
        </p:nvSpPr>
        <p:spPr>
          <a:xfrm>
            <a:off x="365760" y="365127"/>
            <a:ext cx="11460480" cy="383773"/>
          </a:xfrm>
          <a:prstGeom prst="rect">
            <a:avLst/>
          </a:prstGeom>
        </p:spPr>
        <p:txBody>
          <a:bodyPr/>
          <a:lstStyle>
            <a:lvl1pPr>
              <a:defRPr i="0"/>
            </a:lvl1pPr>
          </a:lstStyle>
          <a:p>
            <a:r>
              <a:rPr lang="en-US"/>
              <a:t>Agenda</a:t>
            </a:r>
          </a:p>
        </p:txBody>
      </p:sp>
      <p:cxnSp>
        <p:nvCxnSpPr>
          <p:cNvPr id="9" name="Straight Connector 8">
            <a:extLst>
              <a:ext uri="{FF2B5EF4-FFF2-40B4-BE49-F238E27FC236}">
                <a16:creationId xmlns:a16="http://schemas.microsoft.com/office/drawing/2014/main" id="{0CC6078E-B0D6-1947-BF92-2AA2EF43415A}"/>
              </a:ext>
            </a:extLst>
          </p:cNvPr>
          <p:cNvCxnSpPr>
            <a:cxnSpLocks/>
          </p:cNvCxnSpPr>
          <p:nvPr userDrawn="1"/>
        </p:nvCxnSpPr>
        <p:spPr>
          <a:xfrm>
            <a:off x="365760" y="1296637"/>
            <a:ext cx="11460480" cy="13371"/>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6">
            <a:extLst>
              <a:ext uri="{FF2B5EF4-FFF2-40B4-BE49-F238E27FC236}">
                <a16:creationId xmlns:a16="http://schemas.microsoft.com/office/drawing/2014/main" id="{FD3D34ED-66E0-9F4F-A035-7C55E20CD57D}"/>
              </a:ext>
            </a:extLst>
          </p:cNvPr>
          <p:cNvSpPr>
            <a:spLocks noGrp="1"/>
          </p:cNvSpPr>
          <p:nvPr>
            <p:ph type="body" sz="quarter" idx="13" hasCustomPrompt="1"/>
          </p:nvPr>
        </p:nvSpPr>
        <p:spPr>
          <a:xfrm>
            <a:off x="365125" y="914400"/>
            <a:ext cx="6437313" cy="223838"/>
          </a:xfrm>
        </p:spPr>
        <p:txBody>
          <a:bodyPr/>
          <a:lstStyle>
            <a:lvl1pPr>
              <a:defRPr i="1"/>
            </a:lvl1pPr>
          </a:lstStyle>
          <a:p>
            <a:pPr lvl="0"/>
            <a:r>
              <a:rPr lang="en-US"/>
              <a:t>Sub-header</a:t>
            </a:r>
          </a:p>
        </p:txBody>
      </p:sp>
    </p:spTree>
    <p:extLst>
      <p:ext uri="{BB962C8B-B14F-4D97-AF65-F5344CB8AC3E}">
        <p14:creationId xmlns:p14="http://schemas.microsoft.com/office/powerpoint/2010/main" val="2988663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04F9-1383-4C91-8A83-83ECB7C76E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81D6EC-E6C2-4820-A4C1-EAE9D88F1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8902C-9898-475D-8D2C-524FCDAD4F91}"/>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5" name="Footer Placeholder 4">
            <a:extLst>
              <a:ext uri="{FF2B5EF4-FFF2-40B4-BE49-F238E27FC236}">
                <a16:creationId xmlns:a16="http://schemas.microsoft.com/office/drawing/2014/main" id="{BC8BB883-A080-4E76-89D2-CF6333AB3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C7350-27EC-4171-8BB4-E9C1199171CC}"/>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62132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4F0D-F233-491F-B500-1D4CC73EF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BC85B-D7D4-4687-BAA8-67F886CD86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87DEBE-1D51-4C90-97D2-7DF05CC8A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FC7D8E-7E30-4063-9C9D-C0E40C9D6B98}"/>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6" name="Footer Placeholder 5">
            <a:extLst>
              <a:ext uri="{FF2B5EF4-FFF2-40B4-BE49-F238E27FC236}">
                <a16:creationId xmlns:a16="http://schemas.microsoft.com/office/drawing/2014/main" id="{E16DE25C-193B-4F05-A29B-43DAF052D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317BD-BD41-4293-9A29-B9DBC029C635}"/>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288919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BCF0-1BC9-484F-9EC2-A447984B41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BB1EBB-3272-4E6F-B5A0-C5E3311582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AF9E69-0CCE-4616-A181-2C583C9485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022116-1E2D-4C7B-8826-F99F74F4E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98812-4013-4019-B2F6-31730CB14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C25C3F-79A2-4699-85E2-1E42FDAD6256}"/>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8" name="Footer Placeholder 7">
            <a:extLst>
              <a:ext uri="{FF2B5EF4-FFF2-40B4-BE49-F238E27FC236}">
                <a16:creationId xmlns:a16="http://schemas.microsoft.com/office/drawing/2014/main" id="{782B6CF6-2E65-4B8E-B701-97A733E8EE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EC23D6-C62A-483C-9093-0071165079FA}"/>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252178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2441-F11B-4CCD-B2D8-CE2F76F942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4DD0B9-AA78-453E-AD87-2F018E7B44D1}"/>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4" name="Footer Placeholder 3">
            <a:extLst>
              <a:ext uri="{FF2B5EF4-FFF2-40B4-BE49-F238E27FC236}">
                <a16:creationId xmlns:a16="http://schemas.microsoft.com/office/drawing/2014/main" id="{88D0CF91-0BF4-4CD9-9EED-52D5418BE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85C323-3D83-41EB-92A1-59CD0AAE52A8}"/>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252619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CE0018-396E-4162-9A47-387CE1923012}"/>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3" name="Footer Placeholder 2">
            <a:extLst>
              <a:ext uri="{FF2B5EF4-FFF2-40B4-BE49-F238E27FC236}">
                <a16:creationId xmlns:a16="http://schemas.microsoft.com/office/drawing/2014/main" id="{5F4A9AF3-553F-4BC7-B7C4-76CCDFEBA4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B812ED-2711-44B5-B968-AC0878BCF2AD}"/>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243302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8E48-A1C2-4B56-9CA7-026231842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62E50B-D906-476A-A78F-BF16EC59A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4BF0CA-A05E-463C-80C2-106526991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B4F7D-0C42-4DF1-82C3-7BF93170FF64}"/>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6" name="Footer Placeholder 5">
            <a:extLst>
              <a:ext uri="{FF2B5EF4-FFF2-40B4-BE49-F238E27FC236}">
                <a16:creationId xmlns:a16="http://schemas.microsoft.com/office/drawing/2014/main" id="{5EB66D0D-90B0-4977-BA34-C0C88A227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20CEE-B063-44DA-A01D-0702CE75BF18}"/>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325502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22E5-A15A-4C14-A748-D82399EF2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D1920D-5272-4150-B4F5-3E307BD1A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337B31-06E5-437C-AAE1-CE1B9246C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E822E-437B-4BAA-B3A8-ED451C419B50}"/>
              </a:ext>
            </a:extLst>
          </p:cNvPr>
          <p:cNvSpPr>
            <a:spLocks noGrp="1"/>
          </p:cNvSpPr>
          <p:nvPr>
            <p:ph type="dt" sz="half" idx="10"/>
          </p:nvPr>
        </p:nvSpPr>
        <p:spPr/>
        <p:txBody>
          <a:bodyPr/>
          <a:lstStyle/>
          <a:p>
            <a:fld id="{AC2520F6-0FCF-40C4-BA6D-35F9A38B1C26}" type="datetimeFigureOut">
              <a:rPr lang="en-US" smtClean="0"/>
              <a:t>1/27/2023</a:t>
            </a:fld>
            <a:endParaRPr lang="en-US"/>
          </a:p>
        </p:txBody>
      </p:sp>
      <p:sp>
        <p:nvSpPr>
          <p:cNvPr id="6" name="Footer Placeholder 5">
            <a:extLst>
              <a:ext uri="{FF2B5EF4-FFF2-40B4-BE49-F238E27FC236}">
                <a16:creationId xmlns:a16="http://schemas.microsoft.com/office/drawing/2014/main" id="{E4FD0682-6D39-4F3B-B054-50BD0B33E6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30249-567B-496A-9B73-0F98E218ACF3}"/>
              </a:ext>
            </a:extLst>
          </p:cNvPr>
          <p:cNvSpPr>
            <a:spLocks noGrp="1"/>
          </p:cNvSpPr>
          <p:nvPr>
            <p:ph type="sldNum" sz="quarter" idx="12"/>
          </p:nvPr>
        </p:nvSpPr>
        <p:spPr/>
        <p:txBody>
          <a:bodyPr/>
          <a:lstStyle/>
          <a:p>
            <a:fld id="{D1A8F6B3-81A7-47E1-96A8-7A0C4F108001}" type="slidenum">
              <a:rPr lang="en-US" smtClean="0"/>
              <a:t>‹#›</a:t>
            </a:fld>
            <a:endParaRPr lang="en-US"/>
          </a:p>
        </p:txBody>
      </p:sp>
    </p:spTree>
    <p:extLst>
      <p:ext uri="{BB962C8B-B14F-4D97-AF65-F5344CB8AC3E}">
        <p14:creationId xmlns:p14="http://schemas.microsoft.com/office/powerpoint/2010/main" val="369319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2672E7-86C1-4EB2-9E09-0CFE161A43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DD1ACC-AC0A-48A6-9319-9DB4E41DC3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D16D1-3B77-4DA9-8037-078A625B7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520F6-0FCF-40C4-BA6D-35F9A38B1C26}" type="datetimeFigureOut">
              <a:rPr lang="en-US" smtClean="0"/>
              <a:t>1/27/2023</a:t>
            </a:fld>
            <a:endParaRPr lang="en-US"/>
          </a:p>
        </p:txBody>
      </p:sp>
      <p:sp>
        <p:nvSpPr>
          <p:cNvPr id="5" name="Footer Placeholder 4">
            <a:extLst>
              <a:ext uri="{FF2B5EF4-FFF2-40B4-BE49-F238E27FC236}">
                <a16:creationId xmlns:a16="http://schemas.microsoft.com/office/drawing/2014/main" id="{F10D05EA-8D23-4DE3-B7BA-E1B76595C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A467D-D5D9-4DB5-B143-F99399E5F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8F6B3-81A7-47E1-96A8-7A0C4F108001}" type="slidenum">
              <a:rPr lang="en-US" smtClean="0"/>
              <a:t>‹#›</a:t>
            </a:fld>
            <a:endParaRPr lang="en-US"/>
          </a:p>
        </p:txBody>
      </p:sp>
    </p:spTree>
    <p:extLst>
      <p:ext uri="{BB962C8B-B14F-4D97-AF65-F5344CB8AC3E}">
        <p14:creationId xmlns:p14="http://schemas.microsoft.com/office/powerpoint/2010/main" val="50347274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6FB1E3-D2B6-4C16-B9D4-D0AFC23F2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81B8CF-3B20-40F7-9CE3-A28D2EE10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33FB2-3B14-4F4F-81D7-E4449AE0C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19D9-4B4E-4061-A790-83D0A32758FB}" type="datetimeFigureOut">
              <a:rPr lang="en-US" smtClean="0"/>
              <a:t>1/27/2023</a:t>
            </a:fld>
            <a:endParaRPr lang="en-US"/>
          </a:p>
        </p:txBody>
      </p:sp>
      <p:sp>
        <p:nvSpPr>
          <p:cNvPr id="5" name="Footer Placeholder 4">
            <a:extLst>
              <a:ext uri="{FF2B5EF4-FFF2-40B4-BE49-F238E27FC236}">
                <a16:creationId xmlns:a16="http://schemas.microsoft.com/office/drawing/2014/main" id="{EF1C2192-F80A-4D80-BF18-F78353808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7E7DD-AFB6-431F-B15B-9FF7CF8D7F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929C4-A167-49E3-963D-A6CC9EE31561}" type="slidenum">
              <a:rPr lang="en-US" smtClean="0"/>
              <a:t>‹#›</a:t>
            </a:fld>
            <a:endParaRPr lang="en-US"/>
          </a:p>
        </p:txBody>
      </p:sp>
    </p:spTree>
    <p:extLst>
      <p:ext uri="{BB962C8B-B14F-4D97-AF65-F5344CB8AC3E}">
        <p14:creationId xmlns:p14="http://schemas.microsoft.com/office/powerpoint/2010/main" val="1191078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5.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17.xml"/><Relationship Id="rId6" Type="http://schemas.openxmlformats.org/officeDocument/2006/relationships/customXml" Target="../ink/ink4.xml"/><Relationship Id="rId11" Type="http://schemas.openxmlformats.org/officeDocument/2006/relationships/image" Target="../media/image17.emf"/><Relationship Id="rId5" Type="http://schemas.openxmlformats.org/officeDocument/2006/relationships/customXml" Target="../ink/ink3.xml"/><Relationship Id="rId10" Type="http://schemas.openxmlformats.org/officeDocument/2006/relationships/image" Target="../media/image16.png"/><Relationship Id="rId4" Type="http://schemas.openxmlformats.org/officeDocument/2006/relationships/customXml" Target="../ink/ink2.xml"/><Relationship Id="rId9" Type="http://schemas.openxmlformats.org/officeDocument/2006/relationships/customXml" Target="../ink/ink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8.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mailto:I-9Management@equifax.com" TargetMode="External"/><Relationship Id="rId1" Type="http://schemas.openxmlformats.org/officeDocument/2006/relationships/slideLayout" Target="../slideLayouts/slideLayout17.x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5DF5F83-FA80-4805-9B41-8607568C816D}"/>
              </a:ext>
            </a:extLst>
          </p:cNvPr>
          <p:cNvSpPr>
            <a:spLocks noGrp="1"/>
          </p:cNvSpPr>
          <p:nvPr>
            <p:ph type="ctrTitle"/>
          </p:nvPr>
        </p:nvSpPr>
        <p:spPr>
          <a:xfrm>
            <a:off x="3204642" y="2353641"/>
            <a:ext cx="5782716" cy="2150719"/>
          </a:xfrm>
          <a:noFill/>
        </p:spPr>
        <p:txBody>
          <a:bodyPr anchor="ctr">
            <a:normAutofit/>
          </a:bodyPr>
          <a:lstStyle/>
          <a:p>
            <a:pPr marL="0" marR="0">
              <a:spcBef>
                <a:spcPts val="0"/>
              </a:spcBef>
              <a:spcAft>
                <a:spcPts val="800"/>
              </a:spcAft>
            </a:pPr>
            <a:r>
              <a:rPr lang="en-US" sz="3600">
                <a:solidFill>
                  <a:srgbClr val="080808"/>
                </a:solidFill>
                <a:effectLst/>
                <a:latin typeface="Calibri" panose="020F0502020204030204" pitchFamily="34" charset="0"/>
                <a:ea typeface="Calibri" panose="020F0502020204030204" pitchFamily="34" charset="0"/>
                <a:cs typeface="Times New Roman" panose="02020603050405020304" pitchFamily="18" charset="0"/>
              </a:rPr>
              <a:t>ISR Class Full Cycle Process</a:t>
            </a:r>
            <a:endParaRPr lang="en-US" sz="3600">
              <a:solidFill>
                <a:srgbClr val="080808"/>
              </a:solidFill>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2583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86163C-86C8-E744-803C-B346793E5913}"/>
              </a:ext>
            </a:extLst>
          </p:cNvPr>
          <p:cNvPicPr>
            <a:picLocks noChangeAspect="1"/>
          </p:cNvPicPr>
          <p:nvPr/>
        </p:nvPicPr>
        <p:blipFill>
          <a:blip r:embed="rId2"/>
          <a:stretch>
            <a:fillRect/>
          </a:stretch>
        </p:blipFill>
        <p:spPr>
          <a:xfrm>
            <a:off x="0" y="0"/>
            <a:ext cx="4901045" cy="6858000"/>
          </a:xfrm>
          <a:prstGeom prst="rect">
            <a:avLst/>
          </a:prstGeom>
        </p:spPr>
      </p:pic>
      <p:sp>
        <p:nvSpPr>
          <p:cNvPr id="2" name="Title 1">
            <a:extLst>
              <a:ext uri="{FF2B5EF4-FFF2-40B4-BE49-F238E27FC236}">
                <a16:creationId xmlns:a16="http://schemas.microsoft.com/office/drawing/2014/main" id="{F33663B8-1B07-2841-B65F-F5CEAF62CCDE}"/>
              </a:ext>
            </a:extLst>
          </p:cNvPr>
          <p:cNvSpPr>
            <a:spLocks noGrp="1"/>
          </p:cNvSpPr>
          <p:nvPr>
            <p:ph type="title"/>
          </p:nvPr>
        </p:nvSpPr>
        <p:spPr>
          <a:xfrm>
            <a:off x="5077097" y="1906524"/>
            <a:ext cx="6888480" cy="2560701"/>
          </a:xfrm>
        </p:spPr>
        <p:txBody>
          <a:bodyPr>
            <a:normAutofit/>
          </a:bodyPr>
          <a:lstStyle/>
          <a:p>
            <a:pPr algn="ctr"/>
            <a:r>
              <a:rPr lang="en-US" sz="4400" dirty="0">
                <a:solidFill>
                  <a:schemeClr val="tx1"/>
                </a:solidFill>
              </a:rPr>
              <a:t>I-9 Process for External Hires </a:t>
            </a:r>
            <a:br>
              <a:rPr lang="en-US" sz="2400" dirty="0">
                <a:solidFill>
                  <a:schemeClr val="tx1"/>
                </a:solidFill>
              </a:rPr>
            </a:br>
            <a:br>
              <a:rPr lang="en-US" sz="2400" dirty="0">
                <a:solidFill>
                  <a:schemeClr val="tx1"/>
                </a:solidFill>
              </a:rPr>
            </a:br>
            <a:endParaRPr lang="en-US" sz="2400" dirty="0">
              <a:solidFill>
                <a:schemeClr val="tx1"/>
              </a:solidFill>
            </a:endParaRPr>
          </a:p>
        </p:txBody>
      </p:sp>
      <p:pic>
        <p:nvPicPr>
          <p:cNvPr id="9" name="Picture 8">
            <a:extLst>
              <a:ext uri="{FF2B5EF4-FFF2-40B4-BE49-F238E27FC236}">
                <a16:creationId xmlns:a16="http://schemas.microsoft.com/office/drawing/2014/main" id="{AA93B8FB-3BFC-C349-9B73-83225CFDFE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4931" y="372371"/>
            <a:ext cx="1509392" cy="1704725"/>
          </a:xfrm>
          <a:prstGeom prst="rect">
            <a:avLst/>
          </a:prstGeom>
        </p:spPr>
      </p:pic>
    </p:spTree>
    <p:extLst>
      <p:ext uri="{BB962C8B-B14F-4D97-AF65-F5344CB8AC3E}">
        <p14:creationId xmlns:p14="http://schemas.microsoft.com/office/powerpoint/2010/main" val="2265766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066485-E648-4BC3-938F-94B7B16949F9}"/>
              </a:ext>
            </a:extLst>
          </p:cNvPr>
          <p:cNvSpPr>
            <a:spLocks noGrp="1"/>
          </p:cNvSpPr>
          <p:nvPr>
            <p:ph type="sldNum" sz="quarter" idx="12"/>
          </p:nvPr>
        </p:nvSpPr>
        <p:spPr/>
        <p:txBody>
          <a:bodyPr/>
          <a:lstStyle/>
          <a:p>
            <a:fld id="{17D800ED-CB1B-4EBC-A0D2-2190AF4D8872}" type="slidenum">
              <a:rPr lang="en-GB" smtClean="0"/>
              <a:pPr/>
              <a:t>11</a:t>
            </a:fld>
            <a:endParaRPr lang="en-GB"/>
          </a:p>
        </p:txBody>
      </p:sp>
      <p:sp>
        <p:nvSpPr>
          <p:cNvPr id="2" name="Title 1">
            <a:extLst>
              <a:ext uri="{FF2B5EF4-FFF2-40B4-BE49-F238E27FC236}">
                <a16:creationId xmlns:a16="http://schemas.microsoft.com/office/drawing/2014/main" id="{A3FE88F2-0CD1-4AD0-945D-32136292D260}"/>
              </a:ext>
            </a:extLst>
          </p:cNvPr>
          <p:cNvSpPr>
            <a:spLocks noGrp="1"/>
          </p:cNvSpPr>
          <p:nvPr>
            <p:ph type="title"/>
          </p:nvPr>
        </p:nvSpPr>
        <p:spPr/>
        <p:txBody>
          <a:bodyPr>
            <a:normAutofit fontScale="90000"/>
          </a:bodyPr>
          <a:lstStyle/>
          <a:p>
            <a:r>
              <a:rPr lang="en-US" dirty="0"/>
              <a:t>I-9 Steps to be completed for external hires </a:t>
            </a:r>
          </a:p>
        </p:txBody>
      </p:sp>
      <p:sp>
        <p:nvSpPr>
          <p:cNvPr id="5" name="TextBox 4">
            <a:extLst>
              <a:ext uri="{FF2B5EF4-FFF2-40B4-BE49-F238E27FC236}">
                <a16:creationId xmlns:a16="http://schemas.microsoft.com/office/drawing/2014/main" id="{76A3D431-BD0C-4618-A37B-2159F666CA3D}"/>
              </a:ext>
            </a:extLst>
          </p:cNvPr>
          <p:cNvSpPr txBox="1"/>
          <p:nvPr/>
        </p:nvSpPr>
        <p:spPr>
          <a:xfrm>
            <a:off x="365125" y="1303738"/>
            <a:ext cx="10055226" cy="3970318"/>
          </a:xfrm>
          <a:prstGeom prst="rect">
            <a:avLst/>
          </a:prstGeom>
          <a:noFill/>
        </p:spPr>
        <p:txBody>
          <a:bodyPr wrap="square">
            <a:spAutoFit/>
          </a:bodyPr>
          <a:lstStyle/>
          <a:p>
            <a:pPr marL="285750" indent="-285750">
              <a:buFont typeface="Arial" panose="020B0604020202020204" pitchFamily="34" charset="0"/>
              <a:buChar char="•"/>
            </a:pPr>
            <a:r>
              <a:rPr lang="en-US" dirty="0"/>
              <a:t>Once an external candidates background has cleared the assigned Recruiter will send an email to the external candidate with instructions to complete additional processing documents.                                                                                 </a:t>
            </a:r>
            <a:r>
              <a:rPr lang="en-US" b="1" dirty="0"/>
              <a:t>Important: The</a:t>
            </a:r>
            <a:r>
              <a:rPr lang="en-US" dirty="0"/>
              <a:t> Recruiter will make the candidate aware of the I-9 process and emails they will be receiving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External candidate will complete all processing documents in their UPS Jobs Application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processing documents are completed the candidate will receive a text message along with an email with instructions on how to complete the I-9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Recruiter should send a follow up email to make sure external candidate received the I-9 email</a:t>
            </a:r>
          </a:p>
        </p:txBody>
      </p:sp>
    </p:spTree>
    <p:extLst>
      <p:ext uri="{BB962C8B-B14F-4D97-AF65-F5344CB8AC3E}">
        <p14:creationId xmlns:p14="http://schemas.microsoft.com/office/powerpoint/2010/main" val="2364080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CD3D-CD46-40B3-B063-2A3ACDC309D9}"/>
              </a:ext>
            </a:extLst>
          </p:cNvPr>
          <p:cNvSpPr>
            <a:spLocks noGrp="1"/>
          </p:cNvSpPr>
          <p:nvPr>
            <p:ph type="title"/>
          </p:nvPr>
        </p:nvSpPr>
        <p:spPr>
          <a:xfrm>
            <a:off x="209550" y="184150"/>
            <a:ext cx="11525249" cy="1325563"/>
          </a:xfrm>
        </p:spPr>
        <p:txBody>
          <a:bodyPr>
            <a:normAutofit/>
          </a:bodyPr>
          <a:lstStyle/>
          <a:p>
            <a:r>
              <a:rPr lang="en-US" sz="2200" dirty="0">
                <a:latin typeface="Verdana" panose="020B0604030504040204" pitchFamily="34" charset="0"/>
                <a:ea typeface="Verdana" panose="020B0604030504040204" pitchFamily="34" charset="0"/>
              </a:rPr>
              <a:t>Example of the email the candidate will receive </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AF837A2-2574-40E2-8151-906F564E26FD}"/>
                  </a:ext>
                </a:extLst>
              </p14:cNvPr>
              <p14:cNvContentPartPr/>
              <p14:nvPr/>
            </p14:nvContentPartPr>
            <p14:xfrm>
              <a:off x="6010230" y="2656785"/>
              <a:ext cx="360" cy="360"/>
            </p14:xfrm>
          </p:contentPart>
        </mc:Choice>
        <mc:Fallback>
          <p:pic>
            <p:nvPicPr>
              <p:cNvPr id="7" name="Ink 6">
                <a:extLst>
                  <a:ext uri="{FF2B5EF4-FFF2-40B4-BE49-F238E27FC236}">
                    <a16:creationId xmlns:a16="http://schemas.microsoft.com/office/drawing/2014/main" id="{7AF837A2-2574-40E2-8151-906F564E26FD}"/>
                  </a:ext>
                </a:extLst>
              </p:cNvPr>
              <p:cNvPicPr/>
              <p:nvPr/>
            </p:nvPicPr>
            <p:blipFill>
              <a:blip r:embed="rId3"/>
              <a:stretch>
                <a:fillRect/>
              </a:stretch>
            </p:blipFill>
            <p:spPr>
              <a:xfrm>
                <a:off x="6001230" y="26477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590453A6-630E-4E51-8DB4-8A99BBEE1336}"/>
                  </a:ext>
                </a:extLst>
              </p14:cNvPr>
              <p14:cNvContentPartPr/>
              <p14:nvPr/>
            </p14:nvContentPartPr>
            <p14:xfrm>
              <a:off x="7505310" y="2266545"/>
              <a:ext cx="360" cy="360"/>
            </p14:xfrm>
          </p:contentPart>
        </mc:Choice>
        <mc:Fallback>
          <p:pic>
            <p:nvPicPr>
              <p:cNvPr id="8" name="Ink 7">
                <a:extLst>
                  <a:ext uri="{FF2B5EF4-FFF2-40B4-BE49-F238E27FC236}">
                    <a16:creationId xmlns:a16="http://schemas.microsoft.com/office/drawing/2014/main" id="{590453A6-630E-4E51-8DB4-8A99BBEE1336}"/>
                  </a:ext>
                </a:extLst>
              </p:cNvPr>
              <p:cNvPicPr/>
              <p:nvPr/>
            </p:nvPicPr>
            <p:blipFill>
              <a:blip r:embed="rId3"/>
              <a:stretch>
                <a:fillRect/>
              </a:stretch>
            </p:blipFill>
            <p:spPr>
              <a:xfrm>
                <a:off x="7496310" y="2262045"/>
                <a:ext cx="18000" cy="91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62BF1FF2-7855-47CB-B002-9D3A64731395}"/>
                  </a:ext>
                </a:extLst>
              </p14:cNvPr>
              <p14:cNvContentPartPr/>
              <p14:nvPr/>
            </p14:nvContentPartPr>
            <p14:xfrm>
              <a:off x="8953230" y="2304345"/>
              <a:ext cx="360" cy="360"/>
            </p14:xfrm>
          </p:contentPart>
        </mc:Choice>
        <mc:Fallback>
          <p:pic>
            <p:nvPicPr>
              <p:cNvPr id="9" name="Ink 8">
                <a:extLst>
                  <a:ext uri="{FF2B5EF4-FFF2-40B4-BE49-F238E27FC236}">
                    <a16:creationId xmlns:a16="http://schemas.microsoft.com/office/drawing/2014/main" id="{62BF1FF2-7855-47CB-B002-9D3A64731395}"/>
                  </a:ext>
                </a:extLst>
              </p:cNvPr>
              <p:cNvPicPr/>
              <p:nvPr/>
            </p:nvPicPr>
            <p:blipFill>
              <a:blip r:embed="rId3"/>
              <a:stretch>
                <a:fillRect/>
              </a:stretch>
            </p:blipFill>
            <p:spPr>
              <a:xfrm>
                <a:off x="8944230" y="22953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8FBB6FD4-E34C-4712-A2D4-AB88C1124306}"/>
                  </a:ext>
                </a:extLst>
              </p14:cNvPr>
              <p14:cNvContentPartPr/>
              <p14:nvPr/>
            </p14:nvContentPartPr>
            <p14:xfrm>
              <a:off x="8486670" y="2923905"/>
              <a:ext cx="360" cy="360"/>
            </p14:xfrm>
          </p:contentPart>
        </mc:Choice>
        <mc:Fallback>
          <p:pic>
            <p:nvPicPr>
              <p:cNvPr id="10" name="Ink 9">
                <a:extLst>
                  <a:ext uri="{FF2B5EF4-FFF2-40B4-BE49-F238E27FC236}">
                    <a16:creationId xmlns:a16="http://schemas.microsoft.com/office/drawing/2014/main" id="{8FBB6FD4-E34C-4712-A2D4-AB88C1124306}"/>
                  </a:ext>
                </a:extLst>
              </p:cNvPr>
              <p:cNvPicPr/>
              <p:nvPr/>
            </p:nvPicPr>
            <p:blipFill>
              <a:blip r:embed="rId3"/>
              <a:stretch>
                <a:fillRect/>
              </a:stretch>
            </p:blipFill>
            <p:spPr>
              <a:xfrm>
                <a:off x="8477670" y="29149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A4C7023A-1F99-4638-8B0D-7059B94B2421}"/>
                  </a:ext>
                </a:extLst>
              </p14:cNvPr>
              <p14:cNvContentPartPr/>
              <p14:nvPr/>
            </p14:nvContentPartPr>
            <p14:xfrm>
              <a:off x="8486670" y="2923905"/>
              <a:ext cx="360" cy="360"/>
            </p14:xfrm>
          </p:contentPart>
        </mc:Choice>
        <mc:Fallback>
          <p:pic>
            <p:nvPicPr>
              <p:cNvPr id="11" name="Ink 10">
                <a:extLst>
                  <a:ext uri="{FF2B5EF4-FFF2-40B4-BE49-F238E27FC236}">
                    <a16:creationId xmlns:a16="http://schemas.microsoft.com/office/drawing/2014/main" id="{A4C7023A-1F99-4638-8B0D-7059B94B2421}"/>
                  </a:ext>
                </a:extLst>
              </p:cNvPr>
              <p:cNvPicPr/>
              <p:nvPr/>
            </p:nvPicPr>
            <p:blipFill>
              <a:blip r:embed="rId3"/>
              <a:stretch>
                <a:fillRect/>
              </a:stretch>
            </p:blipFill>
            <p:spPr>
              <a:xfrm>
                <a:off x="8477670" y="29149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50C7BBEA-7050-4A0E-91D1-0B2004BF3E03}"/>
                  </a:ext>
                </a:extLst>
              </p14:cNvPr>
              <p14:cNvContentPartPr/>
              <p14:nvPr/>
            </p14:nvContentPartPr>
            <p14:xfrm>
              <a:off x="9686910" y="2494785"/>
              <a:ext cx="1800" cy="360"/>
            </p14:xfrm>
          </p:contentPart>
        </mc:Choice>
        <mc:Fallback>
          <p:pic>
            <p:nvPicPr>
              <p:cNvPr id="23" name="Ink 22">
                <a:extLst>
                  <a:ext uri="{FF2B5EF4-FFF2-40B4-BE49-F238E27FC236}">
                    <a16:creationId xmlns:a16="http://schemas.microsoft.com/office/drawing/2014/main" id="{50C7BBEA-7050-4A0E-91D1-0B2004BF3E03}"/>
                  </a:ext>
                </a:extLst>
              </p:cNvPr>
              <p:cNvPicPr/>
              <p:nvPr/>
            </p:nvPicPr>
            <p:blipFill>
              <a:blip r:embed="rId3"/>
              <a:stretch>
                <a:fillRect/>
              </a:stretch>
            </p:blipFill>
            <p:spPr>
              <a:xfrm>
                <a:off x="9677910" y="2485785"/>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4" name="Ink 23">
                <a:extLst>
                  <a:ext uri="{FF2B5EF4-FFF2-40B4-BE49-F238E27FC236}">
                    <a16:creationId xmlns:a16="http://schemas.microsoft.com/office/drawing/2014/main" id="{27BA3D57-766B-4CDD-B835-1461F8C70852}"/>
                  </a:ext>
                </a:extLst>
              </p14:cNvPr>
              <p14:cNvContentPartPr/>
              <p14:nvPr/>
            </p14:nvContentPartPr>
            <p14:xfrm>
              <a:off x="8277150" y="4790505"/>
              <a:ext cx="10080" cy="360"/>
            </p14:xfrm>
          </p:contentPart>
        </mc:Choice>
        <mc:Fallback>
          <p:pic>
            <p:nvPicPr>
              <p:cNvPr id="24" name="Ink 23">
                <a:extLst>
                  <a:ext uri="{FF2B5EF4-FFF2-40B4-BE49-F238E27FC236}">
                    <a16:creationId xmlns:a16="http://schemas.microsoft.com/office/drawing/2014/main" id="{27BA3D57-766B-4CDD-B835-1461F8C70852}"/>
                  </a:ext>
                </a:extLst>
              </p:cNvPr>
              <p:cNvPicPr/>
              <p:nvPr/>
            </p:nvPicPr>
            <p:blipFill>
              <a:blip r:embed="rId10"/>
              <a:stretch>
                <a:fillRect/>
              </a:stretch>
            </p:blipFill>
            <p:spPr>
              <a:xfrm>
                <a:off x="8268150" y="4781505"/>
                <a:ext cx="27720" cy="18000"/>
              </a:xfrm>
              <a:prstGeom prst="rect">
                <a:avLst/>
              </a:prstGeom>
            </p:spPr>
          </p:pic>
        </mc:Fallback>
      </mc:AlternateContent>
      <p:pic>
        <p:nvPicPr>
          <p:cNvPr id="27" name="Picture 26">
            <a:extLst>
              <a:ext uri="{FF2B5EF4-FFF2-40B4-BE49-F238E27FC236}">
                <a16:creationId xmlns:a16="http://schemas.microsoft.com/office/drawing/2014/main" id="{F5CC4A75-9074-4574-B8E5-60C9A903348D}"/>
              </a:ext>
            </a:extLst>
          </p:cNvPr>
          <p:cNvPicPr>
            <a:picLocks noChangeAspect="1"/>
          </p:cNvPicPr>
          <p:nvPr/>
        </p:nvPicPr>
        <p:blipFill>
          <a:blip r:embed="rId11"/>
          <a:stretch>
            <a:fillRect/>
          </a:stretch>
        </p:blipFill>
        <p:spPr>
          <a:xfrm>
            <a:off x="381000" y="1509713"/>
            <a:ext cx="9677400" cy="4538662"/>
          </a:xfrm>
          <a:prstGeom prst="rect">
            <a:avLst/>
          </a:prstGeom>
        </p:spPr>
      </p:pic>
    </p:spTree>
    <p:extLst>
      <p:ext uri="{BB962C8B-B14F-4D97-AF65-F5344CB8AC3E}">
        <p14:creationId xmlns:p14="http://schemas.microsoft.com/office/powerpoint/2010/main" val="3736960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6ED0-2A50-4503-9A10-09721C301F83}"/>
              </a:ext>
            </a:extLst>
          </p:cNvPr>
          <p:cNvSpPr>
            <a:spLocks noGrp="1"/>
          </p:cNvSpPr>
          <p:nvPr>
            <p:ph type="title"/>
          </p:nvPr>
        </p:nvSpPr>
        <p:spPr>
          <a:xfrm>
            <a:off x="447675" y="365125"/>
            <a:ext cx="10906125" cy="1325563"/>
          </a:xfrm>
        </p:spPr>
        <p:txBody>
          <a:bodyPr>
            <a:normAutofit/>
          </a:bodyPr>
          <a:lstStyle/>
          <a:p>
            <a:r>
              <a:rPr lang="en-US" sz="2200" dirty="0">
                <a:latin typeface="Verdana" panose="020B0604030504040204" pitchFamily="34" charset="0"/>
                <a:ea typeface="Verdana" panose="020B0604030504040204" pitchFamily="34" charset="0"/>
              </a:rPr>
              <a:t>Steps to be completed by candidate and I-9 Reviewer </a:t>
            </a:r>
          </a:p>
        </p:txBody>
      </p:sp>
      <p:sp>
        <p:nvSpPr>
          <p:cNvPr id="4" name="TextBox 3">
            <a:extLst>
              <a:ext uri="{FF2B5EF4-FFF2-40B4-BE49-F238E27FC236}">
                <a16:creationId xmlns:a16="http://schemas.microsoft.com/office/drawing/2014/main" id="{D23B3E09-E9EE-45F3-B85D-9B7494663BDE}"/>
              </a:ext>
            </a:extLst>
          </p:cNvPr>
          <p:cNvSpPr txBox="1"/>
          <p:nvPr/>
        </p:nvSpPr>
        <p:spPr>
          <a:xfrm>
            <a:off x="447675" y="1309688"/>
            <a:ext cx="10668000" cy="2862322"/>
          </a:xfrm>
          <a:prstGeom prst="rect">
            <a:avLst/>
          </a:prstGeom>
          <a:noFill/>
        </p:spPr>
        <p:txBody>
          <a:bodyPr wrap="square">
            <a:spAutoFit/>
          </a:bodyPr>
          <a:lstStyle/>
          <a:p>
            <a:r>
              <a:rPr lang="en-US" dirty="0"/>
              <a:t>1.  The external candidate will meet with their designated reviewer( </a:t>
            </a:r>
            <a:r>
              <a:rPr lang="en-US" dirty="0">
                <a:highlight>
                  <a:srgbClr val="FFFF00"/>
                </a:highlight>
              </a:rPr>
              <a:t>Important: I-9 reviewer must be present while completing the I-9</a:t>
            </a:r>
            <a:r>
              <a:rPr lang="en-US" dirty="0"/>
              <a:t>). Reviewer can be neighbor, friend, spouse, parent, relative, etc.</a:t>
            </a:r>
          </a:p>
          <a:p>
            <a:r>
              <a:rPr lang="en-US" dirty="0"/>
              <a:t>2. The  email will provide a link to access Section 2 of the external candidates Form I-9: This link provided in the email is specific to the candidate. The below screen will populate asking for the reviewer’s information</a:t>
            </a:r>
          </a:p>
          <a:p>
            <a:r>
              <a:rPr lang="en-US" dirty="0"/>
              <a:t>3. The reviewer needs to check their email for an access code ( may take a few minutes and let them know to check spam if they did not receive it)</a:t>
            </a:r>
          </a:p>
          <a:p>
            <a:endParaRPr lang="en-US" dirty="0"/>
          </a:p>
          <a:p>
            <a:endParaRPr lang="en-US" dirty="0"/>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84DA3187-D80B-4B69-9405-67DC8FCE4778}"/>
                  </a:ext>
                </a:extLst>
              </p14:cNvPr>
              <p14:cNvContentPartPr/>
              <p14:nvPr/>
            </p14:nvContentPartPr>
            <p14:xfrm>
              <a:off x="-829050" y="1418745"/>
              <a:ext cx="360" cy="360"/>
            </p14:xfrm>
          </p:contentPart>
        </mc:Choice>
        <mc:Fallback>
          <p:pic>
            <p:nvPicPr>
              <p:cNvPr id="14" name="Ink 13">
                <a:extLst>
                  <a:ext uri="{FF2B5EF4-FFF2-40B4-BE49-F238E27FC236}">
                    <a16:creationId xmlns:a16="http://schemas.microsoft.com/office/drawing/2014/main" id="{84DA3187-D80B-4B69-9405-67DC8FCE4778}"/>
                  </a:ext>
                </a:extLst>
              </p:cNvPr>
              <p:cNvPicPr/>
              <p:nvPr/>
            </p:nvPicPr>
            <p:blipFill>
              <a:blip r:embed="rId3"/>
              <a:stretch>
                <a:fillRect/>
              </a:stretch>
            </p:blipFill>
            <p:spPr>
              <a:xfrm>
                <a:off x="-838050" y="1414245"/>
                <a:ext cx="18000" cy="9180"/>
              </a:xfrm>
              <a:prstGeom prst="rect">
                <a:avLst/>
              </a:prstGeom>
            </p:spPr>
          </p:pic>
        </mc:Fallback>
      </mc:AlternateContent>
      <p:pic>
        <p:nvPicPr>
          <p:cNvPr id="20" name="Picture 19">
            <a:extLst>
              <a:ext uri="{FF2B5EF4-FFF2-40B4-BE49-F238E27FC236}">
                <a16:creationId xmlns:a16="http://schemas.microsoft.com/office/drawing/2014/main" id="{597343EE-5720-4F4A-B713-741B68F4A16C}"/>
              </a:ext>
            </a:extLst>
          </p:cNvPr>
          <p:cNvPicPr>
            <a:picLocks noChangeAspect="1"/>
          </p:cNvPicPr>
          <p:nvPr/>
        </p:nvPicPr>
        <p:blipFill>
          <a:blip r:embed="rId4"/>
          <a:stretch>
            <a:fillRect/>
          </a:stretch>
        </p:blipFill>
        <p:spPr>
          <a:xfrm>
            <a:off x="1076325" y="3241190"/>
            <a:ext cx="6547197" cy="3522392"/>
          </a:xfrm>
          <a:prstGeom prst="rect">
            <a:avLst/>
          </a:prstGeom>
        </p:spPr>
      </p:pic>
    </p:spTree>
    <p:extLst>
      <p:ext uri="{BB962C8B-B14F-4D97-AF65-F5344CB8AC3E}">
        <p14:creationId xmlns:p14="http://schemas.microsoft.com/office/powerpoint/2010/main" val="292773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DD87-3902-4334-9D95-41085A189381}"/>
              </a:ext>
            </a:extLst>
          </p:cNvPr>
          <p:cNvSpPr>
            <a:spLocks noGrp="1"/>
          </p:cNvSpPr>
          <p:nvPr>
            <p:ph type="title"/>
          </p:nvPr>
        </p:nvSpPr>
        <p:spPr>
          <a:xfrm>
            <a:off x="838200" y="365125"/>
            <a:ext cx="10515600" cy="663575"/>
          </a:xfrm>
        </p:spPr>
        <p:txBody>
          <a:bodyPr>
            <a:normAutofit fontScale="90000"/>
          </a:bodyPr>
          <a:lstStyle/>
          <a:p>
            <a:r>
              <a:rPr lang="en-US" dirty="0"/>
              <a:t>Receipt &amp; Access Code</a:t>
            </a:r>
          </a:p>
        </p:txBody>
      </p:sp>
      <p:sp>
        <p:nvSpPr>
          <p:cNvPr id="6" name="TextBox 5">
            <a:extLst>
              <a:ext uri="{FF2B5EF4-FFF2-40B4-BE49-F238E27FC236}">
                <a16:creationId xmlns:a16="http://schemas.microsoft.com/office/drawing/2014/main" id="{A0671683-B90C-4F97-96FB-8E15D1E578FB}"/>
              </a:ext>
            </a:extLst>
          </p:cNvPr>
          <p:cNvSpPr txBox="1"/>
          <p:nvPr/>
        </p:nvSpPr>
        <p:spPr>
          <a:xfrm>
            <a:off x="323850" y="1184995"/>
            <a:ext cx="10382251" cy="1200329"/>
          </a:xfrm>
          <a:prstGeom prst="rect">
            <a:avLst/>
          </a:prstGeom>
          <a:noFill/>
        </p:spPr>
        <p:txBody>
          <a:bodyPr wrap="square">
            <a:spAutoFit/>
          </a:bodyPr>
          <a:lstStyle/>
          <a:p>
            <a:r>
              <a:rPr lang="en-US" dirty="0"/>
              <a:t>3. External candidate will need to enter the Receipt Code (This is step 3. listed in the email the external received) </a:t>
            </a:r>
          </a:p>
          <a:p>
            <a:r>
              <a:rPr lang="en-US" dirty="0"/>
              <a:t>4. External candidate and reviewer must enter their respective access code that was sent in a separate email from </a:t>
            </a:r>
            <a:r>
              <a:rPr lang="en-US" dirty="0">
                <a:hlinkClick r:id="rId2"/>
              </a:rPr>
              <a:t>I-9Management@equifax.com</a:t>
            </a:r>
            <a:r>
              <a:rPr lang="en-US" dirty="0"/>
              <a:t>. </a:t>
            </a:r>
          </a:p>
        </p:txBody>
      </p:sp>
      <p:sp>
        <p:nvSpPr>
          <p:cNvPr id="9" name="TextBox 8">
            <a:extLst>
              <a:ext uri="{FF2B5EF4-FFF2-40B4-BE49-F238E27FC236}">
                <a16:creationId xmlns:a16="http://schemas.microsoft.com/office/drawing/2014/main" id="{68F19329-C6DF-48BA-90D3-67196E30DE0F}"/>
              </a:ext>
            </a:extLst>
          </p:cNvPr>
          <p:cNvSpPr txBox="1"/>
          <p:nvPr/>
        </p:nvSpPr>
        <p:spPr>
          <a:xfrm>
            <a:off x="6096000" y="2959587"/>
            <a:ext cx="4010025" cy="1200329"/>
          </a:xfrm>
          <a:prstGeom prst="rect">
            <a:avLst/>
          </a:prstGeom>
          <a:noFill/>
        </p:spPr>
        <p:txBody>
          <a:bodyPr wrap="square" rtlCol="0">
            <a:spAutoFit/>
          </a:bodyPr>
          <a:lstStyle/>
          <a:p>
            <a:r>
              <a:rPr lang="en-US" dirty="0">
                <a:highlight>
                  <a:srgbClr val="FFFF00"/>
                </a:highlight>
              </a:rPr>
              <a:t>Note: Candidate may get an error like below if they did not input the information correctly. Have them input the information manually. </a:t>
            </a:r>
          </a:p>
        </p:txBody>
      </p:sp>
      <p:pic>
        <p:nvPicPr>
          <p:cNvPr id="10" name="Picture 9">
            <a:extLst>
              <a:ext uri="{FF2B5EF4-FFF2-40B4-BE49-F238E27FC236}">
                <a16:creationId xmlns:a16="http://schemas.microsoft.com/office/drawing/2014/main" id="{CAD1E05B-9233-41EE-A977-AD179BE849A0}"/>
              </a:ext>
            </a:extLst>
          </p:cNvPr>
          <p:cNvPicPr>
            <a:picLocks noChangeAspect="1"/>
          </p:cNvPicPr>
          <p:nvPr/>
        </p:nvPicPr>
        <p:blipFill rotWithShape="1">
          <a:blip r:embed="rId3"/>
          <a:srcRect t="30226" b="47155"/>
          <a:stretch/>
        </p:blipFill>
        <p:spPr>
          <a:xfrm>
            <a:off x="6096000" y="4111280"/>
            <a:ext cx="4316342" cy="984595"/>
          </a:xfrm>
          <a:prstGeom prst="rect">
            <a:avLst/>
          </a:prstGeom>
        </p:spPr>
      </p:pic>
      <p:pic>
        <p:nvPicPr>
          <p:cNvPr id="12" name="Picture 11">
            <a:extLst>
              <a:ext uri="{FF2B5EF4-FFF2-40B4-BE49-F238E27FC236}">
                <a16:creationId xmlns:a16="http://schemas.microsoft.com/office/drawing/2014/main" id="{C0C0024A-7C03-4DCA-BE75-3D8B307E8E07}"/>
              </a:ext>
            </a:extLst>
          </p:cNvPr>
          <p:cNvPicPr>
            <a:picLocks noChangeAspect="1"/>
          </p:cNvPicPr>
          <p:nvPr/>
        </p:nvPicPr>
        <p:blipFill>
          <a:blip r:embed="rId4"/>
          <a:stretch>
            <a:fillRect/>
          </a:stretch>
        </p:blipFill>
        <p:spPr>
          <a:xfrm>
            <a:off x="323850" y="2524126"/>
            <a:ext cx="5611701" cy="3895724"/>
          </a:xfrm>
          <a:prstGeom prst="rect">
            <a:avLst/>
          </a:prstGeom>
        </p:spPr>
      </p:pic>
    </p:spTree>
    <p:extLst>
      <p:ext uri="{BB962C8B-B14F-4D97-AF65-F5344CB8AC3E}">
        <p14:creationId xmlns:p14="http://schemas.microsoft.com/office/powerpoint/2010/main" val="144560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5AF2-C8AF-4ED9-BBFD-18DF43C008AD}"/>
              </a:ext>
            </a:extLst>
          </p:cNvPr>
          <p:cNvSpPr>
            <a:spLocks noGrp="1"/>
          </p:cNvSpPr>
          <p:nvPr>
            <p:ph type="title"/>
          </p:nvPr>
        </p:nvSpPr>
        <p:spPr>
          <a:xfrm>
            <a:off x="695325" y="31664"/>
            <a:ext cx="10515600" cy="1325563"/>
          </a:xfrm>
        </p:spPr>
        <p:txBody>
          <a:bodyPr>
            <a:normAutofit/>
          </a:bodyPr>
          <a:lstStyle/>
          <a:p>
            <a:r>
              <a:rPr lang="en-US" sz="4000" dirty="0"/>
              <a:t>I-9 Acceptable Documents </a:t>
            </a:r>
          </a:p>
        </p:txBody>
      </p:sp>
      <p:pic>
        <p:nvPicPr>
          <p:cNvPr id="4" name="Picture 3">
            <a:extLst>
              <a:ext uri="{FF2B5EF4-FFF2-40B4-BE49-F238E27FC236}">
                <a16:creationId xmlns:a16="http://schemas.microsoft.com/office/drawing/2014/main" id="{18711F74-D55E-45EE-A84E-5EE24561DCDC}"/>
              </a:ext>
            </a:extLst>
          </p:cNvPr>
          <p:cNvPicPr>
            <a:picLocks noChangeAspect="1"/>
          </p:cNvPicPr>
          <p:nvPr/>
        </p:nvPicPr>
        <p:blipFill>
          <a:blip r:embed="rId2"/>
          <a:stretch>
            <a:fillRect/>
          </a:stretch>
        </p:blipFill>
        <p:spPr>
          <a:xfrm>
            <a:off x="838200" y="2552700"/>
            <a:ext cx="6556798" cy="3895693"/>
          </a:xfrm>
          <a:prstGeom prst="rect">
            <a:avLst/>
          </a:prstGeom>
        </p:spPr>
      </p:pic>
      <p:sp>
        <p:nvSpPr>
          <p:cNvPr id="6" name="TextBox 5">
            <a:extLst>
              <a:ext uri="{FF2B5EF4-FFF2-40B4-BE49-F238E27FC236}">
                <a16:creationId xmlns:a16="http://schemas.microsoft.com/office/drawing/2014/main" id="{ADB9E5F4-D209-4626-8197-82861822281C}"/>
              </a:ext>
            </a:extLst>
          </p:cNvPr>
          <p:cNvSpPr txBox="1"/>
          <p:nvPr/>
        </p:nvSpPr>
        <p:spPr>
          <a:xfrm>
            <a:off x="533400" y="1077801"/>
            <a:ext cx="9867900" cy="1754326"/>
          </a:xfrm>
          <a:prstGeom prst="rect">
            <a:avLst/>
          </a:prstGeom>
          <a:noFill/>
        </p:spPr>
        <p:txBody>
          <a:bodyPr wrap="square">
            <a:spAutoFit/>
          </a:bodyPr>
          <a:lstStyle/>
          <a:p>
            <a:r>
              <a:rPr lang="en-US" dirty="0"/>
              <a:t>5. External candidate will share the original documents with the reviewer. Do not share photocopies. Link to acceptable documents is provided in the email. Please see the example where the link will take the candidate.</a:t>
            </a:r>
          </a:p>
          <a:p>
            <a:endParaRPr lang="en-US" dirty="0"/>
          </a:p>
          <a:p>
            <a:endParaRPr lang="en-US" dirty="0"/>
          </a:p>
          <a:p>
            <a:endParaRPr lang="en-US" dirty="0"/>
          </a:p>
        </p:txBody>
      </p:sp>
    </p:spTree>
    <p:extLst>
      <p:ext uri="{BB962C8B-B14F-4D97-AF65-F5344CB8AC3E}">
        <p14:creationId xmlns:p14="http://schemas.microsoft.com/office/powerpoint/2010/main" val="1295784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5438-738C-46BE-A235-FB5F798AB34F}"/>
              </a:ext>
            </a:extLst>
          </p:cNvPr>
          <p:cNvSpPr>
            <a:spLocks noGrp="1"/>
          </p:cNvSpPr>
          <p:nvPr>
            <p:ph type="title"/>
          </p:nvPr>
        </p:nvSpPr>
        <p:spPr>
          <a:xfrm>
            <a:off x="542925" y="390525"/>
            <a:ext cx="10515600" cy="1158875"/>
          </a:xfrm>
        </p:spPr>
        <p:txBody>
          <a:bodyPr/>
          <a:lstStyle/>
          <a:p>
            <a:r>
              <a:rPr lang="en-US" dirty="0"/>
              <a:t>I-9 Process </a:t>
            </a:r>
          </a:p>
        </p:txBody>
      </p:sp>
      <p:pic>
        <p:nvPicPr>
          <p:cNvPr id="6" name="Picture 5">
            <a:extLst>
              <a:ext uri="{FF2B5EF4-FFF2-40B4-BE49-F238E27FC236}">
                <a16:creationId xmlns:a16="http://schemas.microsoft.com/office/drawing/2014/main" id="{FADDB789-EF81-48C2-959C-9232907038D4}"/>
              </a:ext>
            </a:extLst>
          </p:cNvPr>
          <p:cNvPicPr>
            <a:picLocks noChangeAspect="1"/>
          </p:cNvPicPr>
          <p:nvPr/>
        </p:nvPicPr>
        <p:blipFill>
          <a:blip r:embed="rId2"/>
          <a:stretch>
            <a:fillRect/>
          </a:stretch>
        </p:blipFill>
        <p:spPr>
          <a:xfrm>
            <a:off x="542925" y="2410526"/>
            <a:ext cx="6944101" cy="3428299"/>
          </a:xfrm>
          <a:prstGeom prst="rect">
            <a:avLst/>
          </a:prstGeom>
        </p:spPr>
      </p:pic>
      <p:sp>
        <p:nvSpPr>
          <p:cNvPr id="8" name="TextBox 7">
            <a:extLst>
              <a:ext uri="{FF2B5EF4-FFF2-40B4-BE49-F238E27FC236}">
                <a16:creationId xmlns:a16="http://schemas.microsoft.com/office/drawing/2014/main" id="{C188EC78-3B25-4B5B-87EC-D98C7D0B8141}"/>
              </a:ext>
            </a:extLst>
          </p:cNvPr>
          <p:cNvSpPr txBox="1"/>
          <p:nvPr/>
        </p:nvSpPr>
        <p:spPr>
          <a:xfrm>
            <a:off x="361949" y="1442139"/>
            <a:ext cx="9020175" cy="646331"/>
          </a:xfrm>
          <a:prstGeom prst="rect">
            <a:avLst/>
          </a:prstGeom>
          <a:noFill/>
        </p:spPr>
        <p:txBody>
          <a:bodyPr wrap="square">
            <a:spAutoFit/>
          </a:bodyPr>
          <a:lstStyle/>
          <a:p>
            <a:r>
              <a:rPr lang="en-US" dirty="0"/>
              <a:t>6. Both the reviewer and external candidate will complete the steps to complete the I-9</a:t>
            </a:r>
          </a:p>
          <a:p>
            <a:endParaRPr lang="en-US" dirty="0"/>
          </a:p>
        </p:txBody>
      </p:sp>
      <p:cxnSp>
        <p:nvCxnSpPr>
          <p:cNvPr id="13" name="Straight Arrow Connector 12">
            <a:extLst>
              <a:ext uri="{FF2B5EF4-FFF2-40B4-BE49-F238E27FC236}">
                <a16:creationId xmlns:a16="http://schemas.microsoft.com/office/drawing/2014/main" id="{7729676F-6B98-4EBA-8DAF-C7AD0301210A}"/>
              </a:ext>
            </a:extLst>
          </p:cNvPr>
          <p:cNvCxnSpPr/>
          <p:nvPr/>
        </p:nvCxnSpPr>
        <p:spPr>
          <a:xfrm flipH="1">
            <a:off x="3705225" y="2867025"/>
            <a:ext cx="4676775" cy="124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EBF5092-205B-4CAF-99FC-9057EE3C61D7}"/>
              </a:ext>
            </a:extLst>
          </p:cNvPr>
          <p:cNvSpPr txBox="1"/>
          <p:nvPr/>
        </p:nvSpPr>
        <p:spPr>
          <a:xfrm>
            <a:off x="8562975" y="2601014"/>
            <a:ext cx="1159741" cy="369332"/>
          </a:xfrm>
          <a:prstGeom prst="rect">
            <a:avLst/>
          </a:prstGeom>
          <a:solidFill>
            <a:srgbClr val="FFFF00"/>
          </a:solidFill>
        </p:spPr>
        <p:txBody>
          <a:bodyPr wrap="none" rtlCol="0">
            <a:spAutoFit/>
          </a:bodyPr>
          <a:lstStyle/>
          <a:p>
            <a:r>
              <a:rPr lang="en-US" dirty="0"/>
              <a:t>Click Next </a:t>
            </a:r>
          </a:p>
        </p:txBody>
      </p:sp>
    </p:spTree>
    <p:extLst>
      <p:ext uri="{BB962C8B-B14F-4D97-AF65-F5344CB8AC3E}">
        <p14:creationId xmlns:p14="http://schemas.microsoft.com/office/powerpoint/2010/main" val="1863103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D852-466F-4F28-BA10-8877659089B5}"/>
              </a:ext>
            </a:extLst>
          </p:cNvPr>
          <p:cNvSpPr>
            <a:spLocks noGrp="1"/>
          </p:cNvSpPr>
          <p:nvPr>
            <p:ph type="title"/>
          </p:nvPr>
        </p:nvSpPr>
        <p:spPr>
          <a:xfrm>
            <a:off x="838200" y="365126"/>
            <a:ext cx="10515600" cy="996950"/>
          </a:xfrm>
        </p:spPr>
        <p:txBody>
          <a:bodyPr/>
          <a:lstStyle/>
          <a:p>
            <a:r>
              <a:rPr lang="en-US" dirty="0"/>
              <a:t>I-9 Process example for a Rehire </a:t>
            </a:r>
          </a:p>
        </p:txBody>
      </p:sp>
      <p:pic>
        <p:nvPicPr>
          <p:cNvPr id="11" name="Content Placeholder 10">
            <a:extLst>
              <a:ext uri="{FF2B5EF4-FFF2-40B4-BE49-F238E27FC236}">
                <a16:creationId xmlns:a16="http://schemas.microsoft.com/office/drawing/2014/main" id="{95A7BDEA-20A2-4DAB-A2B7-D538D490A987}"/>
              </a:ext>
            </a:extLst>
          </p:cNvPr>
          <p:cNvPicPr>
            <a:picLocks noGrp="1" noChangeAspect="1"/>
          </p:cNvPicPr>
          <p:nvPr>
            <p:ph idx="1"/>
          </p:nvPr>
        </p:nvPicPr>
        <p:blipFill rotWithShape="1">
          <a:blip r:embed="rId2"/>
          <a:srcRect l="10967" t="11777" r="4141" b="630"/>
          <a:stretch/>
        </p:blipFill>
        <p:spPr>
          <a:xfrm>
            <a:off x="1809750" y="2324100"/>
            <a:ext cx="5972176" cy="3971925"/>
          </a:xfrm>
        </p:spPr>
      </p:pic>
      <p:sp>
        <p:nvSpPr>
          <p:cNvPr id="13" name="TextBox 12">
            <a:extLst>
              <a:ext uri="{FF2B5EF4-FFF2-40B4-BE49-F238E27FC236}">
                <a16:creationId xmlns:a16="http://schemas.microsoft.com/office/drawing/2014/main" id="{2CA4C8F9-53FF-4CEA-92A9-AA233C4DAF24}"/>
              </a:ext>
            </a:extLst>
          </p:cNvPr>
          <p:cNvSpPr txBox="1"/>
          <p:nvPr/>
        </p:nvSpPr>
        <p:spPr>
          <a:xfrm>
            <a:off x="838199" y="1362076"/>
            <a:ext cx="8524875" cy="646331"/>
          </a:xfrm>
          <a:prstGeom prst="rect">
            <a:avLst/>
          </a:prstGeom>
          <a:noFill/>
        </p:spPr>
        <p:txBody>
          <a:bodyPr wrap="square">
            <a:spAutoFit/>
          </a:bodyPr>
          <a:lstStyle/>
          <a:p>
            <a:r>
              <a:rPr lang="en-US" dirty="0"/>
              <a:t>Note: If the external candidate is a rehire this screen will appear for them to confirm if they are the same person </a:t>
            </a:r>
          </a:p>
        </p:txBody>
      </p:sp>
    </p:spTree>
    <p:extLst>
      <p:ext uri="{BB962C8B-B14F-4D97-AF65-F5344CB8AC3E}">
        <p14:creationId xmlns:p14="http://schemas.microsoft.com/office/powerpoint/2010/main" val="268837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FE21-A494-4A64-8414-46A974F163BF}"/>
              </a:ext>
            </a:extLst>
          </p:cNvPr>
          <p:cNvSpPr>
            <a:spLocks noGrp="1"/>
          </p:cNvSpPr>
          <p:nvPr>
            <p:ph type="title"/>
          </p:nvPr>
        </p:nvSpPr>
        <p:spPr>
          <a:xfrm>
            <a:off x="838200" y="365126"/>
            <a:ext cx="10515600" cy="996950"/>
          </a:xfrm>
        </p:spPr>
        <p:txBody>
          <a:bodyPr/>
          <a:lstStyle/>
          <a:p>
            <a:r>
              <a:rPr lang="en-US" dirty="0"/>
              <a:t>I-9 Process </a:t>
            </a:r>
          </a:p>
        </p:txBody>
      </p:sp>
      <p:sp>
        <p:nvSpPr>
          <p:cNvPr id="6" name="TextBox 5">
            <a:extLst>
              <a:ext uri="{FF2B5EF4-FFF2-40B4-BE49-F238E27FC236}">
                <a16:creationId xmlns:a16="http://schemas.microsoft.com/office/drawing/2014/main" id="{E4161D16-77C1-4124-BE83-9A6AB626FF76}"/>
              </a:ext>
            </a:extLst>
          </p:cNvPr>
          <p:cNvSpPr txBox="1"/>
          <p:nvPr/>
        </p:nvSpPr>
        <p:spPr>
          <a:xfrm>
            <a:off x="571499" y="1006502"/>
            <a:ext cx="10306051" cy="1200329"/>
          </a:xfrm>
          <a:prstGeom prst="rect">
            <a:avLst/>
          </a:prstGeom>
          <a:noFill/>
        </p:spPr>
        <p:txBody>
          <a:bodyPr wrap="square">
            <a:spAutoFit/>
          </a:bodyPr>
          <a:lstStyle/>
          <a:p>
            <a:endParaRPr lang="en-US" dirty="0"/>
          </a:p>
          <a:p>
            <a:r>
              <a:rPr lang="en-US" dirty="0"/>
              <a:t>7. Based on the document(s) provided, the candidate will select the appropriate selection and identify which documents they are providing to be reviewed</a:t>
            </a:r>
          </a:p>
          <a:p>
            <a:r>
              <a:rPr lang="en-US" dirty="0"/>
              <a:t> </a:t>
            </a:r>
          </a:p>
        </p:txBody>
      </p:sp>
      <p:pic>
        <p:nvPicPr>
          <p:cNvPr id="13" name="Picture 12">
            <a:extLst>
              <a:ext uri="{FF2B5EF4-FFF2-40B4-BE49-F238E27FC236}">
                <a16:creationId xmlns:a16="http://schemas.microsoft.com/office/drawing/2014/main" id="{81F11BD4-61E8-46FD-9BD2-3394020B0A90}"/>
              </a:ext>
            </a:extLst>
          </p:cNvPr>
          <p:cNvPicPr>
            <a:picLocks noChangeAspect="1"/>
          </p:cNvPicPr>
          <p:nvPr/>
        </p:nvPicPr>
        <p:blipFill rotWithShape="1">
          <a:blip r:embed="rId2"/>
          <a:srcRect l="10754" t="6635" r="5765"/>
          <a:stretch/>
        </p:blipFill>
        <p:spPr>
          <a:xfrm>
            <a:off x="723900" y="2041552"/>
            <a:ext cx="6238875" cy="4780650"/>
          </a:xfrm>
          <a:prstGeom prst="rect">
            <a:avLst/>
          </a:prstGeom>
        </p:spPr>
      </p:pic>
    </p:spTree>
    <p:extLst>
      <p:ext uri="{BB962C8B-B14F-4D97-AF65-F5344CB8AC3E}">
        <p14:creationId xmlns:p14="http://schemas.microsoft.com/office/powerpoint/2010/main" val="1025470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E131-D33A-4DD1-9802-3447C0C0E512}"/>
              </a:ext>
            </a:extLst>
          </p:cNvPr>
          <p:cNvSpPr>
            <a:spLocks noGrp="1"/>
          </p:cNvSpPr>
          <p:nvPr>
            <p:ph type="title"/>
          </p:nvPr>
        </p:nvSpPr>
        <p:spPr/>
        <p:txBody>
          <a:bodyPr/>
          <a:lstStyle/>
          <a:p>
            <a:r>
              <a:rPr lang="en-US" dirty="0"/>
              <a:t>I-9 Process </a:t>
            </a:r>
          </a:p>
        </p:txBody>
      </p:sp>
      <p:sp>
        <p:nvSpPr>
          <p:cNvPr id="7" name="TextBox 6">
            <a:extLst>
              <a:ext uri="{FF2B5EF4-FFF2-40B4-BE49-F238E27FC236}">
                <a16:creationId xmlns:a16="http://schemas.microsoft.com/office/drawing/2014/main" id="{66F93F43-8D6C-428A-84F2-EFF0C9135D37}"/>
              </a:ext>
            </a:extLst>
          </p:cNvPr>
          <p:cNvSpPr txBox="1"/>
          <p:nvPr/>
        </p:nvSpPr>
        <p:spPr>
          <a:xfrm>
            <a:off x="646581" y="1142821"/>
            <a:ext cx="10430994" cy="646331"/>
          </a:xfrm>
          <a:prstGeom prst="rect">
            <a:avLst/>
          </a:prstGeom>
          <a:noFill/>
        </p:spPr>
        <p:txBody>
          <a:bodyPr wrap="square">
            <a:spAutoFit/>
          </a:bodyPr>
          <a:lstStyle/>
          <a:p>
            <a:endParaRPr lang="en-US" dirty="0"/>
          </a:p>
          <a:p>
            <a:r>
              <a:rPr lang="en-US" dirty="0"/>
              <a:t>8. Based on the document provided the candidate will enter the required information</a:t>
            </a:r>
          </a:p>
        </p:txBody>
      </p:sp>
      <p:pic>
        <p:nvPicPr>
          <p:cNvPr id="9" name="Picture 8">
            <a:extLst>
              <a:ext uri="{FF2B5EF4-FFF2-40B4-BE49-F238E27FC236}">
                <a16:creationId xmlns:a16="http://schemas.microsoft.com/office/drawing/2014/main" id="{F1FDED5F-F97F-4D4C-AB50-3F23BEA65052}"/>
              </a:ext>
            </a:extLst>
          </p:cNvPr>
          <p:cNvPicPr>
            <a:picLocks noChangeAspect="1"/>
          </p:cNvPicPr>
          <p:nvPr/>
        </p:nvPicPr>
        <p:blipFill>
          <a:blip r:embed="rId2"/>
          <a:stretch>
            <a:fillRect/>
          </a:stretch>
        </p:blipFill>
        <p:spPr>
          <a:xfrm>
            <a:off x="341781" y="2302681"/>
            <a:ext cx="5754219" cy="3926490"/>
          </a:xfrm>
          <a:prstGeom prst="rect">
            <a:avLst/>
          </a:prstGeom>
        </p:spPr>
      </p:pic>
      <p:pic>
        <p:nvPicPr>
          <p:cNvPr id="10" name="Picture 9">
            <a:extLst>
              <a:ext uri="{FF2B5EF4-FFF2-40B4-BE49-F238E27FC236}">
                <a16:creationId xmlns:a16="http://schemas.microsoft.com/office/drawing/2014/main" id="{A2ED0FC8-5982-4902-A341-5A2A92CC4176}"/>
              </a:ext>
            </a:extLst>
          </p:cNvPr>
          <p:cNvPicPr>
            <a:picLocks noChangeAspect="1"/>
          </p:cNvPicPr>
          <p:nvPr/>
        </p:nvPicPr>
        <p:blipFill rotWithShape="1">
          <a:blip r:embed="rId3"/>
          <a:srcRect l="12664" t="19581" r="37341" b="2344"/>
          <a:stretch/>
        </p:blipFill>
        <p:spPr>
          <a:xfrm>
            <a:off x="6448425" y="2217644"/>
            <a:ext cx="5153026" cy="4275231"/>
          </a:xfrm>
          <a:prstGeom prst="rect">
            <a:avLst/>
          </a:prstGeom>
        </p:spPr>
      </p:pic>
    </p:spTree>
    <p:extLst>
      <p:ext uri="{BB962C8B-B14F-4D97-AF65-F5344CB8AC3E}">
        <p14:creationId xmlns:p14="http://schemas.microsoft.com/office/powerpoint/2010/main" val="101887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3AB5D6-2349-4B11-A683-88B9380B119B}"/>
              </a:ext>
            </a:extLst>
          </p:cNvPr>
          <p:cNvSpPr/>
          <p:nvPr/>
        </p:nvSpPr>
        <p:spPr>
          <a:xfrm>
            <a:off x="481012" y="1285872"/>
            <a:ext cx="35147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Sourcing</a:t>
            </a:r>
          </a:p>
          <a:p>
            <a:pPr algn="ctr"/>
            <a:r>
              <a:rPr lang="en-US" dirty="0"/>
              <a:t>*finding viable candidates </a:t>
            </a:r>
          </a:p>
        </p:txBody>
      </p:sp>
      <p:sp>
        <p:nvSpPr>
          <p:cNvPr id="6" name="Rectangle 5">
            <a:extLst>
              <a:ext uri="{FF2B5EF4-FFF2-40B4-BE49-F238E27FC236}">
                <a16:creationId xmlns:a16="http://schemas.microsoft.com/office/drawing/2014/main" id="{A793F842-0010-4EA9-8699-DB708E694FFE}"/>
              </a:ext>
            </a:extLst>
          </p:cNvPr>
          <p:cNvSpPr/>
          <p:nvPr/>
        </p:nvSpPr>
        <p:spPr>
          <a:xfrm>
            <a:off x="6619873" y="1285871"/>
            <a:ext cx="35147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Offer</a:t>
            </a:r>
          </a:p>
          <a:p>
            <a:pPr algn="ctr"/>
            <a:r>
              <a:rPr lang="en-US" dirty="0"/>
              <a:t>*creating a req and offer letter/SBS</a:t>
            </a:r>
          </a:p>
        </p:txBody>
      </p:sp>
      <p:sp>
        <p:nvSpPr>
          <p:cNvPr id="7" name="Rectangle 6">
            <a:extLst>
              <a:ext uri="{FF2B5EF4-FFF2-40B4-BE49-F238E27FC236}">
                <a16:creationId xmlns:a16="http://schemas.microsoft.com/office/drawing/2014/main" id="{B577C453-F618-4BAA-8E1A-78E2AAD944A5}"/>
              </a:ext>
            </a:extLst>
          </p:cNvPr>
          <p:cNvSpPr/>
          <p:nvPr/>
        </p:nvSpPr>
        <p:spPr>
          <a:xfrm>
            <a:off x="2581275" y="3795716"/>
            <a:ext cx="35147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Interviewing</a:t>
            </a:r>
          </a:p>
          <a:p>
            <a:pPr algn="ctr"/>
            <a:r>
              <a:rPr lang="en-US" dirty="0"/>
              <a:t>*scheduling and contacting approved candidates </a:t>
            </a:r>
          </a:p>
        </p:txBody>
      </p:sp>
      <p:sp>
        <p:nvSpPr>
          <p:cNvPr id="8" name="Rectangle 7">
            <a:extLst>
              <a:ext uri="{FF2B5EF4-FFF2-40B4-BE49-F238E27FC236}">
                <a16:creationId xmlns:a16="http://schemas.microsoft.com/office/drawing/2014/main" id="{822BDDD5-028D-4B3F-BA03-29C4F07647B3}"/>
              </a:ext>
            </a:extLst>
          </p:cNvPr>
          <p:cNvSpPr/>
          <p:nvPr/>
        </p:nvSpPr>
        <p:spPr>
          <a:xfrm>
            <a:off x="8377235" y="3795716"/>
            <a:ext cx="35147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Onboarding Process</a:t>
            </a:r>
          </a:p>
          <a:p>
            <a:pPr algn="ctr"/>
            <a:r>
              <a:rPr lang="en-US" dirty="0"/>
              <a:t>*background check and onboarding docs</a:t>
            </a:r>
          </a:p>
        </p:txBody>
      </p:sp>
      <p:cxnSp>
        <p:nvCxnSpPr>
          <p:cNvPr id="12" name="Straight Arrow Connector 11">
            <a:extLst>
              <a:ext uri="{FF2B5EF4-FFF2-40B4-BE49-F238E27FC236}">
                <a16:creationId xmlns:a16="http://schemas.microsoft.com/office/drawing/2014/main" id="{08F475F9-C560-4B89-BB3D-A73061889CC5}"/>
              </a:ext>
            </a:extLst>
          </p:cNvPr>
          <p:cNvCxnSpPr/>
          <p:nvPr/>
        </p:nvCxnSpPr>
        <p:spPr>
          <a:xfrm>
            <a:off x="2457450" y="2959894"/>
            <a:ext cx="704850" cy="619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C7EBF19-7F13-4542-A0A5-2CAB8ADE309D}"/>
              </a:ext>
            </a:extLst>
          </p:cNvPr>
          <p:cNvCxnSpPr/>
          <p:nvPr/>
        </p:nvCxnSpPr>
        <p:spPr>
          <a:xfrm flipV="1">
            <a:off x="5343525" y="2886075"/>
            <a:ext cx="981075" cy="692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03E29CEF-47F3-45D5-A677-6C40B6BBD53D}"/>
              </a:ext>
            </a:extLst>
          </p:cNvPr>
          <p:cNvPicPr>
            <a:picLocks noChangeAspect="1"/>
          </p:cNvPicPr>
          <p:nvPr/>
        </p:nvPicPr>
        <p:blipFill>
          <a:blip r:embed="rId2"/>
          <a:stretch>
            <a:fillRect/>
          </a:stretch>
        </p:blipFill>
        <p:spPr>
          <a:xfrm rot="4849261">
            <a:off x="8429910" y="3026010"/>
            <a:ext cx="830572" cy="607505"/>
          </a:xfrm>
          <a:prstGeom prst="rect">
            <a:avLst/>
          </a:prstGeom>
        </p:spPr>
      </p:pic>
    </p:spTree>
    <p:extLst>
      <p:ext uri="{BB962C8B-B14F-4D97-AF65-F5344CB8AC3E}">
        <p14:creationId xmlns:p14="http://schemas.microsoft.com/office/powerpoint/2010/main" val="365348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1135-35EE-4708-8D76-5232ECCEDCEB}"/>
              </a:ext>
            </a:extLst>
          </p:cNvPr>
          <p:cNvSpPr>
            <a:spLocks noGrp="1"/>
          </p:cNvSpPr>
          <p:nvPr>
            <p:ph type="title"/>
          </p:nvPr>
        </p:nvSpPr>
        <p:spPr>
          <a:xfrm>
            <a:off x="390525" y="298451"/>
            <a:ext cx="10515600" cy="1130300"/>
          </a:xfrm>
        </p:spPr>
        <p:txBody>
          <a:bodyPr/>
          <a:lstStyle/>
          <a:p>
            <a:r>
              <a:rPr lang="en-US" dirty="0"/>
              <a:t>I-9 Process </a:t>
            </a:r>
          </a:p>
        </p:txBody>
      </p:sp>
      <p:pic>
        <p:nvPicPr>
          <p:cNvPr id="4" name="Picture 3">
            <a:extLst>
              <a:ext uri="{FF2B5EF4-FFF2-40B4-BE49-F238E27FC236}">
                <a16:creationId xmlns:a16="http://schemas.microsoft.com/office/drawing/2014/main" id="{7069E0F1-69BC-45B0-96DD-24795D19BE03}"/>
              </a:ext>
            </a:extLst>
          </p:cNvPr>
          <p:cNvPicPr>
            <a:picLocks noChangeAspect="1"/>
          </p:cNvPicPr>
          <p:nvPr/>
        </p:nvPicPr>
        <p:blipFill>
          <a:blip r:embed="rId2"/>
          <a:stretch>
            <a:fillRect/>
          </a:stretch>
        </p:blipFill>
        <p:spPr>
          <a:xfrm>
            <a:off x="227614" y="3857000"/>
            <a:ext cx="6458936" cy="2801632"/>
          </a:xfrm>
          <a:prstGeom prst="rect">
            <a:avLst/>
          </a:prstGeom>
        </p:spPr>
      </p:pic>
      <p:sp>
        <p:nvSpPr>
          <p:cNvPr id="6" name="TextBox 5">
            <a:extLst>
              <a:ext uri="{FF2B5EF4-FFF2-40B4-BE49-F238E27FC236}">
                <a16:creationId xmlns:a16="http://schemas.microsoft.com/office/drawing/2014/main" id="{39F20CA7-8F48-46CF-9169-D3091AAF7570}"/>
              </a:ext>
            </a:extLst>
          </p:cNvPr>
          <p:cNvSpPr txBox="1"/>
          <p:nvPr/>
        </p:nvSpPr>
        <p:spPr>
          <a:xfrm>
            <a:off x="323849" y="1271827"/>
            <a:ext cx="10334625" cy="646331"/>
          </a:xfrm>
          <a:prstGeom prst="rect">
            <a:avLst/>
          </a:prstGeom>
          <a:noFill/>
        </p:spPr>
        <p:txBody>
          <a:bodyPr wrap="square">
            <a:spAutoFit/>
          </a:bodyPr>
          <a:lstStyle/>
          <a:p>
            <a:r>
              <a:rPr lang="en-US" dirty="0"/>
              <a:t>9. Once you complete, click Next or Continue.  The below screen appears to review and confirm information entered is correct.  After verified, the reviewer clicks on bottom for electronic signature.</a:t>
            </a:r>
          </a:p>
        </p:txBody>
      </p:sp>
      <p:pic>
        <p:nvPicPr>
          <p:cNvPr id="7" name="Picture 6">
            <a:extLst>
              <a:ext uri="{FF2B5EF4-FFF2-40B4-BE49-F238E27FC236}">
                <a16:creationId xmlns:a16="http://schemas.microsoft.com/office/drawing/2014/main" id="{9C89D91A-3B87-4216-9ECA-DC772BD74A75}"/>
              </a:ext>
            </a:extLst>
          </p:cNvPr>
          <p:cNvPicPr>
            <a:picLocks noChangeAspect="1"/>
          </p:cNvPicPr>
          <p:nvPr/>
        </p:nvPicPr>
        <p:blipFill>
          <a:blip r:embed="rId3"/>
          <a:stretch>
            <a:fillRect/>
          </a:stretch>
        </p:blipFill>
        <p:spPr>
          <a:xfrm>
            <a:off x="390525" y="2248029"/>
            <a:ext cx="5769306" cy="1287010"/>
          </a:xfrm>
          <a:prstGeom prst="rect">
            <a:avLst/>
          </a:prstGeom>
        </p:spPr>
      </p:pic>
    </p:spTree>
    <p:extLst>
      <p:ext uri="{BB962C8B-B14F-4D97-AF65-F5344CB8AC3E}">
        <p14:creationId xmlns:p14="http://schemas.microsoft.com/office/powerpoint/2010/main" val="3934596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919A-F1D0-472C-9F18-59797A4A7D38}"/>
              </a:ext>
            </a:extLst>
          </p:cNvPr>
          <p:cNvSpPr>
            <a:spLocks noGrp="1"/>
          </p:cNvSpPr>
          <p:nvPr>
            <p:ph type="title"/>
          </p:nvPr>
        </p:nvSpPr>
        <p:spPr>
          <a:xfrm>
            <a:off x="412203" y="1696015"/>
            <a:ext cx="10515600" cy="696420"/>
          </a:xfrm>
        </p:spPr>
        <p:txBody>
          <a:bodyPr>
            <a:noAutofit/>
          </a:bodyPr>
          <a:lstStyle/>
          <a:p>
            <a:r>
              <a:rPr lang="en-US" sz="1800" dirty="0">
                <a:latin typeface="+mn-lt"/>
              </a:rPr>
              <a:t>10. Once you click Next, the below screen appears to be able to attach documents.  Choose the document you want to attach, click on attach.  Screen will appear with copy of the document.  Click on Correct to accept the document. </a:t>
            </a:r>
            <a:br>
              <a:rPr lang="en-US" sz="1800" dirty="0">
                <a:latin typeface="+mn-lt"/>
              </a:rPr>
            </a:br>
            <a:r>
              <a:rPr lang="en-US" sz="1800" dirty="0">
                <a:latin typeface="+mn-lt"/>
              </a:rPr>
              <a:t>** External candidate can use a mobile device to take pictures. They need to be aware of the Maximum size.   </a:t>
            </a:r>
          </a:p>
        </p:txBody>
      </p:sp>
      <p:pic>
        <p:nvPicPr>
          <p:cNvPr id="4" name="Picture 3">
            <a:extLst>
              <a:ext uri="{FF2B5EF4-FFF2-40B4-BE49-F238E27FC236}">
                <a16:creationId xmlns:a16="http://schemas.microsoft.com/office/drawing/2014/main" id="{D738B863-4BEF-4DE4-83D8-CAC2338AD751}"/>
              </a:ext>
            </a:extLst>
          </p:cNvPr>
          <p:cNvPicPr>
            <a:picLocks noChangeAspect="1"/>
          </p:cNvPicPr>
          <p:nvPr/>
        </p:nvPicPr>
        <p:blipFill>
          <a:blip r:embed="rId2"/>
          <a:stretch>
            <a:fillRect/>
          </a:stretch>
        </p:blipFill>
        <p:spPr>
          <a:xfrm>
            <a:off x="412203" y="2669437"/>
            <a:ext cx="5417098" cy="3920767"/>
          </a:xfrm>
          <a:prstGeom prst="rect">
            <a:avLst/>
          </a:prstGeom>
        </p:spPr>
      </p:pic>
      <p:sp>
        <p:nvSpPr>
          <p:cNvPr id="8" name="TextBox 7">
            <a:extLst>
              <a:ext uri="{FF2B5EF4-FFF2-40B4-BE49-F238E27FC236}">
                <a16:creationId xmlns:a16="http://schemas.microsoft.com/office/drawing/2014/main" id="{1F6A56C3-E1C7-40DC-8F09-AE01F14FDB72}"/>
              </a:ext>
            </a:extLst>
          </p:cNvPr>
          <p:cNvSpPr txBox="1"/>
          <p:nvPr/>
        </p:nvSpPr>
        <p:spPr>
          <a:xfrm>
            <a:off x="676275" y="403353"/>
            <a:ext cx="6096000" cy="769441"/>
          </a:xfrm>
          <a:prstGeom prst="rect">
            <a:avLst/>
          </a:prstGeom>
          <a:noFill/>
        </p:spPr>
        <p:txBody>
          <a:bodyPr wrap="square">
            <a:spAutoFit/>
          </a:bodyPr>
          <a:lstStyle/>
          <a:p>
            <a:r>
              <a:rPr lang="en-US" sz="4400" dirty="0"/>
              <a:t>I-9 Process </a:t>
            </a:r>
          </a:p>
        </p:txBody>
      </p:sp>
    </p:spTree>
    <p:extLst>
      <p:ext uri="{BB962C8B-B14F-4D97-AF65-F5344CB8AC3E}">
        <p14:creationId xmlns:p14="http://schemas.microsoft.com/office/powerpoint/2010/main" val="334899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300C11-583E-453B-8051-ED71B7BE752E}"/>
              </a:ext>
            </a:extLst>
          </p:cNvPr>
          <p:cNvSpPr>
            <a:spLocks noGrp="1"/>
          </p:cNvSpPr>
          <p:nvPr>
            <p:ph type="title"/>
          </p:nvPr>
        </p:nvSpPr>
        <p:spPr>
          <a:xfrm>
            <a:off x="838200" y="365126"/>
            <a:ext cx="10515600" cy="1073150"/>
          </a:xfrm>
        </p:spPr>
        <p:txBody>
          <a:bodyPr>
            <a:normAutofit fontScale="90000"/>
          </a:bodyPr>
          <a:lstStyle/>
          <a:p>
            <a:r>
              <a:rPr lang="en-US" dirty="0"/>
              <a:t>I-9 Process completion</a:t>
            </a:r>
            <a:br>
              <a:rPr lang="en-US" dirty="0"/>
            </a:br>
            <a:endParaRPr lang="en-US" dirty="0"/>
          </a:p>
        </p:txBody>
      </p:sp>
      <p:pic>
        <p:nvPicPr>
          <p:cNvPr id="7" name="Picture 6">
            <a:extLst>
              <a:ext uri="{FF2B5EF4-FFF2-40B4-BE49-F238E27FC236}">
                <a16:creationId xmlns:a16="http://schemas.microsoft.com/office/drawing/2014/main" id="{04E9216D-23C7-41DE-9973-FF622175C3C5}"/>
              </a:ext>
            </a:extLst>
          </p:cNvPr>
          <p:cNvPicPr>
            <a:picLocks noChangeAspect="1"/>
          </p:cNvPicPr>
          <p:nvPr/>
        </p:nvPicPr>
        <p:blipFill>
          <a:blip r:embed="rId2"/>
          <a:stretch>
            <a:fillRect/>
          </a:stretch>
        </p:blipFill>
        <p:spPr>
          <a:xfrm>
            <a:off x="341406" y="2718789"/>
            <a:ext cx="3528670" cy="1420422"/>
          </a:xfrm>
          <a:prstGeom prst="rect">
            <a:avLst/>
          </a:prstGeom>
        </p:spPr>
      </p:pic>
      <p:pic>
        <p:nvPicPr>
          <p:cNvPr id="12" name="Picture 11">
            <a:extLst>
              <a:ext uri="{FF2B5EF4-FFF2-40B4-BE49-F238E27FC236}">
                <a16:creationId xmlns:a16="http://schemas.microsoft.com/office/drawing/2014/main" id="{51E1FD4D-2977-4022-9024-A0C2D6A278BA}"/>
              </a:ext>
            </a:extLst>
          </p:cNvPr>
          <p:cNvPicPr>
            <a:picLocks noChangeAspect="1"/>
          </p:cNvPicPr>
          <p:nvPr/>
        </p:nvPicPr>
        <p:blipFill>
          <a:blip r:embed="rId3"/>
          <a:stretch>
            <a:fillRect/>
          </a:stretch>
        </p:blipFill>
        <p:spPr>
          <a:xfrm>
            <a:off x="341406" y="4485094"/>
            <a:ext cx="5973670" cy="2160806"/>
          </a:xfrm>
          <a:prstGeom prst="rect">
            <a:avLst/>
          </a:prstGeom>
        </p:spPr>
      </p:pic>
      <p:sp>
        <p:nvSpPr>
          <p:cNvPr id="14" name="TextBox 13">
            <a:extLst>
              <a:ext uri="{FF2B5EF4-FFF2-40B4-BE49-F238E27FC236}">
                <a16:creationId xmlns:a16="http://schemas.microsoft.com/office/drawing/2014/main" id="{E0A02B4A-7926-4685-978E-1BC5437B652A}"/>
              </a:ext>
            </a:extLst>
          </p:cNvPr>
          <p:cNvSpPr txBox="1"/>
          <p:nvPr/>
        </p:nvSpPr>
        <p:spPr>
          <a:xfrm>
            <a:off x="628649" y="1011053"/>
            <a:ext cx="9896476" cy="646331"/>
          </a:xfrm>
          <a:prstGeom prst="rect">
            <a:avLst/>
          </a:prstGeom>
          <a:noFill/>
        </p:spPr>
        <p:txBody>
          <a:bodyPr wrap="square">
            <a:spAutoFit/>
          </a:bodyPr>
          <a:lstStyle/>
          <a:p>
            <a:r>
              <a:rPr lang="en-US" dirty="0"/>
              <a:t>11. Once you complete attaching the documents, click Finish.  The below screen appears for the candidate.</a:t>
            </a:r>
          </a:p>
        </p:txBody>
      </p:sp>
    </p:spTree>
    <p:extLst>
      <p:ext uri="{BB962C8B-B14F-4D97-AF65-F5344CB8AC3E}">
        <p14:creationId xmlns:p14="http://schemas.microsoft.com/office/powerpoint/2010/main" val="35977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BB80DD-D115-45ED-A819-89BED750D741}"/>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Sourcing</a:t>
            </a:r>
          </a:p>
        </p:txBody>
      </p:sp>
      <p:sp>
        <p:nvSpPr>
          <p:cNvPr id="4" name="Content Placeholder 3">
            <a:extLst>
              <a:ext uri="{FF2B5EF4-FFF2-40B4-BE49-F238E27FC236}">
                <a16:creationId xmlns:a16="http://schemas.microsoft.com/office/drawing/2014/main" id="{21B576C1-8023-4A80-B66F-BC91043E4150}"/>
              </a:ext>
            </a:extLst>
          </p:cNvPr>
          <p:cNvSpPr>
            <a:spLocks noGrp="1"/>
          </p:cNvSpPr>
          <p:nvPr>
            <p:ph sz="half" idx="1"/>
          </p:nvPr>
        </p:nvSpPr>
        <p:spPr>
          <a:xfrm>
            <a:off x="643469" y="1782981"/>
            <a:ext cx="4008384" cy="4393982"/>
          </a:xfrm>
        </p:spPr>
        <p:txBody>
          <a:bodyPr vert="horz" lIns="91440" tIns="45720" rIns="91440" bIns="45720" rtlCol="0">
            <a:normAutofit/>
          </a:bodyPr>
          <a:lstStyle/>
          <a:p>
            <a:r>
              <a:rPr lang="en-US" sz="1400" dirty="0"/>
              <a:t>There are three currently sourcing master </a:t>
            </a:r>
            <a:r>
              <a:rPr lang="en-US" sz="1400" dirty="0" err="1"/>
              <a:t>reqs</a:t>
            </a:r>
            <a:r>
              <a:rPr lang="en-US" sz="1400" dirty="0"/>
              <a:t> </a:t>
            </a:r>
          </a:p>
          <a:p>
            <a:pPr lvl="1"/>
            <a:r>
              <a:rPr lang="en-US" sz="1200" b="1" i="0" u="none" strike="noStrike" dirty="0">
                <a:effectLst/>
              </a:rPr>
              <a:t>2580341826</a:t>
            </a:r>
            <a:r>
              <a:rPr lang="en-US" sz="1200" dirty="0"/>
              <a:t> </a:t>
            </a:r>
          </a:p>
          <a:p>
            <a:pPr lvl="1"/>
            <a:r>
              <a:rPr lang="en-US" sz="1200" b="1" i="0" u="none" strike="noStrike" dirty="0">
                <a:effectLst/>
              </a:rPr>
              <a:t>2028341827</a:t>
            </a:r>
            <a:r>
              <a:rPr lang="en-US" sz="1200" dirty="0"/>
              <a:t> </a:t>
            </a:r>
          </a:p>
          <a:p>
            <a:pPr lvl="1"/>
            <a:r>
              <a:rPr lang="en-US" sz="1200" b="1" i="0" u="none" strike="noStrike" dirty="0">
                <a:effectLst/>
              </a:rPr>
              <a:t>2580341831</a:t>
            </a:r>
            <a:r>
              <a:rPr lang="en-US" sz="1200" dirty="0"/>
              <a:t> </a:t>
            </a:r>
          </a:p>
          <a:p>
            <a:r>
              <a:rPr lang="en-US" sz="1400" dirty="0"/>
              <a:t>When processing and reviewing candidates, hiring managers would like a candidate with any of the following</a:t>
            </a:r>
          </a:p>
          <a:p>
            <a:pPr lvl="1"/>
            <a:r>
              <a:rPr lang="en-US" sz="1200" dirty="0">
                <a:solidFill>
                  <a:schemeClr val="accent5">
                    <a:lumMod val="75000"/>
                  </a:schemeClr>
                </a:solidFill>
              </a:rPr>
              <a:t>Excellent candidate</a:t>
            </a:r>
            <a:r>
              <a:rPr lang="en-US" sz="1200" dirty="0"/>
              <a:t>: sales experience and a degree</a:t>
            </a:r>
          </a:p>
          <a:p>
            <a:pPr lvl="1"/>
            <a:r>
              <a:rPr lang="en-US" sz="1200" dirty="0">
                <a:solidFill>
                  <a:schemeClr val="accent5">
                    <a:lumMod val="75000"/>
                  </a:schemeClr>
                </a:solidFill>
              </a:rPr>
              <a:t>Great candidate</a:t>
            </a:r>
            <a:r>
              <a:rPr lang="en-US" sz="1200" dirty="0"/>
              <a:t>: sales experience but no degree</a:t>
            </a:r>
          </a:p>
          <a:p>
            <a:pPr lvl="1"/>
            <a:r>
              <a:rPr lang="en-US" sz="1200" dirty="0">
                <a:solidFill>
                  <a:schemeClr val="accent5">
                    <a:lumMod val="75000"/>
                  </a:schemeClr>
                </a:solidFill>
              </a:rPr>
              <a:t>Good candidate</a:t>
            </a:r>
            <a:r>
              <a:rPr lang="en-US" sz="1200" dirty="0"/>
              <a:t>: no experience but has a degree</a:t>
            </a:r>
          </a:p>
          <a:p>
            <a:r>
              <a:rPr lang="en-US" sz="1400" dirty="0"/>
              <a:t>***please take note of which candidates are </a:t>
            </a:r>
            <a:r>
              <a:rPr lang="en-US" sz="1400" dirty="0">
                <a:solidFill>
                  <a:srgbClr val="00B050"/>
                </a:solidFill>
              </a:rPr>
              <a:t>external</a:t>
            </a:r>
            <a:r>
              <a:rPr lang="en-US" sz="1400" dirty="0"/>
              <a:t> and </a:t>
            </a:r>
            <a:r>
              <a:rPr lang="en-US" sz="1400" dirty="0">
                <a:solidFill>
                  <a:srgbClr val="7030A0"/>
                </a:solidFill>
              </a:rPr>
              <a:t>internal</a:t>
            </a:r>
            <a:r>
              <a:rPr lang="en-US" sz="1400" dirty="0"/>
              <a:t>, this is important later</a:t>
            </a:r>
          </a:p>
          <a:p>
            <a:pPr lvl="1"/>
            <a:r>
              <a:rPr lang="en-US" sz="1200" dirty="0"/>
              <a:t>When dealing with an internal candidate, they must have three items in their application </a:t>
            </a:r>
          </a:p>
          <a:p>
            <a:pPr lvl="2"/>
            <a:r>
              <a:rPr lang="en-US" sz="1200" dirty="0">
                <a:solidFill>
                  <a:srgbClr val="FF0000"/>
                </a:solidFill>
              </a:rPr>
              <a:t>Resume </a:t>
            </a:r>
          </a:p>
          <a:p>
            <a:pPr lvl="2"/>
            <a:r>
              <a:rPr lang="en-US" sz="1200" dirty="0">
                <a:solidFill>
                  <a:srgbClr val="FF0000"/>
                </a:solidFill>
              </a:rPr>
              <a:t>Performance evaluation</a:t>
            </a:r>
          </a:p>
          <a:p>
            <a:pPr lvl="2"/>
            <a:r>
              <a:rPr lang="en-US" sz="1200" dirty="0">
                <a:solidFill>
                  <a:srgbClr val="FF0000"/>
                </a:solidFill>
              </a:rPr>
              <a:t>Attendance record or Career Development plan</a:t>
            </a:r>
          </a:p>
          <a:p>
            <a:pPr marL="914400" lvl="2"/>
            <a:endParaRPr lang="en-US" sz="11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a:extLst>
              <a:ext uri="{FF2B5EF4-FFF2-40B4-BE49-F238E27FC236}">
                <a16:creationId xmlns:a16="http://schemas.microsoft.com/office/drawing/2014/main" id="{79D4ECE5-0B56-4B03-B1B8-8A091E86EDB8}"/>
              </a:ext>
            </a:extLst>
          </p:cNvPr>
          <p:cNvPicPr>
            <a:picLocks noGrp="1" noChangeAspect="1"/>
          </p:cNvPicPr>
          <p:nvPr>
            <p:ph sz="half" idx="2"/>
          </p:nvPr>
        </p:nvPicPr>
        <p:blipFill>
          <a:blip r:embed="rId2"/>
          <a:stretch>
            <a:fillRect/>
          </a:stretch>
        </p:blipFill>
        <p:spPr>
          <a:xfrm>
            <a:off x="5295320" y="3222460"/>
            <a:ext cx="6253212" cy="1482934"/>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9156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B790-3BF7-486B-B694-B1128F4348FA}"/>
              </a:ext>
            </a:extLst>
          </p:cNvPr>
          <p:cNvSpPr>
            <a:spLocks noGrp="1"/>
          </p:cNvSpPr>
          <p:nvPr>
            <p:ph type="title"/>
          </p:nvPr>
        </p:nvSpPr>
        <p:spPr/>
        <p:txBody>
          <a:bodyPr/>
          <a:lstStyle/>
          <a:p>
            <a:r>
              <a:rPr lang="en-US" dirty="0"/>
              <a:t>Sourcing </a:t>
            </a:r>
          </a:p>
        </p:txBody>
      </p:sp>
      <p:sp>
        <p:nvSpPr>
          <p:cNvPr id="3" name="Content Placeholder 2">
            <a:extLst>
              <a:ext uri="{FF2B5EF4-FFF2-40B4-BE49-F238E27FC236}">
                <a16:creationId xmlns:a16="http://schemas.microsoft.com/office/drawing/2014/main" id="{CB4EC302-6A33-4E9B-8B87-E1BFF890B230}"/>
              </a:ext>
            </a:extLst>
          </p:cNvPr>
          <p:cNvSpPr>
            <a:spLocks noGrp="1"/>
          </p:cNvSpPr>
          <p:nvPr>
            <p:ph sz="half" idx="1"/>
          </p:nvPr>
        </p:nvSpPr>
        <p:spPr/>
        <p:txBody>
          <a:bodyPr>
            <a:normAutofit fontScale="92500" lnSpcReduction="20000"/>
          </a:bodyPr>
          <a:lstStyle/>
          <a:p>
            <a:r>
              <a:rPr lang="en-US" dirty="0"/>
              <a:t>Once a list of candidates are selected, email them to Sean Grear for review</a:t>
            </a:r>
          </a:p>
          <a:p>
            <a:pPr lvl="1"/>
            <a:r>
              <a:rPr lang="en-US" dirty="0"/>
              <a:t>For </a:t>
            </a:r>
            <a:r>
              <a:rPr lang="en-US" dirty="0">
                <a:solidFill>
                  <a:srgbClr val="00B050"/>
                </a:solidFill>
              </a:rPr>
              <a:t>external candidates</a:t>
            </a:r>
            <a:r>
              <a:rPr lang="en-US" dirty="0"/>
              <a:t>, attach their resume to the email</a:t>
            </a:r>
          </a:p>
          <a:p>
            <a:pPr lvl="1"/>
            <a:r>
              <a:rPr lang="en-US" dirty="0"/>
              <a:t>For </a:t>
            </a:r>
            <a:r>
              <a:rPr lang="en-US" dirty="0">
                <a:solidFill>
                  <a:srgbClr val="7030A0"/>
                </a:solidFill>
              </a:rPr>
              <a:t>internal candidates</a:t>
            </a:r>
            <a:r>
              <a:rPr lang="en-US" dirty="0"/>
              <a:t>, send the candidate to yourself via AE and copy/paste the link in the email to Shawn as shown in the images  </a:t>
            </a:r>
          </a:p>
          <a:p>
            <a:pPr lvl="2"/>
            <a:r>
              <a:rPr lang="en-US" dirty="0"/>
              <a:t>Step 1: click the box of the candidate </a:t>
            </a:r>
          </a:p>
          <a:p>
            <a:pPr lvl="2"/>
            <a:r>
              <a:rPr lang="en-US" dirty="0"/>
              <a:t>Step 2: click the drop down menu and select “Forward to Manager” </a:t>
            </a:r>
          </a:p>
          <a:p>
            <a:pPr lvl="2"/>
            <a:r>
              <a:rPr lang="en-US" dirty="0"/>
              <a:t>Step 3: scroll to the bottom and fill in your email in both boxes </a:t>
            </a:r>
          </a:p>
          <a:p>
            <a:pPr lvl="2"/>
            <a:r>
              <a:rPr lang="en-US" dirty="0"/>
              <a:t>Step 4: copy and paste the link from the automated email sent</a:t>
            </a:r>
          </a:p>
          <a:p>
            <a:pPr marL="914400" lvl="2" indent="0">
              <a:buNone/>
            </a:pPr>
            <a:endParaRPr lang="en-US" dirty="0"/>
          </a:p>
        </p:txBody>
      </p:sp>
      <p:pic>
        <p:nvPicPr>
          <p:cNvPr id="6" name="Content Placeholder 5">
            <a:extLst>
              <a:ext uri="{FF2B5EF4-FFF2-40B4-BE49-F238E27FC236}">
                <a16:creationId xmlns:a16="http://schemas.microsoft.com/office/drawing/2014/main" id="{19727E66-E992-4DF9-B499-898158D4855A}"/>
              </a:ext>
            </a:extLst>
          </p:cNvPr>
          <p:cNvPicPr>
            <a:picLocks noGrp="1" noChangeAspect="1"/>
          </p:cNvPicPr>
          <p:nvPr>
            <p:ph sz="half" idx="2"/>
          </p:nvPr>
        </p:nvPicPr>
        <p:blipFill>
          <a:blip r:embed="rId2"/>
          <a:stretch>
            <a:fillRect/>
          </a:stretch>
        </p:blipFill>
        <p:spPr>
          <a:xfrm>
            <a:off x="6096000" y="428477"/>
            <a:ext cx="5181600" cy="1985818"/>
          </a:xfrm>
        </p:spPr>
      </p:pic>
      <p:pic>
        <p:nvPicPr>
          <p:cNvPr id="12" name="Picture 11">
            <a:extLst>
              <a:ext uri="{FF2B5EF4-FFF2-40B4-BE49-F238E27FC236}">
                <a16:creationId xmlns:a16="http://schemas.microsoft.com/office/drawing/2014/main" id="{DBFAB70A-71F2-4291-9D27-B7C5D76558A5}"/>
              </a:ext>
            </a:extLst>
          </p:cNvPr>
          <p:cNvPicPr>
            <a:picLocks noChangeAspect="1"/>
          </p:cNvPicPr>
          <p:nvPr/>
        </p:nvPicPr>
        <p:blipFill>
          <a:blip r:embed="rId3"/>
          <a:stretch>
            <a:fillRect/>
          </a:stretch>
        </p:blipFill>
        <p:spPr>
          <a:xfrm>
            <a:off x="6019800" y="4438909"/>
            <a:ext cx="5991225" cy="1571625"/>
          </a:xfrm>
          <a:prstGeom prst="rect">
            <a:avLst/>
          </a:prstGeom>
        </p:spPr>
      </p:pic>
      <p:sp>
        <p:nvSpPr>
          <p:cNvPr id="13" name="Arrow: Down 12">
            <a:extLst>
              <a:ext uri="{FF2B5EF4-FFF2-40B4-BE49-F238E27FC236}">
                <a16:creationId xmlns:a16="http://schemas.microsoft.com/office/drawing/2014/main" id="{825CD264-D04C-4CED-9603-9F4E72096414}"/>
              </a:ext>
            </a:extLst>
          </p:cNvPr>
          <p:cNvSpPr/>
          <p:nvPr/>
        </p:nvSpPr>
        <p:spPr>
          <a:xfrm>
            <a:off x="8229600" y="2623955"/>
            <a:ext cx="68580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2FBB0E8-F33B-4B77-B613-F9C1E1DD2237}"/>
              </a:ext>
            </a:extLst>
          </p:cNvPr>
          <p:cNvPicPr>
            <a:picLocks noChangeAspect="1"/>
          </p:cNvPicPr>
          <p:nvPr/>
        </p:nvPicPr>
        <p:blipFill>
          <a:blip r:embed="rId4"/>
          <a:stretch>
            <a:fillRect/>
          </a:stretch>
        </p:blipFill>
        <p:spPr>
          <a:xfrm>
            <a:off x="8229600" y="3932312"/>
            <a:ext cx="731583" cy="451143"/>
          </a:xfrm>
          <a:prstGeom prst="rect">
            <a:avLst/>
          </a:prstGeom>
        </p:spPr>
      </p:pic>
      <p:pic>
        <p:nvPicPr>
          <p:cNvPr id="16" name="Picture 15">
            <a:extLst>
              <a:ext uri="{FF2B5EF4-FFF2-40B4-BE49-F238E27FC236}">
                <a16:creationId xmlns:a16="http://schemas.microsoft.com/office/drawing/2014/main" id="{677E9D29-F302-46E7-B431-3D4C7E198A94}"/>
              </a:ext>
            </a:extLst>
          </p:cNvPr>
          <p:cNvPicPr>
            <a:picLocks noChangeAspect="1"/>
          </p:cNvPicPr>
          <p:nvPr/>
        </p:nvPicPr>
        <p:blipFill>
          <a:blip r:embed="rId5"/>
          <a:stretch>
            <a:fillRect/>
          </a:stretch>
        </p:blipFill>
        <p:spPr>
          <a:xfrm>
            <a:off x="6019800" y="3265890"/>
            <a:ext cx="5595938" cy="453112"/>
          </a:xfrm>
          <a:prstGeom prst="rect">
            <a:avLst/>
          </a:prstGeom>
        </p:spPr>
      </p:pic>
    </p:spTree>
    <p:extLst>
      <p:ext uri="{BB962C8B-B14F-4D97-AF65-F5344CB8AC3E}">
        <p14:creationId xmlns:p14="http://schemas.microsoft.com/office/powerpoint/2010/main" val="241466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ABDD-36A7-4AE3-AEF4-115142D05616}"/>
              </a:ext>
            </a:extLst>
          </p:cNvPr>
          <p:cNvSpPr>
            <a:spLocks noGrp="1"/>
          </p:cNvSpPr>
          <p:nvPr>
            <p:ph type="title"/>
          </p:nvPr>
        </p:nvSpPr>
        <p:spPr/>
        <p:txBody>
          <a:bodyPr/>
          <a:lstStyle/>
          <a:p>
            <a:r>
              <a:rPr lang="en-US" dirty="0"/>
              <a:t>Interviewing</a:t>
            </a:r>
          </a:p>
        </p:txBody>
      </p:sp>
      <p:sp>
        <p:nvSpPr>
          <p:cNvPr id="3" name="Content Placeholder 2">
            <a:extLst>
              <a:ext uri="{FF2B5EF4-FFF2-40B4-BE49-F238E27FC236}">
                <a16:creationId xmlns:a16="http://schemas.microsoft.com/office/drawing/2014/main" id="{34CB6537-F5D3-4E33-8EB2-9B37D261B922}"/>
              </a:ext>
            </a:extLst>
          </p:cNvPr>
          <p:cNvSpPr>
            <a:spLocks noGrp="1"/>
          </p:cNvSpPr>
          <p:nvPr>
            <p:ph sz="half" idx="1"/>
          </p:nvPr>
        </p:nvSpPr>
        <p:spPr>
          <a:xfrm>
            <a:off x="838200" y="1716563"/>
            <a:ext cx="4991100" cy="4351338"/>
          </a:xfrm>
        </p:spPr>
        <p:txBody>
          <a:bodyPr>
            <a:normAutofit/>
          </a:bodyPr>
          <a:lstStyle/>
          <a:p>
            <a:r>
              <a:rPr lang="en-US" dirty="0"/>
              <a:t>After a manager provides feedback…</a:t>
            </a:r>
          </a:p>
          <a:p>
            <a:pPr lvl="1"/>
            <a:r>
              <a:rPr lang="en-US" dirty="0"/>
              <a:t>Disposition candidates that are not selected using the appropriate code depending on the feedback of the manager </a:t>
            </a:r>
          </a:p>
          <a:p>
            <a:pPr lvl="1"/>
            <a:r>
              <a:rPr lang="en-US" dirty="0"/>
              <a:t>Candidates that are selected for an interview, forward an email following the template and call the candidate to confirm </a:t>
            </a:r>
          </a:p>
        </p:txBody>
      </p:sp>
      <p:sp>
        <p:nvSpPr>
          <p:cNvPr id="4" name="Content Placeholder 3">
            <a:extLst>
              <a:ext uri="{FF2B5EF4-FFF2-40B4-BE49-F238E27FC236}">
                <a16:creationId xmlns:a16="http://schemas.microsoft.com/office/drawing/2014/main" id="{89EF2DA0-A546-4897-885C-33AB9B1F1F18}"/>
              </a:ext>
            </a:extLst>
          </p:cNvPr>
          <p:cNvSpPr>
            <a:spLocks noGrp="1"/>
          </p:cNvSpPr>
          <p:nvPr>
            <p:ph sz="half" idx="2"/>
          </p:nvPr>
        </p:nvSpPr>
        <p:spPr>
          <a:xfrm>
            <a:off x="6172200" y="365125"/>
            <a:ext cx="5181600" cy="612775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Good Afternoon XXX,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My name is Alex and I am with the UPS Talent Acquisition Team. I have received your resume as a referral for the Inside Sales Representative position, we would like to invite you to interview for the position! Please note that the salary range for this position is $19-25 and hour, which depends on the number of years of sales experience you have, your degree and does not include commission. If the salary range does not fit what you are looking for, negotiation is available however, nothing above $25 per hour is granted. Below are some available interview times, please let me know which interview time you are interested in and I will forward you a Teams meeting invitation.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The start date for this position will be 02/27/2023. Please let me know if you are, or </a:t>
            </a:r>
            <a:r>
              <a:rPr lang="en-US" sz="1400" u="sng" dirty="0">
                <a:effectLst/>
                <a:latin typeface="Calibri" panose="020F0502020204030204" pitchFamily="34" charset="0"/>
                <a:ea typeface="Calibri" panose="020F0502020204030204" pitchFamily="34" charset="0"/>
                <a:cs typeface="Calibri" panose="020F0502020204030204" pitchFamily="34" charset="0"/>
              </a:rPr>
              <a:t>are not </a:t>
            </a:r>
            <a:r>
              <a:rPr lang="en-US" sz="1400" dirty="0">
                <a:effectLst/>
                <a:latin typeface="Calibri" panose="020F0502020204030204" pitchFamily="34" charset="0"/>
                <a:ea typeface="Calibri" panose="020F0502020204030204" pitchFamily="34" charset="0"/>
                <a:cs typeface="Calibri" panose="020F0502020204030204" pitchFamily="34" charset="0"/>
              </a:rPr>
              <a:t>interested in interviewing.</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8" name="Picture 7">
            <a:extLst>
              <a:ext uri="{FF2B5EF4-FFF2-40B4-BE49-F238E27FC236}">
                <a16:creationId xmlns:a16="http://schemas.microsoft.com/office/drawing/2014/main" id="{D5F11269-9503-4894-8AC3-09FF61077153}"/>
              </a:ext>
            </a:extLst>
          </p:cNvPr>
          <p:cNvPicPr>
            <a:picLocks noChangeAspect="1"/>
          </p:cNvPicPr>
          <p:nvPr/>
        </p:nvPicPr>
        <p:blipFill>
          <a:blip r:embed="rId2"/>
          <a:stretch>
            <a:fillRect/>
          </a:stretch>
        </p:blipFill>
        <p:spPr>
          <a:xfrm>
            <a:off x="5905499" y="3709988"/>
            <a:ext cx="6173623" cy="2357913"/>
          </a:xfrm>
          <a:prstGeom prst="rect">
            <a:avLst/>
          </a:prstGeom>
        </p:spPr>
      </p:pic>
    </p:spTree>
    <p:extLst>
      <p:ext uri="{BB962C8B-B14F-4D97-AF65-F5344CB8AC3E}">
        <p14:creationId xmlns:p14="http://schemas.microsoft.com/office/powerpoint/2010/main" val="31515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7617-E4B0-4B5E-B10B-C5F86B0D6FDA}"/>
              </a:ext>
            </a:extLst>
          </p:cNvPr>
          <p:cNvSpPr>
            <a:spLocks noGrp="1"/>
          </p:cNvSpPr>
          <p:nvPr>
            <p:ph type="title"/>
          </p:nvPr>
        </p:nvSpPr>
        <p:spPr/>
        <p:txBody>
          <a:bodyPr/>
          <a:lstStyle/>
          <a:p>
            <a:r>
              <a:rPr lang="en-US" dirty="0"/>
              <a:t>Interviewing</a:t>
            </a:r>
          </a:p>
        </p:txBody>
      </p:sp>
      <p:sp>
        <p:nvSpPr>
          <p:cNvPr id="3" name="Content Placeholder 2">
            <a:extLst>
              <a:ext uri="{FF2B5EF4-FFF2-40B4-BE49-F238E27FC236}">
                <a16:creationId xmlns:a16="http://schemas.microsoft.com/office/drawing/2014/main" id="{1C2C6760-DC87-439A-8A10-42BC43FF0B31}"/>
              </a:ext>
            </a:extLst>
          </p:cNvPr>
          <p:cNvSpPr>
            <a:spLocks noGrp="1"/>
          </p:cNvSpPr>
          <p:nvPr>
            <p:ph sz="half" idx="1"/>
          </p:nvPr>
        </p:nvSpPr>
        <p:spPr>
          <a:xfrm>
            <a:off x="838200" y="1825624"/>
            <a:ext cx="4543425" cy="4899025"/>
          </a:xfrm>
        </p:spPr>
        <p:txBody>
          <a:bodyPr>
            <a:noAutofit/>
          </a:bodyPr>
          <a:lstStyle/>
          <a:p>
            <a:r>
              <a:rPr lang="en-US" sz="1800" dirty="0"/>
              <a:t>After the interview is scheduled and the interview is complete, the candidate will either be dispositioned or offered</a:t>
            </a:r>
          </a:p>
          <a:p>
            <a:pPr lvl="1"/>
            <a:r>
              <a:rPr lang="en-US" sz="1800" dirty="0"/>
              <a:t>If the candidate is dispositioned, use the appropriate code to disposition</a:t>
            </a:r>
          </a:p>
          <a:p>
            <a:pPr lvl="1"/>
            <a:r>
              <a:rPr lang="en-US" sz="1800" dirty="0"/>
              <a:t>If the candidate is offered, call the candidate and send an email in the following template  </a:t>
            </a:r>
          </a:p>
          <a:p>
            <a:r>
              <a:rPr lang="en-US" sz="1800" dirty="0"/>
              <a:t>Once the candidate commits to this </a:t>
            </a:r>
            <a:r>
              <a:rPr lang="en-US" sz="1800" b="1" dirty="0"/>
              <a:t>verbal offer</a:t>
            </a:r>
            <a:r>
              <a:rPr lang="en-US" sz="1800" dirty="0"/>
              <a:t>, confirm their home/mailing address </a:t>
            </a:r>
          </a:p>
          <a:p>
            <a:pPr lvl="1"/>
            <a:r>
              <a:rPr lang="en-US" sz="1800" dirty="0"/>
              <a:t>Forward Keith Reisen the name of the candidate and their home/mailing address</a:t>
            </a:r>
          </a:p>
          <a:p>
            <a:pPr lvl="2"/>
            <a:r>
              <a:rPr lang="en-US" sz="1800" dirty="0"/>
              <a:t>Request the </a:t>
            </a:r>
            <a:r>
              <a:rPr lang="en-US" sz="1800" dirty="0">
                <a:solidFill>
                  <a:srgbClr val="FF0000"/>
                </a:solidFill>
              </a:rPr>
              <a:t>Req Number </a:t>
            </a:r>
            <a:r>
              <a:rPr lang="en-US" sz="1800" dirty="0"/>
              <a:t>and the </a:t>
            </a:r>
            <a:r>
              <a:rPr lang="en-US" sz="1800" dirty="0">
                <a:solidFill>
                  <a:srgbClr val="FF0000"/>
                </a:solidFill>
              </a:rPr>
              <a:t>Workday position ID </a:t>
            </a:r>
          </a:p>
          <a:p>
            <a:pPr lvl="2"/>
            <a:r>
              <a:rPr lang="en-US" sz="1800" dirty="0"/>
              <a:t>CC Bobbie and Rebecca Roper</a:t>
            </a:r>
          </a:p>
          <a:p>
            <a:pPr lvl="1"/>
            <a:r>
              <a:rPr lang="en-US" sz="1800" dirty="0"/>
              <a:t>Keith will create a requisition </a:t>
            </a:r>
          </a:p>
        </p:txBody>
      </p:sp>
      <p:sp>
        <p:nvSpPr>
          <p:cNvPr id="4" name="Content Placeholder 3">
            <a:extLst>
              <a:ext uri="{FF2B5EF4-FFF2-40B4-BE49-F238E27FC236}">
                <a16:creationId xmlns:a16="http://schemas.microsoft.com/office/drawing/2014/main" id="{3F5975F5-492D-4C06-9B2F-849439DEE3D0}"/>
              </a:ext>
            </a:extLst>
          </p:cNvPr>
          <p:cNvSpPr>
            <a:spLocks noGrp="1"/>
          </p:cNvSpPr>
          <p:nvPr>
            <p:ph sz="half" idx="2"/>
          </p:nvPr>
        </p:nvSpPr>
        <p:spPr>
          <a:xfrm>
            <a:off x="6705600" y="257175"/>
            <a:ext cx="4648200" cy="6467475"/>
          </a:xfrm>
        </p:spPr>
        <p:txBody>
          <a:bodyPr>
            <a:normAutofit fontScale="40000" lnSpcReduction="20000"/>
          </a:bodyPr>
          <a:lstStyle/>
          <a:p>
            <a:pPr marL="0" marR="0" indent="0">
              <a:spcBef>
                <a:spcPts val="0"/>
              </a:spcBef>
              <a:spcAft>
                <a:spcPts val="0"/>
              </a:spcAft>
              <a:buNone/>
            </a:pPr>
            <a:r>
              <a:rPr lang="en-US" sz="3500" dirty="0">
                <a:solidFill>
                  <a:srgbClr val="00B050"/>
                </a:solidFill>
                <a:effectLst/>
                <a:ea typeface="Calibri" panose="020F0502020204030204" pitchFamily="34" charset="0"/>
                <a:cs typeface="Times New Roman" panose="02020603050405020304" pitchFamily="18" charset="0"/>
              </a:rPr>
              <a:t>EXTERNAL</a:t>
            </a:r>
            <a:r>
              <a:rPr lang="en-US" sz="3500"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endParaRPr lang="en-US" sz="35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500" dirty="0">
                <a:effectLst/>
                <a:ea typeface="Calibri" panose="020F0502020204030204" pitchFamily="34" charset="0"/>
                <a:cs typeface="Times New Roman" panose="02020603050405020304" pitchFamily="18" charset="0"/>
              </a:rPr>
              <a:t>Good morning XXX, </a:t>
            </a:r>
          </a:p>
          <a:p>
            <a:pPr marL="0" marR="0" indent="0">
              <a:spcBef>
                <a:spcPts val="0"/>
              </a:spcBef>
              <a:spcAft>
                <a:spcPts val="0"/>
              </a:spcAft>
              <a:buNone/>
            </a:pPr>
            <a:r>
              <a:rPr lang="en-US" sz="3500" dirty="0">
                <a:ea typeface="Calibri" panose="020F0502020204030204" pitchFamily="34" charset="0"/>
                <a:cs typeface="Times New Roman" panose="02020603050405020304" pitchFamily="18" charset="0"/>
              </a:rPr>
              <a:t>	</a:t>
            </a:r>
            <a:r>
              <a:rPr lang="en-US" sz="3500" dirty="0">
                <a:effectLst/>
                <a:ea typeface="Calibri" panose="020F0502020204030204" pitchFamily="34" charset="0"/>
                <a:cs typeface="Times New Roman" panose="02020603050405020304" pitchFamily="18" charset="0"/>
              </a:rPr>
              <a:t>Congratulations! Your interview went great and we would like to extend an offer for $XXXX/hour. This is not including commission and is just your base salary, other benefits we offer include a 401K, health, dental and vision. </a:t>
            </a:r>
          </a:p>
          <a:p>
            <a:pPr marL="0" marR="0" indent="0">
              <a:spcBef>
                <a:spcPts val="0"/>
              </a:spcBef>
              <a:spcAft>
                <a:spcPts val="0"/>
              </a:spcAft>
              <a:buNone/>
            </a:pPr>
            <a:r>
              <a:rPr lang="en-US" sz="3500" dirty="0">
                <a:ea typeface="Calibri" panose="020F0502020204030204" pitchFamily="34" charset="0"/>
                <a:cs typeface="Times New Roman" panose="02020603050405020304" pitchFamily="18" charset="0"/>
              </a:rPr>
              <a:t>	</a:t>
            </a:r>
            <a:r>
              <a:rPr lang="en-US" sz="3500" dirty="0">
                <a:effectLst/>
                <a:ea typeface="Calibri" panose="020F0502020204030204" pitchFamily="34" charset="0"/>
                <a:cs typeface="Times New Roman" panose="02020603050405020304" pitchFamily="18" charset="0"/>
              </a:rPr>
              <a:t>Your official start date for the Sales Academy will be 02/27/2023 and training is 4 weeks long from 8:30-4:30 CST. Please note that until you graduate from the Sales Academy, that you will be deployed to a territory. Once they are eligible for deployment, you are provided the option to accept or deny the open territory that is available, based on your preferred time zone.  </a:t>
            </a:r>
          </a:p>
          <a:p>
            <a:pPr marL="0" marR="0" indent="0">
              <a:spcBef>
                <a:spcPts val="0"/>
              </a:spcBef>
              <a:spcAft>
                <a:spcPts val="0"/>
              </a:spcAft>
              <a:buNone/>
            </a:pPr>
            <a:r>
              <a:rPr lang="en-US" sz="3500" dirty="0">
                <a:ea typeface="Calibri" panose="020F0502020204030204" pitchFamily="34" charset="0"/>
                <a:cs typeface="Times New Roman" panose="02020603050405020304" pitchFamily="18" charset="0"/>
              </a:rPr>
              <a:t>	</a:t>
            </a:r>
            <a:r>
              <a:rPr lang="en-US" sz="3500" dirty="0">
                <a:effectLst/>
                <a:ea typeface="Calibri" panose="020F0502020204030204" pitchFamily="34" charset="0"/>
                <a:cs typeface="Times New Roman" panose="02020603050405020304" pitchFamily="18" charset="0"/>
              </a:rPr>
              <a:t>Please let me know if you have any questions. If you are wanting to move forward with this offer, please confirm your mailing/home address. </a:t>
            </a:r>
          </a:p>
          <a:p>
            <a:pPr marL="0" indent="0">
              <a:buNone/>
            </a:pPr>
            <a:endParaRPr lang="en-US" sz="3500" dirty="0"/>
          </a:p>
          <a:p>
            <a:pPr marL="0" indent="0">
              <a:buNone/>
            </a:pPr>
            <a:r>
              <a:rPr lang="en-US" sz="3500" dirty="0">
                <a:solidFill>
                  <a:srgbClr val="7030A0"/>
                </a:solidFill>
              </a:rPr>
              <a:t>INTERNAL</a:t>
            </a:r>
          </a:p>
          <a:p>
            <a:pPr marL="0" indent="0">
              <a:buNone/>
            </a:pPr>
            <a:endParaRPr lang="en-US" sz="3500" dirty="0"/>
          </a:p>
          <a:p>
            <a:pPr marL="0" indent="0">
              <a:buNone/>
            </a:pPr>
            <a:r>
              <a:rPr lang="en-US" sz="3500" dirty="0"/>
              <a:t>Hi Kobi, </a:t>
            </a:r>
          </a:p>
          <a:p>
            <a:pPr marL="0" indent="0">
              <a:buNone/>
            </a:pPr>
            <a:r>
              <a:rPr lang="en-US" sz="3500" dirty="0"/>
              <a:t>	Congratulations! Your interview went great and we would like to extend an offer. Because you are already employed with UPS, we will submit for your Side by Side which will consist of your change in pay. It is typically between a 1-3% pay increase from your current pay. </a:t>
            </a:r>
          </a:p>
          <a:p>
            <a:pPr marL="0" indent="0">
              <a:buNone/>
            </a:pPr>
            <a:r>
              <a:rPr lang="en-US" sz="3500" dirty="0"/>
              <a:t>	Your official start date for the Sales Academy will be 02/27/2023 and training is 4 weeks long from 8:30-4:30 CST. Please note that until you graduate from the Sales Academy, that you will be deployed to a territory. Once you are eligible for deployment, you are provided the option to accept or deny the open territory that is available, based on your preferred time zone.  </a:t>
            </a:r>
          </a:p>
          <a:p>
            <a:pPr marL="0" indent="0">
              <a:buNone/>
            </a:pPr>
            <a:r>
              <a:rPr lang="en-US" sz="3500" dirty="0"/>
              <a:t> 	Please let me know if you have any questions. If you are wanting to move forward with this offer, please confirm your mailing/home address. </a:t>
            </a:r>
          </a:p>
          <a:p>
            <a:pPr marL="0" indent="0">
              <a:buNone/>
            </a:pPr>
            <a:endParaRPr lang="en-US" dirty="0"/>
          </a:p>
        </p:txBody>
      </p:sp>
    </p:spTree>
    <p:extLst>
      <p:ext uri="{BB962C8B-B14F-4D97-AF65-F5344CB8AC3E}">
        <p14:creationId xmlns:p14="http://schemas.microsoft.com/office/powerpoint/2010/main" val="55942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A4B90A-C795-4355-947F-45F364433530}"/>
              </a:ext>
            </a:extLst>
          </p:cNvPr>
          <p:cNvSpPr>
            <a:spLocks noGrp="1"/>
          </p:cNvSpPr>
          <p:nvPr>
            <p:ph type="title"/>
          </p:nvPr>
        </p:nvSpPr>
        <p:spPr>
          <a:xfrm>
            <a:off x="686834" y="1153572"/>
            <a:ext cx="3200400" cy="4461163"/>
          </a:xfrm>
        </p:spPr>
        <p:txBody>
          <a:bodyPr>
            <a:normAutofit/>
          </a:bodyPr>
          <a:lstStyle/>
          <a:p>
            <a:r>
              <a:rPr lang="en-US">
                <a:solidFill>
                  <a:srgbClr val="FFFFFF"/>
                </a:solidFill>
              </a:rPr>
              <a:t>Offer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9E0DC42-3634-4550-B175-F102826238A9}"/>
              </a:ext>
            </a:extLst>
          </p:cNvPr>
          <p:cNvSpPr>
            <a:spLocks noGrp="1"/>
          </p:cNvSpPr>
          <p:nvPr>
            <p:ph idx="1"/>
          </p:nvPr>
        </p:nvSpPr>
        <p:spPr>
          <a:xfrm>
            <a:off x="4447308" y="591344"/>
            <a:ext cx="6906491" cy="5585619"/>
          </a:xfrm>
        </p:spPr>
        <p:txBody>
          <a:bodyPr anchor="ctr">
            <a:normAutofit/>
          </a:bodyPr>
          <a:lstStyle/>
          <a:p>
            <a:r>
              <a:rPr lang="en-US" sz="1700"/>
              <a:t>Once the req has been created, assign the correct candidate to the correct req # and attach the correct workday position ID </a:t>
            </a:r>
          </a:p>
          <a:p>
            <a:pPr lvl="1"/>
            <a:r>
              <a:rPr lang="en-US" sz="1700"/>
              <a:t>Reach out to Rebecca to correct dept ID or cost center for the workday position ID to link to AE </a:t>
            </a:r>
          </a:p>
          <a:p>
            <a:pPr lvl="1"/>
            <a:r>
              <a:rPr lang="en-US" sz="1700"/>
              <a:t>ATTACHING THE WORKDAY POSITION ID BEFORE COMPLETING ANY ACTION ON THE CANDIDATE IS CRUCIAL </a:t>
            </a:r>
          </a:p>
          <a:p>
            <a:r>
              <a:rPr lang="en-US" sz="1700"/>
              <a:t>For the Offer Letter (external) </a:t>
            </a:r>
          </a:p>
          <a:p>
            <a:pPr lvl="1"/>
            <a:r>
              <a:rPr lang="en-US" sz="1700"/>
              <a:t>Send an email to Talent Comp, </a:t>
            </a:r>
            <a:r>
              <a:rPr lang="en-US" sz="1700" err="1"/>
              <a:t>Belanie</a:t>
            </a:r>
            <a:r>
              <a:rPr lang="en-US" sz="1700"/>
              <a:t>, Bobbie and interviewing manager </a:t>
            </a:r>
          </a:p>
          <a:p>
            <a:r>
              <a:rPr lang="en-US" sz="1700"/>
              <a:t>For the Side by Side (internal)</a:t>
            </a:r>
          </a:p>
          <a:p>
            <a:pPr lvl="1"/>
            <a:r>
              <a:rPr lang="en-US" sz="1700"/>
              <a:t>Let Rebecca know the workday position has been attached to the req and that she can submit for the SBS</a:t>
            </a:r>
          </a:p>
          <a:p>
            <a:pPr lvl="1"/>
            <a:endParaRPr lang="en-US" sz="1700"/>
          </a:p>
        </p:txBody>
      </p:sp>
    </p:spTree>
    <p:extLst>
      <p:ext uri="{BB962C8B-B14F-4D97-AF65-F5344CB8AC3E}">
        <p14:creationId xmlns:p14="http://schemas.microsoft.com/office/powerpoint/2010/main" val="34568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6220-B9B5-4C69-A8A0-00EAFB9CAFFD}"/>
              </a:ext>
            </a:extLst>
          </p:cNvPr>
          <p:cNvSpPr>
            <a:spLocks noGrp="1"/>
          </p:cNvSpPr>
          <p:nvPr>
            <p:ph type="title"/>
          </p:nvPr>
        </p:nvSpPr>
        <p:spPr/>
        <p:txBody>
          <a:bodyPr/>
          <a:lstStyle/>
          <a:p>
            <a:r>
              <a:rPr lang="en-US" dirty="0"/>
              <a:t>Onboarding (Background Check)</a:t>
            </a:r>
          </a:p>
        </p:txBody>
      </p:sp>
      <p:sp>
        <p:nvSpPr>
          <p:cNvPr id="7" name="Content Placeholder 6">
            <a:extLst>
              <a:ext uri="{FF2B5EF4-FFF2-40B4-BE49-F238E27FC236}">
                <a16:creationId xmlns:a16="http://schemas.microsoft.com/office/drawing/2014/main" id="{18DAA89F-ABC4-438D-BE12-502D478BC20A}"/>
              </a:ext>
            </a:extLst>
          </p:cNvPr>
          <p:cNvSpPr>
            <a:spLocks noGrp="1"/>
          </p:cNvSpPr>
          <p:nvPr>
            <p:ph sz="half" idx="1"/>
          </p:nvPr>
        </p:nvSpPr>
        <p:spPr/>
        <p:txBody>
          <a:bodyPr>
            <a:normAutofit fontScale="85000" lnSpcReduction="20000"/>
          </a:bodyPr>
          <a:lstStyle/>
          <a:p>
            <a:r>
              <a:rPr lang="en-US" dirty="0"/>
              <a:t>Once the candidate has signed the offer letter or side by side code the candidate to the correct status </a:t>
            </a:r>
          </a:p>
          <a:p>
            <a:r>
              <a:rPr lang="en-US" dirty="0"/>
              <a:t>After the candidate is coded correctly, attach the FCRA docs</a:t>
            </a:r>
          </a:p>
          <a:p>
            <a:pPr lvl="1"/>
            <a:r>
              <a:rPr lang="en-US" dirty="0"/>
              <a:t>For external </a:t>
            </a:r>
          </a:p>
          <a:p>
            <a:pPr lvl="2"/>
            <a:r>
              <a:rPr lang="en-US" dirty="0"/>
              <a:t>Call the candidates to complete the FCRA docs and retrieve their DOB and SS   </a:t>
            </a:r>
          </a:p>
          <a:p>
            <a:pPr lvl="1"/>
            <a:r>
              <a:rPr lang="en-US" dirty="0"/>
              <a:t>For internal </a:t>
            </a:r>
          </a:p>
          <a:p>
            <a:pPr lvl="2"/>
            <a:r>
              <a:rPr lang="en-US" dirty="0"/>
              <a:t>Forward an email with a word doc attached for them to complete the info needed</a:t>
            </a:r>
          </a:p>
          <a:p>
            <a:pPr lvl="1"/>
            <a:r>
              <a:rPr lang="en-US" dirty="0"/>
              <a:t>Both will need a </a:t>
            </a:r>
            <a:r>
              <a:rPr lang="en-US" b="1" dirty="0"/>
              <a:t>management </a:t>
            </a:r>
            <a:r>
              <a:rPr lang="en-US" dirty="0"/>
              <a:t>background check selected </a:t>
            </a:r>
          </a:p>
          <a:p>
            <a:r>
              <a:rPr lang="en-US" dirty="0"/>
              <a:t>Once the background check clears, move forward with the onboarding docs </a:t>
            </a:r>
          </a:p>
          <a:p>
            <a:endParaRPr lang="en-US" dirty="0"/>
          </a:p>
          <a:p>
            <a:pPr lvl="2"/>
            <a:endParaRPr lang="en-US" dirty="0"/>
          </a:p>
        </p:txBody>
      </p:sp>
      <p:pic>
        <p:nvPicPr>
          <p:cNvPr id="13" name="Content Placeholder 12">
            <a:extLst>
              <a:ext uri="{FF2B5EF4-FFF2-40B4-BE49-F238E27FC236}">
                <a16:creationId xmlns:a16="http://schemas.microsoft.com/office/drawing/2014/main" id="{D901DABE-9655-408E-95E7-A99A09979AC4}"/>
              </a:ext>
            </a:extLst>
          </p:cNvPr>
          <p:cNvPicPr>
            <a:picLocks noGrp="1" noChangeAspect="1"/>
          </p:cNvPicPr>
          <p:nvPr>
            <p:ph sz="half" idx="2"/>
          </p:nvPr>
        </p:nvPicPr>
        <p:blipFill>
          <a:blip r:embed="rId2"/>
          <a:stretch>
            <a:fillRect/>
          </a:stretch>
        </p:blipFill>
        <p:spPr>
          <a:xfrm>
            <a:off x="6019800" y="1825625"/>
            <a:ext cx="5968052" cy="379095"/>
          </a:xfrm>
        </p:spPr>
      </p:pic>
      <p:pic>
        <p:nvPicPr>
          <p:cNvPr id="15" name="Picture 14">
            <a:extLst>
              <a:ext uri="{FF2B5EF4-FFF2-40B4-BE49-F238E27FC236}">
                <a16:creationId xmlns:a16="http://schemas.microsoft.com/office/drawing/2014/main" id="{E80F3627-CB1B-4AC5-A372-5A7FEA1B5A6D}"/>
              </a:ext>
            </a:extLst>
          </p:cNvPr>
          <p:cNvPicPr>
            <a:picLocks noChangeAspect="1"/>
          </p:cNvPicPr>
          <p:nvPr/>
        </p:nvPicPr>
        <p:blipFill>
          <a:blip r:embed="rId3"/>
          <a:stretch>
            <a:fillRect/>
          </a:stretch>
        </p:blipFill>
        <p:spPr>
          <a:xfrm>
            <a:off x="6019800" y="2570480"/>
            <a:ext cx="5829178" cy="1650366"/>
          </a:xfrm>
          <a:prstGeom prst="rect">
            <a:avLst/>
          </a:prstGeom>
        </p:spPr>
      </p:pic>
      <p:cxnSp>
        <p:nvCxnSpPr>
          <p:cNvPr id="17" name="Straight Arrow Connector 16">
            <a:extLst>
              <a:ext uri="{FF2B5EF4-FFF2-40B4-BE49-F238E27FC236}">
                <a16:creationId xmlns:a16="http://schemas.microsoft.com/office/drawing/2014/main" id="{CDB338CC-77FC-43BC-8F53-CA571C85584C}"/>
              </a:ext>
            </a:extLst>
          </p:cNvPr>
          <p:cNvCxnSpPr/>
          <p:nvPr/>
        </p:nvCxnSpPr>
        <p:spPr>
          <a:xfrm>
            <a:off x="8686800" y="220472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3B76DD5-356E-4FCD-900E-45BFCD8DBAA8}"/>
              </a:ext>
            </a:extLst>
          </p:cNvPr>
          <p:cNvPicPr>
            <a:picLocks noChangeAspect="1"/>
          </p:cNvPicPr>
          <p:nvPr/>
        </p:nvPicPr>
        <p:blipFill>
          <a:blip r:embed="rId4"/>
          <a:stretch>
            <a:fillRect/>
          </a:stretch>
        </p:blipFill>
        <p:spPr>
          <a:xfrm>
            <a:off x="8803589" y="4586606"/>
            <a:ext cx="3045389" cy="1722438"/>
          </a:xfrm>
          <a:prstGeom prst="rect">
            <a:avLst/>
          </a:prstGeom>
        </p:spPr>
      </p:pic>
      <p:cxnSp>
        <p:nvCxnSpPr>
          <p:cNvPr id="20" name="Straight Arrow Connector 19">
            <a:extLst>
              <a:ext uri="{FF2B5EF4-FFF2-40B4-BE49-F238E27FC236}">
                <a16:creationId xmlns:a16="http://schemas.microsoft.com/office/drawing/2014/main" id="{049B6A50-07B2-4E3F-A60E-70E9B64692A6}"/>
              </a:ext>
            </a:extLst>
          </p:cNvPr>
          <p:cNvCxnSpPr/>
          <p:nvPr/>
        </p:nvCxnSpPr>
        <p:spPr>
          <a:xfrm>
            <a:off x="9353550" y="4001294"/>
            <a:ext cx="390525" cy="45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03E96D9-F657-4358-82AA-0652696D51A5}"/>
              </a:ext>
            </a:extLst>
          </p:cNvPr>
          <p:cNvSpPr txBox="1"/>
          <p:nvPr/>
        </p:nvSpPr>
        <p:spPr>
          <a:xfrm>
            <a:off x="9860223" y="4044831"/>
            <a:ext cx="1055427" cy="369332"/>
          </a:xfrm>
          <a:prstGeom prst="rect">
            <a:avLst/>
          </a:prstGeom>
          <a:noFill/>
        </p:spPr>
        <p:txBody>
          <a:bodyPr wrap="square" rtlCol="0">
            <a:spAutoFit/>
          </a:bodyPr>
          <a:lstStyle/>
          <a:p>
            <a:r>
              <a:rPr lang="en-US" dirty="0">
                <a:solidFill>
                  <a:srgbClr val="7030A0"/>
                </a:solidFill>
              </a:rPr>
              <a:t>Internal</a:t>
            </a:r>
          </a:p>
        </p:txBody>
      </p:sp>
      <p:cxnSp>
        <p:nvCxnSpPr>
          <p:cNvPr id="23" name="Straight Arrow Connector 22">
            <a:extLst>
              <a:ext uri="{FF2B5EF4-FFF2-40B4-BE49-F238E27FC236}">
                <a16:creationId xmlns:a16="http://schemas.microsoft.com/office/drawing/2014/main" id="{55DF6C70-1B09-49EF-BF4E-D13BFC81FDA5}"/>
              </a:ext>
            </a:extLst>
          </p:cNvPr>
          <p:cNvCxnSpPr/>
          <p:nvPr/>
        </p:nvCxnSpPr>
        <p:spPr>
          <a:xfrm flipH="1">
            <a:off x="7286625" y="4086225"/>
            <a:ext cx="40005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718A43D-768D-4FDB-8127-8605120A4A69}"/>
              </a:ext>
            </a:extLst>
          </p:cNvPr>
          <p:cNvSpPr txBox="1"/>
          <p:nvPr/>
        </p:nvSpPr>
        <p:spPr>
          <a:xfrm>
            <a:off x="6276975" y="4088765"/>
            <a:ext cx="1152525" cy="365760"/>
          </a:xfrm>
          <a:prstGeom prst="rect">
            <a:avLst/>
          </a:prstGeom>
          <a:noFill/>
        </p:spPr>
        <p:txBody>
          <a:bodyPr wrap="square" rtlCol="0">
            <a:spAutoFit/>
          </a:bodyPr>
          <a:lstStyle/>
          <a:p>
            <a:r>
              <a:rPr lang="en-US" dirty="0">
                <a:solidFill>
                  <a:srgbClr val="00B050"/>
                </a:solidFill>
              </a:rPr>
              <a:t>External </a:t>
            </a:r>
          </a:p>
        </p:txBody>
      </p:sp>
      <p:pic>
        <p:nvPicPr>
          <p:cNvPr id="26" name="Picture 25">
            <a:extLst>
              <a:ext uri="{FF2B5EF4-FFF2-40B4-BE49-F238E27FC236}">
                <a16:creationId xmlns:a16="http://schemas.microsoft.com/office/drawing/2014/main" id="{EF7DAC18-2A45-4EB5-B74C-637AF0466ED2}"/>
              </a:ext>
            </a:extLst>
          </p:cNvPr>
          <p:cNvPicPr>
            <a:picLocks noChangeAspect="1"/>
          </p:cNvPicPr>
          <p:nvPr/>
        </p:nvPicPr>
        <p:blipFill>
          <a:blip r:embed="rId5"/>
          <a:stretch>
            <a:fillRect/>
          </a:stretch>
        </p:blipFill>
        <p:spPr>
          <a:xfrm>
            <a:off x="5977414" y="4586606"/>
            <a:ext cx="2751773" cy="2038350"/>
          </a:xfrm>
          <a:prstGeom prst="rect">
            <a:avLst/>
          </a:prstGeom>
        </p:spPr>
      </p:pic>
    </p:spTree>
    <p:extLst>
      <p:ext uri="{BB962C8B-B14F-4D97-AF65-F5344CB8AC3E}">
        <p14:creationId xmlns:p14="http://schemas.microsoft.com/office/powerpoint/2010/main" val="416638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CDDC-93F4-4630-ABBC-78B78AEC2F66}"/>
              </a:ext>
            </a:extLst>
          </p:cNvPr>
          <p:cNvSpPr>
            <a:spLocks noGrp="1"/>
          </p:cNvSpPr>
          <p:nvPr>
            <p:ph type="title"/>
          </p:nvPr>
        </p:nvSpPr>
        <p:spPr/>
        <p:txBody>
          <a:bodyPr/>
          <a:lstStyle/>
          <a:p>
            <a:r>
              <a:rPr lang="en-US" dirty="0"/>
              <a:t>Onboarding (Onboarding Docs/I9 EXTERNAL ONLY)</a:t>
            </a:r>
          </a:p>
        </p:txBody>
      </p:sp>
      <p:sp>
        <p:nvSpPr>
          <p:cNvPr id="3" name="Content Placeholder 2">
            <a:extLst>
              <a:ext uri="{FF2B5EF4-FFF2-40B4-BE49-F238E27FC236}">
                <a16:creationId xmlns:a16="http://schemas.microsoft.com/office/drawing/2014/main" id="{DFFE3732-BB4F-446D-8B23-236868754A73}"/>
              </a:ext>
            </a:extLst>
          </p:cNvPr>
          <p:cNvSpPr>
            <a:spLocks noGrp="1"/>
          </p:cNvSpPr>
          <p:nvPr>
            <p:ph sz="half" idx="1"/>
          </p:nvPr>
        </p:nvSpPr>
        <p:spPr/>
        <p:txBody>
          <a:bodyPr>
            <a:normAutofit fontScale="77500" lnSpcReduction="20000"/>
          </a:bodyPr>
          <a:lstStyle/>
          <a:p>
            <a:r>
              <a:rPr lang="en-US" dirty="0"/>
              <a:t>After the background check has cleared, you are now able to </a:t>
            </a:r>
            <a:r>
              <a:rPr lang="en-US" b="1" dirty="0"/>
              <a:t>Initiate Express Hire </a:t>
            </a:r>
            <a:r>
              <a:rPr lang="en-US" dirty="0"/>
              <a:t>for this candidate</a:t>
            </a:r>
          </a:p>
          <a:p>
            <a:pPr lvl="1"/>
            <a:r>
              <a:rPr lang="en-US" dirty="0"/>
              <a:t>To the right are all the documents for the candidate to complete before their start date</a:t>
            </a:r>
          </a:p>
          <a:p>
            <a:r>
              <a:rPr lang="en-US" dirty="0"/>
              <a:t>For a walk through of the I9 verification, please review following slides</a:t>
            </a:r>
          </a:p>
          <a:p>
            <a:r>
              <a:rPr lang="en-US" dirty="0"/>
              <a:t>Once the candidate has completed all the documents please ensure they have been made </a:t>
            </a:r>
            <a:r>
              <a:rPr lang="en-US" b="1" dirty="0"/>
              <a:t>Pre-Ready for Hire</a:t>
            </a:r>
            <a:r>
              <a:rPr lang="en-US" dirty="0"/>
              <a:t> and </a:t>
            </a:r>
            <a:r>
              <a:rPr lang="en-US" b="1" dirty="0"/>
              <a:t>Hired</a:t>
            </a:r>
            <a:r>
              <a:rPr lang="en-US" dirty="0"/>
              <a:t> on the day of their start date </a:t>
            </a:r>
          </a:p>
          <a:p>
            <a:r>
              <a:rPr lang="en-US" dirty="0"/>
              <a:t>For internal candidates, once their background check has cleared set them to </a:t>
            </a:r>
            <a:r>
              <a:rPr lang="en-US" b="1" dirty="0"/>
              <a:t>Placement Started </a:t>
            </a:r>
            <a:r>
              <a:rPr lang="en-US" dirty="0"/>
              <a:t>on their First start date </a:t>
            </a:r>
          </a:p>
        </p:txBody>
      </p:sp>
      <p:pic>
        <p:nvPicPr>
          <p:cNvPr id="6" name="Content Placeholder 5">
            <a:extLst>
              <a:ext uri="{FF2B5EF4-FFF2-40B4-BE49-F238E27FC236}">
                <a16:creationId xmlns:a16="http://schemas.microsoft.com/office/drawing/2014/main" id="{EF400942-E67F-48E7-94C5-7D0C28277DD4}"/>
              </a:ext>
            </a:extLst>
          </p:cNvPr>
          <p:cNvPicPr>
            <a:picLocks noGrp="1" noChangeAspect="1"/>
          </p:cNvPicPr>
          <p:nvPr>
            <p:ph sz="half" idx="2"/>
          </p:nvPr>
        </p:nvPicPr>
        <p:blipFill>
          <a:blip r:embed="rId2"/>
          <a:stretch>
            <a:fillRect/>
          </a:stretch>
        </p:blipFill>
        <p:spPr>
          <a:xfrm>
            <a:off x="6969413" y="1694429"/>
            <a:ext cx="1454497" cy="4479337"/>
          </a:xfrm>
        </p:spPr>
      </p:pic>
    </p:spTree>
    <p:extLst>
      <p:ext uri="{BB962C8B-B14F-4D97-AF65-F5344CB8AC3E}">
        <p14:creationId xmlns:p14="http://schemas.microsoft.com/office/powerpoint/2010/main" val="399660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1747</Words>
  <Application>Microsoft Office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Courier New</vt:lpstr>
      <vt:lpstr>Verdana</vt:lpstr>
      <vt:lpstr>Office Theme</vt:lpstr>
      <vt:lpstr>Office Theme</vt:lpstr>
      <vt:lpstr>ISR Class Full Cycle Process</vt:lpstr>
      <vt:lpstr>PowerPoint Presentation</vt:lpstr>
      <vt:lpstr>Sourcing</vt:lpstr>
      <vt:lpstr>Sourcing </vt:lpstr>
      <vt:lpstr>Interviewing</vt:lpstr>
      <vt:lpstr>Interviewing</vt:lpstr>
      <vt:lpstr>Offer</vt:lpstr>
      <vt:lpstr>Onboarding (Background Check)</vt:lpstr>
      <vt:lpstr>Onboarding (Onboarding Docs/I9 EXTERNAL ONLY)</vt:lpstr>
      <vt:lpstr>I-9 Process for External Hires   </vt:lpstr>
      <vt:lpstr>I-9 Steps to be completed for external hires </vt:lpstr>
      <vt:lpstr>Example of the email the candidate will receive </vt:lpstr>
      <vt:lpstr>Steps to be completed by candidate and I-9 Reviewer </vt:lpstr>
      <vt:lpstr>Receipt &amp; Access Code</vt:lpstr>
      <vt:lpstr>I-9 Acceptable Documents </vt:lpstr>
      <vt:lpstr>I-9 Process </vt:lpstr>
      <vt:lpstr>I-9 Process example for a Rehire </vt:lpstr>
      <vt:lpstr>I-9 Process </vt:lpstr>
      <vt:lpstr>I-9 Process </vt:lpstr>
      <vt:lpstr>I-9 Process </vt:lpstr>
      <vt:lpstr>10. Once you click Next, the below screen appears to be able to attach documents.  Choose the document you want to attach, click on attach.  Screen will appear with copy of the document.  Click on Correct to accept the document.  ** External candidate can use a mobile device to take pictures. They need to be aware of the Maximum size.   </vt:lpstr>
      <vt:lpstr>I-9 Process completion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ISR Class Full Cycle Process</dc:title>
  <dc:creator>Alexandra Moreno</dc:creator>
  <cp:lastModifiedBy>Alexandra Moreno</cp:lastModifiedBy>
  <cp:revision>4</cp:revision>
  <dcterms:created xsi:type="dcterms:W3CDTF">2023-01-25T18:00:44Z</dcterms:created>
  <dcterms:modified xsi:type="dcterms:W3CDTF">2023-01-27T21:13:26Z</dcterms:modified>
</cp:coreProperties>
</file>