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74B"/>
    <a:srgbClr val="415863"/>
    <a:srgbClr val="414C63"/>
    <a:srgbClr val="3C5470"/>
    <a:srgbClr val="4B5A67"/>
    <a:srgbClr val="4E4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CD58E-E79E-4251-B709-F2B7B3912112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0E9F-2FFF-491B-BF86-7EF020550C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6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CD58E-E79E-4251-B709-F2B7B3912112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0E9F-2FFF-491B-BF86-7EF020550CBC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Rectángulo"/>
          <p:cNvSpPr/>
          <p:nvPr userDrawn="1"/>
        </p:nvSpPr>
        <p:spPr>
          <a:xfrm>
            <a:off x="0" y="0"/>
            <a:ext cx="915648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6000">
                <a:srgbClr val="000040"/>
              </a:gs>
              <a:gs pos="98000">
                <a:srgbClr val="400040"/>
              </a:gs>
              <a:gs pos="99000">
                <a:srgbClr val="8F0040"/>
              </a:gs>
              <a:gs pos="100000">
                <a:srgbClr val="F27300"/>
              </a:gs>
              <a:gs pos="100000">
                <a:srgbClr val="FFBF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57" b="56723" l="34279" r="62293">
                        <a14:foregroundMark x1="42671" y1="52731" x2="42671" y2="52731"/>
                        <a14:foregroundMark x1="39125" y1="52731" x2="39125" y2="52731"/>
                        <a14:foregroundMark x1="47163" y1="52731" x2="47163" y2="52731"/>
                        <a14:foregroundMark x1="48818" y1="52101" x2="48818" y2="52101"/>
                        <a14:foregroundMark x1="46336" y1="46429" x2="46336" y2="46429"/>
                        <a14:foregroundMark x1="53664" y1="52311" x2="53664" y2="52311"/>
                        <a14:foregroundMark x1="55792" y1="52101" x2="55792" y2="52101"/>
                        <a14:foregroundMark x1="59693" y1="52311" x2="59693" y2="52311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80" t="41546" r="36917" b="41546"/>
          <a:stretch/>
        </p:blipFill>
        <p:spPr bwMode="auto">
          <a:xfrm>
            <a:off x="8316416" y="4889214"/>
            <a:ext cx="826570" cy="27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18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t="5753" r="-19" b="779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275856" y="278777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Alexánder</a:t>
            </a:r>
            <a:r>
              <a:rPr lang="es-CO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 Valencia R</a:t>
            </a:r>
            <a:endParaRPr lang="es-CO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103113" y="761308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.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77305" y="81299"/>
            <a:ext cx="8729733" cy="553998"/>
          </a:xfrm>
          <a:prstGeom prst="rect">
            <a:avLst/>
          </a:prstGeom>
          <a:solidFill>
            <a:srgbClr val="3B3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7" y="173632"/>
            <a:ext cx="84417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Cómo valuar </a:t>
            </a:r>
            <a:r>
              <a:rPr lang="es-MX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las propiedades</a:t>
            </a:r>
            <a:r>
              <a:rPr lang="es-MX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, de la manera más objetiva posible?</a:t>
            </a:r>
            <a:endParaRPr lang="es-CO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7305" y="771550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78485" y="807222"/>
            <a:ext cx="3097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95000"/>
                  </a:schemeClr>
                </a:solidFill>
              </a:rPr>
              <a:t>Tomando la Base de datos del portal </a:t>
            </a:r>
            <a:r>
              <a:rPr lang="es-MX" sz="1400" dirty="0" err="1" smtClean="0">
                <a:solidFill>
                  <a:schemeClr val="bg1">
                    <a:lumMod val="95000"/>
                  </a:schemeClr>
                </a:solidFill>
              </a:rPr>
              <a:t>Properati</a:t>
            </a:r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MX" sz="1400" dirty="0" smtClean="0">
                <a:solidFill>
                  <a:schemeClr val="bg1">
                    <a:lumMod val="95000"/>
                  </a:schemeClr>
                </a:solidFill>
              </a:rPr>
              <a:t>analizando sus atributos:</a:t>
            </a:r>
            <a:endParaRPr lang="es-CO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0577" y="1491630"/>
            <a:ext cx="150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bg1">
                    <a:lumMod val="95000"/>
                  </a:schemeClr>
                </a:solidFill>
              </a:rPr>
              <a:t>Se ubicaron 146,660 propiedades, las cuales se dividen en su gran mayoría en 3 tipos:  Departamentos (85,071); Casas (15,162) y PH (13,530):</a:t>
            </a:r>
            <a:endParaRPr lang="es-CO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20" y="1563638"/>
            <a:ext cx="1184896" cy="137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563639"/>
            <a:ext cx="2664297" cy="84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15 Rectángulo"/>
          <p:cNvSpPr/>
          <p:nvPr/>
        </p:nvSpPr>
        <p:spPr>
          <a:xfrm>
            <a:off x="6012160" y="771550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"/>
          <p:cNvSpPr/>
          <p:nvPr/>
        </p:nvSpPr>
        <p:spPr>
          <a:xfrm>
            <a:off x="3275857" y="79205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95000"/>
                  </a:schemeClr>
                </a:solidFill>
              </a:rPr>
              <a:t>La gran mayoría se ubican en la Capital Federal:</a:t>
            </a:r>
            <a:endParaRPr lang="es-CO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012160" y="789991"/>
            <a:ext cx="2592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95000"/>
                  </a:schemeClr>
                </a:solidFill>
              </a:rPr>
              <a:t>Siendo las localidades con más propiedades: Palermo, Almagro, Tigre, Villa Crespo y Belgrano.</a:t>
            </a:r>
            <a:endParaRPr lang="es-CO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45956"/>
            <a:ext cx="2592288" cy="15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32" y="2571750"/>
            <a:ext cx="2636512" cy="20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3639"/>
            <a:ext cx="2644600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6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3103113" y="761308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77305" y="81299"/>
            <a:ext cx="8729733" cy="553998"/>
          </a:xfrm>
          <a:prstGeom prst="rect">
            <a:avLst/>
          </a:prstGeom>
          <a:solidFill>
            <a:srgbClr val="3B3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>
              <a:solidFill>
                <a:schemeClr val="lt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7" y="173632"/>
            <a:ext cx="84417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Cómo valuar </a:t>
            </a:r>
            <a:r>
              <a:rPr lang="es-MX" dirty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las propiedades</a:t>
            </a:r>
            <a:r>
              <a:rPr lang="es-MX" dirty="0" smtClean="0">
                <a:solidFill>
                  <a:srgbClr val="FFC000"/>
                </a:solidFill>
                <a:latin typeface="Bahnschrift Light SemiCondensed" panose="020B0502040204020203" pitchFamily="34" charset="0"/>
              </a:rPr>
              <a:t>, de la manera más objetiva posible?</a:t>
            </a:r>
            <a:endParaRPr lang="es-CO" dirty="0">
              <a:solidFill>
                <a:srgbClr val="FFC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77305" y="771550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78485" y="807222"/>
            <a:ext cx="2881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Distribuciones y relaciones de a pares:</a:t>
            </a:r>
            <a:endParaRPr lang="es-CO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6012160" y="771550"/>
            <a:ext cx="2882527" cy="4104456"/>
          </a:xfrm>
          <a:prstGeom prst="rect">
            <a:avLst/>
          </a:prstGeom>
          <a:solidFill>
            <a:srgbClr val="3B374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"/>
          <p:cNvSpPr/>
          <p:nvPr/>
        </p:nvSpPr>
        <p:spPr>
          <a:xfrm>
            <a:off x="6012160" y="769979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95000"/>
                  </a:schemeClr>
                </a:solidFill>
              </a:rPr>
              <a:t>Correlaciones:</a:t>
            </a:r>
            <a:endParaRPr lang="es-CO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107</Words>
  <Application>Microsoft Office PowerPoint</Application>
  <PresentationFormat>Presentación en pantalla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Alexánder Valencia</dc:creator>
  <cp:lastModifiedBy>Alexánder Valencia</cp:lastModifiedBy>
  <cp:revision>11</cp:revision>
  <dcterms:created xsi:type="dcterms:W3CDTF">2020-10-13T23:08:51Z</dcterms:created>
  <dcterms:modified xsi:type="dcterms:W3CDTF">2020-10-18T18:29:57Z</dcterms:modified>
</cp:coreProperties>
</file>