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2576"/>
    <a:srgbClr val="450454"/>
    <a:srgbClr val="482678"/>
    <a:srgbClr val="453681"/>
    <a:srgbClr val="481467"/>
    <a:srgbClr val="21908D"/>
    <a:srgbClr val="440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78"/>
    <p:restoredTop sz="94676"/>
  </p:normalViewPr>
  <p:slideViewPr>
    <p:cSldViewPr snapToGrid="0" snapToObjects="1">
      <p:cViewPr>
        <p:scale>
          <a:sx n="235" d="100"/>
          <a:sy n="235" d="100"/>
        </p:scale>
        <p:origin x="317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0F7CC-7061-5049-9DDB-E208C13D25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9A8B7-2E34-8543-9254-EC92D219B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1pPr>
    <a:lvl2pPr marL="246525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2pPr>
    <a:lvl3pPr marL="493051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3pPr>
    <a:lvl4pPr marL="739576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4pPr>
    <a:lvl5pPr marL="986102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5pPr>
    <a:lvl6pPr marL="1232628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6pPr>
    <a:lvl7pPr marL="1479153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7pPr>
    <a:lvl8pPr marL="1725678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8pPr>
    <a:lvl9pPr marL="1972204" algn="l" defTabSz="493051" rtl="0" eaLnBrk="1" latinLnBrk="0" hangingPunct="1">
      <a:defRPr sz="6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9A8B7-2E34-8543-9254-EC92D219B9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0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6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9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0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7B86-2FEA-814D-8159-D22E2797FD65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CB8AC-3C14-634C-ABE1-CF0DA5113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C98499-3FB3-7D4C-8DF2-8EFB67722A64}"/>
              </a:ext>
            </a:extLst>
          </p:cNvPr>
          <p:cNvGrpSpPr/>
          <p:nvPr/>
        </p:nvGrpSpPr>
        <p:grpSpPr>
          <a:xfrm>
            <a:off x="513340" y="2265460"/>
            <a:ext cx="1272766" cy="1185927"/>
            <a:chOff x="656272" y="1774980"/>
            <a:chExt cx="1107216" cy="103167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D9A325-4624-F941-B8B6-F4E4D4DC2B50}"/>
                </a:ext>
              </a:extLst>
            </p:cNvPr>
            <p:cNvSpPr/>
            <p:nvPr/>
          </p:nvSpPr>
          <p:spPr>
            <a:xfrm>
              <a:off x="656272" y="1990447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1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F9AB6CB-C600-9340-AFD1-FB6FEA7F42CF}"/>
                </a:ext>
              </a:extLst>
            </p:cNvPr>
            <p:cNvSpPr/>
            <p:nvPr/>
          </p:nvSpPr>
          <p:spPr>
            <a:xfrm>
              <a:off x="1167360" y="1914668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6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2AB7294F-FA33-C540-A50D-8635C622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05250" y="1952558"/>
              <a:ext cx="520349" cy="520349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5A34425-5F7B-E742-AC7C-5729506F819C}"/>
                </a:ext>
              </a:extLst>
            </p:cNvPr>
            <p:cNvSpPr txBox="1"/>
            <p:nvPr/>
          </p:nvSpPr>
          <p:spPr>
            <a:xfrm>
              <a:off x="776398" y="2586576"/>
              <a:ext cx="355876" cy="18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0.5 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D92006-0CDA-9A4B-A4CE-CAD8163E5FD5}"/>
                </a:ext>
              </a:extLst>
            </p:cNvPr>
            <p:cNvSpPr txBox="1"/>
            <p:nvPr/>
          </p:nvSpPr>
          <p:spPr>
            <a:xfrm>
              <a:off x="1203209" y="2510796"/>
              <a:ext cx="530189" cy="295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3 s or</a:t>
              </a:r>
              <a:br>
                <a:rPr lang="en-US" sz="805" dirty="0">
                  <a:latin typeface="Helvetica" pitchFamily="2" charset="0"/>
                </a:rPr>
              </a:br>
              <a:r>
                <a:rPr lang="en-US" sz="805" dirty="0">
                  <a:latin typeface="Helvetica" pitchFamily="2" charset="0"/>
                </a:rPr>
                <a:t>response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02C9A91-25D8-334C-BA5C-04909AB1E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48" y="1774980"/>
              <a:ext cx="517044" cy="766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242FB5F-3F0D-554C-8326-7BA6CE8EB027}"/>
              </a:ext>
            </a:extLst>
          </p:cNvPr>
          <p:cNvGrpSpPr/>
          <p:nvPr/>
        </p:nvGrpSpPr>
        <p:grpSpPr>
          <a:xfrm>
            <a:off x="5465566" y="2267807"/>
            <a:ext cx="1272766" cy="1185927"/>
            <a:chOff x="656272" y="1774980"/>
            <a:chExt cx="1107216" cy="103167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17ACF2-57E9-5C4E-B1FC-CF29A0C34B8D}"/>
                </a:ext>
              </a:extLst>
            </p:cNvPr>
            <p:cNvSpPr/>
            <p:nvPr/>
          </p:nvSpPr>
          <p:spPr>
            <a:xfrm>
              <a:off x="656272" y="1990447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10" dirty="0">
                  <a:solidFill>
                    <a:schemeClr val="tx1"/>
                  </a:solidFill>
                  <a:latin typeface="Helvetica" pitchFamily="2" charset="0"/>
                </a:rPr>
                <a:t>+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84A9056-AD73-664C-A550-5601894360EC}"/>
                </a:ext>
              </a:extLst>
            </p:cNvPr>
            <p:cNvSpPr/>
            <p:nvPr/>
          </p:nvSpPr>
          <p:spPr>
            <a:xfrm>
              <a:off x="1167360" y="1914668"/>
              <a:ext cx="596128" cy="596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6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7A0AE87-A44C-5148-99F6-CE42FE0DD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205250" y="1952558"/>
              <a:ext cx="520349" cy="520349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F793859-077F-0743-B95B-BFD974297EE3}"/>
                </a:ext>
              </a:extLst>
            </p:cNvPr>
            <p:cNvSpPr txBox="1"/>
            <p:nvPr/>
          </p:nvSpPr>
          <p:spPr>
            <a:xfrm>
              <a:off x="776398" y="2586576"/>
              <a:ext cx="355876" cy="18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0.5 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2459E70-2DC4-8743-B403-0DBBA583BAB0}"/>
                </a:ext>
              </a:extLst>
            </p:cNvPr>
            <p:cNvSpPr txBox="1"/>
            <p:nvPr/>
          </p:nvSpPr>
          <p:spPr>
            <a:xfrm>
              <a:off x="1203209" y="2510796"/>
              <a:ext cx="530189" cy="295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5" dirty="0">
                  <a:latin typeface="Helvetica" pitchFamily="2" charset="0"/>
                </a:rPr>
                <a:t>3 s or</a:t>
              </a:r>
              <a:br>
                <a:rPr lang="en-US" sz="805" dirty="0">
                  <a:latin typeface="Helvetica" pitchFamily="2" charset="0"/>
                </a:rPr>
              </a:br>
              <a:r>
                <a:rPr lang="en-US" sz="805" dirty="0">
                  <a:latin typeface="Helvetica" pitchFamily="2" charset="0"/>
                </a:rPr>
                <a:t>response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11DF966-BF2C-EF4F-B380-2679BA6D7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248" y="1774980"/>
              <a:ext cx="517044" cy="7666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8DAF192-0F09-4244-A45B-C6333D75844D}"/>
              </a:ext>
            </a:extLst>
          </p:cNvPr>
          <p:cNvGrpSpPr/>
          <p:nvPr/>
        </p:nvGrpSpPr>
        <p:grpSpPr>
          <a:xfrm>
            <a:off x="1857374" y="311246"/>
            <a:ext cx="3536077" cy="3161655"/>
            <a:chOff x="2101032" y="238900"/>
            <a:chExt cx="3076137" cy="275041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04C0C5-A32F-944E-A26D-CD3E48620307}"/>
                </a:ext>
              </a:extLst>
            </p:cNvPr>
            <p:cNvGrpSpPr/>
            <p:nvPr/>
          </p:nvGrpSpPr>
          <p:grpSpPr>
            <a:xfrm>
              <a:off x="2561405" y="238900"/>
              <a:ext cx="2129392" cy="1607684"/>
              <a:chOff x="2418663" y="92418"/>
              <a:chExt cx="2129392" cy="1607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ACBE754-01B5-734A-B682-5C9635414A67}"/>
                  </a:ext>
                </a:extLst>
              </p:cNvPr>
              <p:cNvSpPr/>
              <p:nvPr/>
            </p:nvSpPr>
            <p:spPr>
              <a:xfrm>
                <a:off x="2418663" y="915883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9" dirty="0">
                    <a:solidFill>
                      <a:schemeClr val="tx1"/>
                    </a:solidFill>
                    <a:latin typeface="Helvetica" pitchFamily="2" charset="0"/>
                  </a:rPr>
                  <a:t>+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6E0155D-FCC4-A849-A24A-6AD95DB418E2}"/>
                  </a:ext>
                </a:extLst>
              </p:cNvPr>
              <p:cNvSpPr/>
              <p:nvPr/>
            </p:nvSpPr>
            <p:spPr>
              <a:xfrm>
                <a:off x="2929751" y="840104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825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Potato</a:t>
                </a:r>
                <a:b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mashing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B92BE1A-34FC-FC47-A5DB-3BA5550B8382}"/>
                  </a:ext>
                </a:extLst>
              </p:cNvPr>
              <p:cNvSpPr/>
              <p:nvPr/>
            </p:nvSpPr>
            <p:spPr>
              <a:xfrm>
                <a:off x="3440839" y="764325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2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algn="ctr"/>
                <a:r>
                  <a:rPr lang="en-US" sz="2406" dirty="0">
                    <a:solidFill>
                      <a:schemeClr val="tx1"/>
                    </a:solidFill>
                    <a:latin typeface="Helvetica" pitchFamily="2" charset="0"/>
                  </a:rPr>
                  <a:t>*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82386E-878D-0F48-B424-4BE29AF2D757}"/>
                  </a:ext>
                </a:extLst>
              </p:cNvPr>
              <p:cNvSpPr/>
              <p:nvPr/>
            </p:nvSpPr>
            <p:spPr>
              <a:xfrm>
                <a:off x="3951927" y="688546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0FA1F4F-DD96-664D-B241-8BE8391290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3989817" y="726436"/>
                <a:ext cx="520349" cy="520349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BE2B34B-DD6B-1E41-AF6B-7A385415A8BF}"/>
                  </a:ext>
                </a:extLst>
              </p:cNvPr>
              <p:cNvSpPr txBox="1"/>
              <p:nvPr/>
            </p:nvSpPr>
            <p:spPr>
              <a:xfrm>
                <a:off x="3107749" y="665731"/>
                <a:ext cx="240133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or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B2091C-1D46-604F-A91F-271CF23A7AC6}"/>
                  </a:ext>
                </a:extLst>
              </p:cNvPr>
              <p:cNvSpPr txBox="1"/>
              <p:nvPr/>
            </p:nvSpPr>
            <p:spPr>
              <a:xfrm>
                <a:off x="2538790" y="1512012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0.5 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402935-9678-C640-94A7-37B8EE2CAC7B}"/>
                  </a:ext>
                </a:extLst>
              </p:cNvPr>
              <p:cNvSpPr txBox="1"/>
              <p:nvPr/>
            </p:nvSpPr>
            <p:spPr>
              <a:xfrm>
                <a:off x="3049877" y="1436233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2.5 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C2A363-A8A3-9447-B381-E3CC122A576E}"/>
                  </a:ext>
                </a:extLst>
              </p:cNvPr>
              <p:cNvSpPr txBox="1"/>
              <p:nvPr/>
            </p:nvSpPr>
            <p:spPr>
              <a:xfrm>
                <a:off x="3560965" y="1360454"/>
                <a:ext cx="355876" cy="188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0.5 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47540E-D7B3-6F40-A692-C3211A43C733}"/>
                  </a:ext>
                </a:extLst>
              </p:cNvPr>
              <p:cNvSpPr txBox="1"/>
              <p:nvPr/>
            </p:nvSpPr>
            <p:spPr>
              <a:xfrm>
                <a:off x="3987776" y="1284674"/>
                <a:ext cx="530189" cy="295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3 s or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response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653783C-4996-D94F-9734-3407CB30A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0639" y="547470"/>
                <a:ext cx="1533263" cy="2273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30549CE-282C-5043-AED1-4563D5F4201D}"/>
                  </a:ext>
                </a:extLst>
              </p:cNvPr>
              <p:cNvSpPr/>
              <p:nvPr/>
            </p:nvSpPr>
            <p:spPr>
              <a:xfrm>
                <a:off x="2929751" y="92418"/>
                <a:ext cx="596128" cy="596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1908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Message</a:t>
                </a:r>
                <a:b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morsing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F955F9B-CA2E-A940-9D1F-108851D0E1C9}"/>
                </a:ext>
              </a:extLst>
            </p:cNvPr>
            <p:cNvGrpSpPr/>
            <p:nvPr/>
          </p:nvGrpSpPr>
          <p:grpSpPr>
            <a:xfrm>
              <a:off x="2264863" y="2051142"/>
              <a:ext cx="2715769" cy="404342"/>
              <a:chOff x="2367826" y="2123786"/>
              <a:chExt cx="2715769" cy="40434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67C793-7092-8C44-BCE2-5B5F0B4548FC}"/>
                  </a:ext>
                </a:extLst>
              </p:cNvPr>
              <p:cNvSpPr txBox="1"/>
              <p:nvPr/>
            </p:nvSpPr>
            <p:spPr>
              <a:xfrm>
                <a:off x="2367826" y="2178366"/>
                <a:ext cx="634776" cy="295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A. “I know 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FE1168C-D7DE-144A-B2D8-3C4661234EB1}"/>
                  </a:ext>
                </a:extLst>
              </p:cNvPr>
              <p:cNvSpPr txBox="1"/>
              <p:nvPr/>
            </p:nvSpPr>
            <p:spPr>
              <a:xfrm>
                <a:off x="3008750" y="2124504"/>
                <a:ext cx="671033" cy="40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B. “I have an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assumption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AEA2D6-0BF4-9848-BDF6-0FF27847CB5B}"/>
                  </a:ext>
                </a:extLst>
              </p:cNvPr>
              <p:cNvSpPr txBox="1"/>
              <p:nvPr/>
            </p:nvSpPr>
            <p:spPr>
              <a:xfrm>
                <a:off x="3652683" y="2123786"/>
                <a:ext cx="810483" cy="40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C. “I have rather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no assumption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what this is”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A171B9-4740-FC49-9E62-AAACE7CF33BE}"/>
                  </a:ext>
                </a:extLst>
              </p:cNvPr>
              <p:cNvSpPr txBox="1"/>
              <p:nvPr/>
            </p:nvSpPr>
            <p:spPr>
              <a:xfrm>
                <a:off x="4496232" y="2123786"/>
                <a:ext cx="587363" cy="403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5" dirty="0">
                    <a:latin typeface="Helvetica" pitchFamily="2" charset="0"/>
                  </a:rPr>
                  <a:t>D. “I don’t </a:t>
                </a:r>
              </a:p>
              <a:p>
                <a:pPr algn="ctr"/>
                <a:r>
                  <a:rPr lang="en-US" sz="805" dirty="0">
                    <a:latin typeface="Helvetica" pitchFamily="2" charset="0"/>
                  </a:rPr>
                  <a:t>know what</a:t>
                </a:r>
                <a:br>
                  <a:rPr lang="en-US" sz="805" dirty="0">
                    <a:latin typeface="Helvetica" pitchFamily="2" charset="0"/>
                  </a:rPr>
                </a:br>
                <a:r>
                  <a:rPr lang="en-US" sz="805" dirty="0">
                    <a:latin typeface="Helvetica" pitchFamily="2" charset="0"/>
                  </a:rPr>
                  <a:t>this is”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3511574-C1C2-8D4A-9561-378FCBFD9A3D}"/>
                </a:ext>
              </a:extLst>
            </p:cNvPr>
            <p:cNvGrpSpPr/>
            <p:nvPr/>
          </p:nvGrpSpPr>
          <p:grpSpPr>
            <a:xfrm>
              <a:off x="2582250" y="1639060"/>
              <a:ext cx="2136959" cy="466662"/>
              <a:chOff x="2439508" y="1492578"/>
              <a:chExt cx="2136959" cy="46666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352A13-44D7-5E4A-9E4D-C418737EF5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7931" y="1638568"/>
                <a:ext cx="115853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D7D7181-0283-5D43-BA34-847A0FE4A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7931" y="1636288"/>
                <a:ext cx="0" cy="1721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E7B9569-2F6E-5045-910E-FF0E35FBD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9508" y="1808451"/>
                <a:ext cx="21047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DDADF85-F4CF-4040-92A7-114CA9059AE0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4544209" y="1808451"/>
                <a:ext cx="0" cy="962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CE399A9-E165-CB4D-B4AC-A34550246E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09827" y="1808450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4473AA6-F5A8-A643-BBB6-4831BEFC2B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1584" y="1808450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437E404-6B9A-C44B-B4F9-96B57FF9EC08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H="1" flipV="1">
                <a:off x="2439509" y="1808450"/>
                <a:ext cx="1" cy="150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562F51F-F604-D74C-8AE2-729394923B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6467" y="1492578"/>
                <a:ext cx="0" cy="1437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3AEC2E7-0D6C-974C-AFB6-22B39586A0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522467" y="1438578"/>
                <a:ext cx="0" cy="10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67CF487F-3F61-0D46-9F3A-4C041CA753AC}"/>
                </a:ext>
              </a:extLst>
            </p:cNvPr>
            <p:cNvGrpSpPr/>
            <p:nvPr/>
          </p:nvGrpSpPr>
          <p:grpSpPr>
            <a:xfrm>
              <a:off x="2196468" y="2447096"/>
              <a:ext cx="1455161" cy="540107"/>
              <a:chOff x="2053726" y="2300614"/>
              <a:chExt cx="1455161" cy="540107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A9AC6E8-90E1-3244-96A7-6A63EEFE0851}"/>
                  </a:ext>
                </a:extLst>
              </p:cNvPr>
              <p:cNvSpPr txBox="1"/>
              <p:nvPr/>
            </p:nvSpPr>
            <p:spPr>
              <a:xfrm>
                <a:off x="2053726" y="2437097"/>
                <a:ext cx="1455161" cy="40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5" b="1" dirty="0">
                    <a:solidFill>
                      <a:srgbClr val="482576"/>
                    </a:solidFill>
                    <a:latin typeface="Helvetica" pitchFamily="2" charset="0"/>
                  </a:rPr>
                  <a:t>Informed condition</a:t>
                </a:r>
                <a:br>
                  <a:rPr lang="en-US" sz="805" b="1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Matching keywords and</a:t>
                </a:r>
                <a:b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482576"/>
                    </a:solidFill>
                    <a:latin typeface="Helvetica" pitchFamily="2" charset="0"/>
                  </a:rPr>
                  <a:t>response A or B</a:t>
                </a:r>
                <a:endParaRPr lang="en-US" sz="805" b="1" dirty="0">
                  <a:solidFill>
                    <a:srgbClr val="482576"/>
                  </a:solidFill>
                  <a:latin typeface="Helvetica" pitchFamily="2" charset="0"/>
                </a:endParaRPr>
              </a:p>
            </p:txBody>
          </p:sp>
          <p:sp>
            <p:nvSpPr>
              <p:cNvPr id="89" name="Left Brace 88">
                <a:extLst>
                  <a:ext uri="{FF2B5EF4-FFF2-40B4-BE49-F238E27FC236}">
                    <a16:creationId xmlns:a16="http://schemas.microsoft.com/office/drawing/2014/main" id="{2CD58671-EE38-EF4A-84AD-A113C16D8331}"/>
                  </a:ext>
                </a:extLst>
              </p:cNvPr>
              <p:cNvSpPr/>
              <p:nvPr/>
            </p:nvSpPr>
            <p:spPr>
              <a:xfrm rot="16200000">
                <a:off x="2714337" y="1801437"/>
                <a:ext cx="134369" cy="1132723"/>
              </a:xfrm>
              <a:prstGeom prst="leftBrace">
                <a:avLst>
                  <a:gd name="adj1" fmla="val 80833"/>
                  <a:gd name="adj2" fmla="val 50000"/>
                </a:avLst>
              </a:prstGeom>
              <a:ln w="12700">
                <a:solidFill>
                  <a:srgbClr val="4825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3D3C6F5-8AC1-654E-A5CF-65E9B2D40238}"/>
                </a:ext>
              </a:extLst>
            </p:cNvPr>
            <p:cNvGrpSpPr/>
            <p:nvPr/>
          </p:nvGrpSpPr>
          <p:grpSpPr>
            <a:xfrm>
              <a:off x="3557708" y="2447094"/>
              <a:ext cx="1422648" cy="542223"/>
              <a:chOff x="3414966" y="2300612"/>
              <a:chExt cx="1422648" cy="542223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3716985-2B6D-4D4E-98EF-91CA5B5885F3}"/>
                  </a:ext>
                </a:extLst>
              </p:cNvPr>
              <p:cNvSpPr txBox="1"/>
              <p:nvPr/>
            </p:nvSpPr>
            <p:spPr>
              <a:xfrm>
                <a:off x="3414966" y="2439211"/>
                <a:ext cx="1422648" cy="40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5" b="1" dirty="0">
                    <a:solidFill>
                      <a:srgbClr val="21908D"/>
                    </a:solidFill>
                    <a:latin typeface="Helvetica" pitchFamily="2" charset="0"/>
                  </a:rPr>
                  <a:t>Naive condition</a:t>
                </a:r>
                <a:br>
                  <a:rPr lang="en-US" sz="805" b="1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Non-matching keywords</a:t>
                </a:r>
                <a:b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</a:br>
                <a:r>
                  <a:rPr lang="en-US" sz="805" dirty="0">
                    <a:solidFill>
                      <a:srgbClr val="21908D"/>
                    </a:solidFill>
                    <a:latin typeface="Helvetica" pitchFamily="2" charset="0"/>
                  </a:rPr>
                  <a:t>and response C or D</a:t>
                </a:r>
                <a:endParaRPr lang="en-US" sz="805" b="1" dirty="0">
                  <a:solidFill>
                    <a:srgbClr val="21908D"/>
                  </a:solidFill>
                  <a:latin typeface="Helvetica" pitchFamily="2" charset="0"/>
                </a:endParaRPr>
              </a:p>
            </p:txBody>
          </p:sp>
          <p:sp>
            <p:nvSpPr>
              <p:cNvPr id="90" name="Left Brace 89">
                <a:extLst>
                  <a:ext uri="{FF2B5EF4-FFF2-40B4-BE49-F238E27FC236}">
                    <a16:creationId xmlns:a16="http://schemas.microsoft.com/office/drawing/2014/main" id="{B213CBCF-6C0E-B74F-AF69-6ECE14BE2292}"/>
                  </a:ext>
                </a:extLst>
              </p:cNvPr>
              <p:cNvSpPr/>
              <p:nvPr/>
            </p:nvSpPr>
            <p:spPr>
              <a:xfrm rot="16200000">
                <a:off x="4058176" y="1756266"/>
                <a:ext cx="134368" cy="1223059"/>
              </a:xfrm>
              <a:prstGeom prst="leftBrace">
                <a:avLst>
                  <a:gd name="adj1" fmla="val 80833"/>
                  <a:gd name="adj2" fmla="val 50000"/>
                </a:avLst>
              </a:prstGeom>
              <a:ln w="12700">
                <a:solidFill>
                  <a:srgbClr val="2190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6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526A935-AE0B-A742-825A-D57EF572CD77}"/>
                </a:ext>
              </a:extLst>
            </p:cNvPr>
            <p:cNvGrpSpPr/>
            <p:nvPr/>
          </p:nvGrpSpPr>
          <p:grpSpPr>
            <a:xfrm>
              <a:off x="2101032" y="2675357"/>
              <a:ext cx="3076137" cy="102899"/>
              <a:chOff x="2101032" y="2675357"/>
              <a:chExt cx="3076137" cy="102899"/>
            </a:xfrm>
          </p:grpSpPr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CB0F30B-3B2C-214A-B1A3-77576FF4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048" y="2675358"/>
                <a:ext cx="546121" cy="0"/>
              </a:xfrm>
              <a:prstGeom prst="straightConnector1">
                <a:avLst/>
              </a:prstGeom>
              <a:ln w="12700">
                <a:solidFill>
                  <a:srgbClr val="21908D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FCE533A9-FCA0-144D-A5B7-0328E3F1A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1912" y="2778256"/>
                <a:ext cx="405257" cy="0"/>
              </a:xfrm>
              <a:prstGeom prst="straightConnector1">
                <a:avLst/>
              </a:prstGeom>
              <a:ln w="12700">
                <a:solidFill>
                  <a:srgbClr val="48257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48D3951D-ED83-704E-A0D8-AD3D7ADC6C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8519" y="2778256"/>
                <a:ext cx="348016" cy="0"/>
              </a:xfrm>
              <a:prstGeom prst="line">
                <a:avLst/>
              </a:prstGeom>
              <a:ln w="12700">
                <a:solidFill>
                  <a:srgbClr val="48257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E391885-3B6A-264A-B6B9-2BFAB742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2231" y="2675357"/>
                <a:ext cx="555167" cy="0"/>
              </a:xfrm>
              <a:prstGeom prst="line">
                <a:avLst/>
              </a:prstGeom>
              <a:ln w="12700">
                <a:solidFill>
                  <a:srgbClr val="21908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4F601AD4-7BC2-BE44-B059-BD9FB7951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1033" y="2675358"/>
                <a:ext cx="381160" cy="0"/>
              </a:xfrm>
              <a:prstGeom prst="straightConnector1">
                <a:avLst/>
              </a:prstGeom>
              <a:ln w="12700">
                <a:solidFill>
                  <a:srgbClr val="21908D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97A62107-ECFF-A541-A630-64F53F0AD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1032" y="2778256"/>
                <a:ext cx="314872" cy="0"/>
              </a:xfrm>
              <a:prstGeom prst="straightConnector1">
                <a:avLst/>
              </a:prstGeom>
              <a:ln w="12700">
                <a:solidFill>
                  <a:srgbClr val="482576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CA8995A2-68D4-0844-9408-C472858661B7}"/>
              </a:ext>
            </a:extLst>
          </p:cNvPr>
          <p:cNvSpPr txBox="1"/>
          <p:nvPr/>
        </p:nvSpPr>
        <p:spPr>
          <a:xfrm>
            <a:off x="3013606" y="-61528"/>
            <a:ext cx="1172116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II: Insight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967F863-6D42-7D4F-85DF-6E613C4FEDA9}"/>
              </a:ext>
            </a:extLst>
          </p:cNvPr>
          <p:cNvSpPr txBox="1"/>
          <p:nvPr/>
        </p:nvSpPr>
        <p:spPr>
          <a:xfrm>
            <a:off x="5363189" y="1818543"/>
            <a:ext cx="1582484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III: Post-insight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DF7E148-6F50-CB46-BC7F-714ECD3A0C20}"/>
              </a:ext>
            </a:extLst>
          </p:cNvPr>
          <p:cNvSpPr txBox="1"/>
          <p:nvPr/>
        </p:nvSpPr>
        <p:spPr>
          <a:xfrm>
            <a:off x="416938" y="1815895"/>
            <a:ext cx="1417375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" b="1" dirty="0">
                <a:latin typeface="Helvetica" pitchFamily="2" charset="0"/>
              </a:rPr>
              <a:t>Part I: Pre-insight</a:t>
            </a:r>
          </a:p>
        </p:txBody>
      </p:sp>
    </p:spTree>
    <p:extLst>
      <p:ext uri="{BB962C8B-B14F-4D97-AF65-F5344CB8AC3E}">
        <p14:creationId xmlns:p14="http://schemas.microsoft.com/office/powerpoint/2010/main" val="196212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119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Enge</dc:creator>
  <cp:lastModifiedBy>Alexander Enge</cp:lastModifiedBy>
  <cp:revision>19</cp:revision>
  <cp:lastPrinted>2020-10-15T07:18:31Z</cp:lastPrinted>
  <dcterms:created xsi:type="dcterms:W3CDTF">2020-10-14T14:54:57Z</dcterms:created>
  <dcterms:modified xsi:type="dcterms:W3CDTF">2020-10-15T14:16:55Z</dcterms:modified>
</cp:coreProperties>
</file>