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3"/>
  </p:notesMasterIdLst>
  <p:sldIdLst>
    <p:sldId id="257" r:id="rId2"/>
  </p:sldIdLst>
  <p:sldSz cx="7199313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08D"/>
    <a:srgbClr val="482576"/>
    <a:srgbClr val="450454"/>
    <a:srgbClr val="482678"/>
    <a:srgbClr val="453681"/>
    <a:srgbClr val="481467"/>
    <a:srgbClr val="4403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3"/>
    <p:restoredTop sz="94695"/>
  </p:normalViewPr>
  <p:slideViewPr>
    <p:cSldViewPr snapToGrid="0" snapToObjects="1">
      <p:cViewPr>
        <p:scale>
          <a:sx n="155" d="100"/>
          <a:sy n="155" d="100"/>
        </p:scale>
        <p:origin x="1528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0F7CC-7061-5049-9DDB-E208C13D259A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4488" y="1143000"/>
            <a:ext cx="616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9A8B7-2E34-8543-9254-EC92D219B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3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93051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1pPr>
    <a:lvl2pPr marL="246525" algn="l" defTabSz="493051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2pPr>
    <a:lvl3pPr marL="493051" algn="l" defTabSz="493051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3pPr>
    <a:lvl4pPr marL="739576" algn="l" defTabSz="493051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4pPr>
    <a:lvl5pPr marL="986102" algn="l" defTabSz="493051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5pPr>
    <a:lvl6pPr marL="1232628" algn="l" defTabSz="493051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6pPr>
    <a:lvl7pPr marL="1479153" algn="l" defTabSz="493051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7pPr>
    <a:lvl8pPr marL="1725678" algn="l" defTabSz="493051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8pPr>
    <a:lvl9pPr marL="1972204" algn="l" defTabSz="493051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9A8B7-2E34-8543-9254-EC92D219B9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71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589241"/>
            <a:ext cx="5399485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891070"/>
            <a:ext cx="5399485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7B86-2FEA-814D-8159-D22E2797FD65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B8AC-3C14-634C-ABE1-CF0DA511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5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7B86-2FEA-814D-8159-D22E2797FD65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B8AC-3C14-634C-ABE1-CF0DA511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0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91691"/>
            <a:ext cx="1552352" cy="30512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91691"/>
            <a:ext cx="4567064" cy="30512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7B86-2FEA-814D-8159-D22E2797FD65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B8AC-3C14-634C-ABE1-CF0DA511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5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7B86-2FEA-814D-8159-D22E2797FD65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B8AC-3C14-634C-ABE1-CF0DA511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6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897613"/>
            <a:ext cx="6209407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409468"/>
            <a:ext cx="6209407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7B86-2FEA-814D-8159-D22E2797FD65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B8AC-3C14-634C-ABE1-CF0DA511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9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958453"/>
            <a:ext cx="3059708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958453"/>
            <a:ext cx="3059708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7B86-2FEA-814D-8159-D22E2797FD65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B8AC-3C14-634C-ABE1-CF0DA511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91691"/>
            <a:ext cx="6209407" cy="695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882610"/>
            <a:ext cx="304564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315164"/>
            <a:ext cx="3045647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882610"/>
            <a:ext cx="306064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315164"/>
            <a:ext cx="3060646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7B86-2FEA-814D-8159-D22E2797FD65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B8AC-3C14-634C-ABE1-CF0DA511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3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7B86-2FEA-814D-8159-D22E2797FD65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B8AC-3C14-634C-ABE1-CF0DA511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8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7B86-2FEA-814D-8159-D22E2797FD65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B8AC-3C14-634C-ABE1-CF0DA511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0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0"/>
            <a:ext cx="23219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518398"/>
            <a:ext cx="364465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7B86-2FEA-814D-8159-D22E2797FD65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B8AC-3C14-634C-ABE1-CF0DA511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5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0"/>
            <a:ext cx="23219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518398"/>
            <a:ext cx="364465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7B86-2FEA-814D-8159-D22E2797FD65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B8AC-3C14-634C-ABE1-CF0DA511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3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91691"/>
            <a:ext cx="620940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958453"/>
            <a:ext cx="620940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3337084"/>
            <a:ext cx="16198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07B86-2FEA-814D-8159-D22E2797FD65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3337084"/>
            <a:ext cx="242976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3337084"/>
            <a:ext cx="16198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CB8AC-3C14-634C-ABE1-CF0DA511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6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C15E3A9-45EC-DC49-B4FA-BAAD5DA36678}"/>
              </a:ext>
            </a:extLst>
          </p:cNvPr>
          <p:cNvGrpSpPr/>
          <p:nvPr/>
        </p:nvGrpSpPr>
        <p:grpSpPr>
          <a:xfrm>
            <a:off x="487886" y="2281672"/>
            <a:ext cx="1272766" cy="1185927"/>
            <a:chOff x="656272" y="1774980"/>
            <a:chExt cx="1107216" cy="103167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86A46F0-ABE8-7242-96D0-81F85BDCCC49}"/>
                </a:ext>
              </a:extLst>
            </p:cNvPr>
            <p:cNvSpPr/>
            <p:nvPr/>
          </p:nvSpPr>
          <p:spPr>
            <a:xfrm>
              <a:off x="656272" y="1990447"/>
              <a:ext cx="596128" cy="596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10" dirty="0">
                  <a:solidFill>
                    <a:schemeClr val="tx1"/>
                  </a:solidFill>
                  <a:latin typeface="Helvetica" pitchFamily="2" charset="0"/>
                </a:rPr>
                <a:t>+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BAF644-12EA-E74F-B207-3B7D36BA07BE}"/>
                </a:ext>
              </a:extLst>
            </p:cNvPr>
            <p:cNvSpPr/>
            <p:nvPr/>
          </p:nvSpPr>
          <p:spPr>
            <a:xfrm>
              <a:off x="1167360" y="1914668"/>
              <a:ext cx="596128" cy="596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6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606C7E-7069-864C-BEB6-68FB7B328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205250" y="1952558"/>
              <a:ext cx="520349" cy="52034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588319-464C-2743-9523-50A8AEBDACF1}"/>
                </a:ext>
              </a:extLst>
            </p:cNvPr>
            <p:cNvSpPr txBox="1"/>
            <p:nvPr/>
          </p:nvSpPr>
          <p:spPr>
            <a:xfrm>
              <a:off x="776398" y="2586576"/>
              <a:ext cx="355876" cy="188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5" dirty="0">
                  <a:latin typeface="Helvetica" pitchFamily="2" charset="0"/>
                </a:rPr>
                <a:t>0.5 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4AAFA2-D535-9A4B-9F7A-CBD7BEC1609F}"/>
                </a:ext>
              </a:extLst>
            </p:cNvPr>
            <p:cNvSpPr txBox="1"/>
            <p:nvPr/>
          </p:nvSpPr>
          <p:spPr>
            <a:xfrm>
              <a:off x="1203209" y="2510796"/>
              <a:ext cx="530189" cy="295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5" dirty="0">
                  <a:latin typeface="Helvetica" pitchFamily="2" charset="0"/>
                </a:rPr>
                <a:t>3 s or</a:t>
              </a:r>
              <a:br>
                <a:rPr lang="en-US" sz="805" dirty="0">
                  <a:latin typeface="Helvetica" pitchFamily="2" charset="0"/>
                </a:rPr>
              </a:br>
              <a:r>
                <a:rPr lang="en-US" sz="805" dirty="0">
                  <a:latin typeface="Helvetica" pitchFamily="2" charset="0"/>
                </a:rPr>
                <a:t>response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25C605D-E892-A547-91C0-A832CF329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248" y="1774980"/>
              <a:ext cx="517044" cy="766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3187649-A124-C049-9150-D48F3E7D5370}"/>
              </a:ext>
            </a:extLst>
          </p:cNvPr>
          <p:cNvSpPr txBox="1"/>
          <p:nvPr/>
        </p:nvSpPr>
        <p:spPr>
          <a:xfrm>
            <a:off x="366703" y="1906646"/>
            <a:ext cx="1417375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" b="1" dirty="0">
                <a:latin typeface="Helvetica" pitchFamily="2" charset="0"/>
              </a:rPr>
              <a:t>Part I: Pre-insight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DE0BC8-CE1A-984B-B283-16FB3B761F2D}"/>
              </a:ext>
            </a:extLst>
          </p:cNvPr>
          <p:cNvGrpSpPr/>
          <p:nvPr/>
        </p:nvGrpSpPr>
        <p:grpSpPr>
          <a:xfrm>
            <a:off x="5437930" y="2279021"/>
            <a:ext cx="1272766" cy="1185927"/>
            <a:chOff x="656272" y="1774980"/>
            <a:chExt cx="1107216" cy="103167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3343E9-2419-1743-AAE4-FC3B8766F152}"/>
                </a:ext>
              </a:extLst>
            </p:cNvPr>
            <p:cNvSpPr/>
            <p:nvPr/>
          </p:nvSpPr>
          <p:spPr>
            <a:xfrm>
              <a:off x="656272" y="1990447"/>
              <a:ext cx="596128" cy="596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10" dirty="0">
                  <a:solidFill>
                    <a:schemeClr val="tx1"/>
                  </a:solidFill>
                  <a:latin typeface="Helvetica" pitchFamily="2" charset="0"/>
                </a:rPr>
                <a:t>+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995080-7ED9-9643-A287-887511931039}"/>
                </a:ext>
              </a:extLst>
            </p:cNvPr>
            <p:cNvSpPr/>
            <p:nvPr/>
          </p:nvSpPr>
          <p:spPr>
            <a:xfrm>
              <a:off x="1167360" y="1914668"/>
              <a:ext cx="596128" cy="596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6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A5B572D-0FA2-3F44-8986-809A2FB62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205250" y="1952558"/>
              <a:ext cx="520349" cy="52034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4622B76-5883-144A-B8C5-0FAF38FA21FA}"/>
                </a:ext>
              </a:extLst>
            </p:cNvPr>
            <p:cNvSpPr txBox="1"/>
            <p:nvPr/>
          </p:nvSpPr>
          <p:spPr>
            <a:xfrm>
              <a:off x="776398" y="2586576"/>
              <a:ext cx="355876" cy="188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5" dirty="0">
                  <a:latin typeface="Helvetica" pitchFamily="2" charset="0"/>
                </a:rPr>
                <a:t>0.5 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164673-1252-1740-A0C3-23152DC1F4EE}"/>
                </a:ext>
              </a:extLst>
            </p:cNvPr>
            <p:cNvSpPr txBox="1"/>
            <p:nvPr/>
          </p:nvSpPr>
          <p:spPr>
            <a:xfrm>
              <a:off x="1203209" y="2510796"/>
              <a:ext cx="530189" cy="295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5" dirty="0">
                  <a:latin typeface="Helvetica" pitchFamily="2" charset="0"/>
                </a:rPr>
                <a:t>3 s or</a:t>
              </a:r>
              <a:br>
                <a:rPr lang="en-US" sz="805" dirty="0">
                  <a:latin typeface="Helvetica" pitchFamily="2" charset="0"/>
                </a:rPr>
              </a:br>
              <a:r>
                <a:rPr lang="en-US" sz="805" dirty="0">
                  <a:latin typeface="Helvetica" pitchFamily="2" charset="0"/>
                </a:rPr>
                <a:t>response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B4F7413-EF4C-894A-9125-F21E9580E7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248" y="1774980"/>
              <a:ext cx="517044" cy="766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1CCCDA0-9C06-6742-8542-EC5A817FEC40}"/>
              </a:ext>
            </a:extLst>
          </p:cNvPr>
          <p:cNvSpPr txBox="1"/>
          <p:nvPr/>
        </p:nvSpPr>
        <p:spPr>
          <a:xfrm>
            <a:off x="5427235" y="1903646"/>
            <a:ext cx="1582484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" b="1" dirty="0">
                <a:latin typeface="Helvetica" pitchFamily="2" charset="0"/>
              </a:rPr>
              <a:t>Part III: Post-insight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FCE684-843A-3D4D-A51E-896E80D0691E}"/>
              </a:ext>
            </a:extLst>
          </p:cNvPr>
          <p:cNvGrpSpPr/>
          <p:nvPr/>
        </p:nvGrpSpPr>
        <p:grpSpPr>
          <a:xfrm>
            <a:off x="1993104" y="303292"/>
            <a:ext cx="3209195" cy="3161656"/>
            <a:chOff x="1967079" y="311246"/>
            <a:chExt cx="3209195" cy="316165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A0BEEF2-5CB3-2C4A-8CEC-A9E50DDDFAFD}"/>
                </a:ext>
              </a:extLst>
            </p:cNvPr>
            <p:cNvGrpSpPr/>
            <p:nvPr/>
          </p:nvGrpSpPr>
          <p:grpSpPr>
            <a:xfrm>
              <a:off x="2386581" y="311246"/>
              <a:ext cx="2447776" cy="1848062"/>
              <a:chOff x="2418663" y="92418"/>
              <a:chExt cx="2129392" cy="160768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A4E7F28-DF16-5E40-9644-885C5947AB15}"/>
                  </a:ext>
                </a:extLst>
              </p:cNvPr>
              <p:cNvSpPr/>
              <p:nvPr/>
            </p:nvSpPr>
            <p:spPr>
              <a:xfrm>
                <a:off x="2418663" y="915883"/>
                <a:ext cx="596128" cy="596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9" dirty="0">
                    <a:solidFill>
                      <a:schemeClr val="tx1"/>
                    </a:solidFill>
                    <a:latin typeface="Helvetica" pitchFamily="2" charset="0"/>
                  </a:rPr>
                  <a:t>+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DD60910-0533-8B4B-AE1B-5C7693639B7D}"/>
                  </a:ext>
                </a:extLst>
              </p:cNvPr>
              <p:cNvSpPr/>
              <p:nvPr/>
            </p:nvSpPr>
            <p:spPr>
              <a:xfrm>
                <a:off x="2929751" y="840104"/>
                <a:ext cx="596128" cy="596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825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5" dirty="0">
                    <a:solidFill>
                      <a:srgbClr val="482576"/>
                    </a:solidFill>
                    <a:latin typeface="Helvetica" pitchFamily="2" charset="0"/>
                  </a:rPr>
                  <a:t>Potato</a:t>
                </a:r>
                <a:br>
                  <a:rPr lang="en-US" sz="805" dirty="0">
                    <a:solidFill>
                      <a:srgbClr val="482576"/>
                    </a:solidFill>
                    <a:latin typeface="Helvetica" pitchFamily="2" charset="0"/>
                  </a:rPr>
                </a:br>
                <a:r>
                  <a:rPr lang="en-US" sz="805" dirty="0">
                    <a:solidFill>
                      <a:srgbClr val="482576"/>
                    </a:solidFill>
                    <a:latin typeface="Helvetica" pitchFamily="2" charset="0"/>
                  </a:rPr>
                  <a:t>mashing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F0DCCCD-FC1C-7841-B8CB-A18CABE5604C}"/>
                  </a:ext>
                </a:extLst>
              </p:cNvPr>
              <p:cNvSpPr/>
              <p:nvPr/>
            </p:nvSpPr>
            <p:spPr>
              <a:xfrm>
                <a:off x="3440839" y="764325"/>
                <a:ext cx="596128" cy="596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20" dirty="0">
                  <a:solidFill>
                    <a:schemeClr val="tx1"/>
                  </a:solidFill>
                  <a:latin typeface="Helvetica" pitchFamily="2" charset="0"/>
                </a:endParaRPr>
              </a:p>
              <a:p>
                <a:pPr algn="ctr"/>
                <a:r>
                  <a:rPr lang="en-US" sz="2406" dirty="0">
                    <a:solidFill>
                      <a:schemeClr val="tx1"/>
                    </a:solidFill>
                    <a:latin typeface="Helvetica" pitchFamily="2" charset="0"/>
                  </a:rPr>
                  <a:t>*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34F4D4F-237C-9041-B22C-42FE45003B60}"/>
                  </a:ext>
                </a:extLst>
              </p:cNvPr>
              <p:cNvSpPr/>
              <p:nvPr/>
            </p:nvSpPr>
            <p:spPr>
              <a:xfrm>
                <a:off x="3951927" y="688546"/>
                <a:ext cx="596128" cy="596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6"/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B9516599-9B9E-AC44-92B2-CB6AFEC240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3989817" y="726436"/>
                <a:ext cx="520349" cy="520349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C35AEDD-0453-6042-8F19-54DEBEBD523F}"/>
                  </a:ext>
                </a:extLst>
              </p:cNvPr>
              <p:cNvSpPr txBox="1"/>
              <p:nvPr/>
            </p:nvSpPr>
            <p:spPr>
              <a:xfrm>
                <a:off x="3107749" y="665731"/>
                <a:ext cx="240133" cy="188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5" dirty="0">
                    <a:latin typeface="Helvetica" pitchFamily="2" charset="0"/>
                  </a:rPr>
                  <a:t>or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156B857-FDA9-0D4C-B47F-D03D80FE0C12}"/>
                  </a:ext>
                </a:extLst>
              </p:cNvPr>
              <p:cNvSpPr txBox="1"/>
              <p:nvPr/>
            </p:nvSpPr>
            <p:spPr>
              <a:xfrm>
                <a:off x="2538790" y="1512012"/>
                <a:ext cx="355876" cy="188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5" dirty="0">
                    <a:latin typeface="Helvetica" pitchFamily="2" charset="0"/>
                  </a:rPr>
                  <a:t>0.5 s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8596C25-B176-1747-B948-3D4697C26C3E}"/>
                  </a:ext>
                </a:extLst>
              </p:cNvPr>
              <p:cNvSpPr txBox="1"/>
              <p:nvPr/>
            </p:nvSpPr>
            <p:spPr>
              <a:xfrm>
                <a:off x="3049877" y="1436233"/>
                <a:ext cx="355876" cy="188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5" dirty="0">
                    <a:latin typeface="Helvetica" pitchFamily="2" charset="0"/>
                  </a:rPr>
                  <a:t>2.5 s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24151B-0A14-A144-9693-FACF7FC9A53B}"/>
                  </a:ext>
                </a:extLst>
              </p:cNvPr>
              <p:cNvSpPr txBox="1"/>
              <p:nvPr/>
            </p:nvSpPr>
            <p:spPr>
              <a:xfrm>
                <a:off x="3560965" y="1360454"/>
                <a:ext cx="355876" cy="188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5" dirty="0">
                    <a:latin typeface="Helvetica" pitchFamily="2" charset="0"/>
                  </a:rPr>
                  <a:t>0.5 s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329E33E-BCE6-8D45-9293-0FDBA79178E1}"/>
                  </a:ext>
                </a:extLst>
              </p:cNvPr>
              <p:cNvSpPr txBox="1"/>
              <p:nvPr/>
            </p:nvSpPr>
            <p:spPr>
              <a:xfrm>
                <a:off x="3987776" y="1284674"/>
                <a:ext cx="530189" cy="2958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5" dirty="0">
                    <a:latin typeface="Helvetica" pitchFamily="2" charset="0"/>
                  </a:rPr>
                  <a:t>3 s or</a:t>
                </a:r>
                <a:br>
                  <a:rPr lang="en-US" sz="805" dirty="0">
                    <a:latin typeface="Helvetica" pitchFamily="2" charset="0"/>
                  </a:rPr>
                </a:br>
                <a:r>
                  <a:rPr lang="en-US" sz="805" dirty="0">
                    <a:latin typeface="Helvetica" pitchFamily="2" charset="0"/>
                  </a:rPr>
                  <a:t>response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2D9D64EA-C25E-484A-A3B7-0DBD4FA0CB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0639" y="547470"/>
                <a:ext cx="1533263" cy="2273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3FCAA11-839E-574D-9EE5-4F9DBF03536A}"/>
                  </a:ext>
                </a:extLst>
              </p:cNvPr>
              <p:cNvSpPr/>
              <p:nvPr/>
            </p:nvSpPr>
            <p:spPr>
              <a:xfrm>
                <a:off x="2929751" y="92418"/>
                <a:ext cx="596128" cy="596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1908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5" dirty="0">
                    <a:solidFill>
                      <a:srgbClr val="21908D"/>
                    </a:solidFill>
                    <a:latin typeface="Helvetica" pitchFamily="2" charset="0"/>
                  </a:rPr>
                  <a:t>Message</a:t>
                </a:r>
                <a:br>
                  <a:rPr lang="en-US" sz="805" dirty="0">
                    <a:solidFill>
                      <a:srgbClr val="21908D"/>
                    </a:solidFill>
                    <a:latin typeface="Helvetica" pitchFamily="2" charset="0"/>
                  </a:rPr>
                </a:br>
                <a:r>
                  <a:rPr lang="en-US" sz="805" dirty="0">
                    <a:solidFill>
                      <a:srgbClr val="21908D"/>
                    </a:solidFill>
                    <a:latin typeface="Helvetica" pitchFamily="2" charset="0"/>
                  </a:rPr>
                  <a:t>morsing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B062A64-E48D-4646-8ECA-3A988B3F5C72}"/>
                </a:ext>
              </a:extLst>
            </p:cNvPr>
            <p:cNvGrpSpPr/>
            <p:nvPr/>
          </p:nvGrpSpPr>
          <p:grpSpPr>
            <a:xfrm>
              <a:off x="2045701" y="2394452"/>
              <a:ext cx="3094327" cy="464799"/>
              <a:chOff x="2367826" y="2123786"/>
              <a:chExt cx="2691845" cy="404342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D10C53E-B059-B446-A8CB-F7612BA434A2}"/>
                  </a:ext>
                </a:extLst>
              </p:cNvPr>
              <p:cNvSpPr txBox="1"/>
              <p:nvPr/>
            </p:nvSpPr>
            <p:spPr>
              <a:xfrm>
                <a:off x="2367826" y="2178366"/>
                <a:ext cx="634776" cy="2958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5" dirty="0">
                    <a:latin typeface="Helvetica" pitchFamily="2" charset="0"/>
                  </a:rPr>
                  <a:t>A. “I know </a:t>
                </a:r>
                <a:br>
                  <a:rPr lang="en-US" sz="805" dirty="0">
                    <a:latin typeface="Helvetica" pitchFamily="2" charset="0"/>
                  </a:rPr>
                </a:br>
                <a:r>
                  <a:rPr lang="en-US" sz="805" dirty="0">
                    <a:latin typeface="Helvetica" pitchFamily="2" charset="0"/>
                  </a:rPr>
                  <a:t>what this is”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99FF90C-4228-B142-BE3D-6B8AEE6861F8}"/>
                  </a:ext>
                </a:extLst>
              </p:cNvPr>
              <p:cNvSpPr txBox="1"/>
              <p:nvPr/>
            </p:nvSpPr>
            <p:spPr>
              <a:xfrm>
                <a:off x="3008750" y="2124504"/>
                <a:ext cx="671033" cy="403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5" dirty="0">
                    <a:latin typeface="Helvetica" pitchFamily="2" charset="0"/>
                  </a:rPr>
                  <a:t>B. “I have an</a:t>
                </a:r>
                <a:br>
                  <a:rPr lang="en-US" sz="805" dirty="0">
                    <a:latin typeface="Helvetica" pitchFamily="2" charset="0"/>
                  </a:rPr>
                </a:br>
                <a:r>
                  <a:rPr lang="en-US" sz="805" dirty="0">
                    <a:latin typeface="Helvetica" pitchFamily="2" charset="0"/>
                  </a:rPr>
                  <a:t>assumption</a:t>
                </a:r>
                <a:br>
                  <a:rPr lang="en-US" sz="805" dirty="0">
                    <a:latin typeface="Helvetica" pitchFamily="2" charset="0"/>
                  </a:rPr>
                </a:br>
                <a:r>
                  <a:rPr lang="en-US" sz="805" dirty="0">
                    <a:latin typeface="Helvetica" pitchFamily="2" charset="0"/>
                  </a:rPr>
                  <a:t>what this is”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0F32425-6D92-E940-9065-7BE267F40E5D}"/>
                  </a:ext>
                </a:extLst>
              </p:cNvPr>
              <p:cNvSpPr txBox="1"/>
              <p:nvPr/>
            </p:nvSpPr>
            <p:spPr>
              <a:xfrm>
                <a:off x="3652683" y="2123786"/>
                <a:ext cx="810483" cy="4036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5" dirty="0">
                    <a:latin typeface="Helvetica" pitchFamily="2" charset="0"/>
                  </a:rPr>
                  <a:t>C. “I have rather</a:t>
                </a:r>
                <a:br>
                  <a:rPr lang="en-US" sz="805" dirty="0">
                    <a:latin typeface="Helvetica" pitchFamily="2" charset="0"/>
                  </a:rPr>
                </a:br>
                <a:r>
                  <a:rPr lang="en-US" sz="805" dirty="0">
                    <a:latin typeface="Helvetica" pitchFamily="2" charset="0"/>
                  </a:rPr>
                  <a:t>no assumption</a:t>
                </a:r>
                <a:br>
                  <a:rPr lang="en-US" sz="805" dirty="0">
                    <a:latin typeface="Helvetica" pitchFamily="2" charset="0"/>
                  </a:rPr>
                </a:br>
                <a:r>
                  <a:rPr lang="en-US" sz="805" dirty="0">
                    <a:latin typeface="Helvetica" pitchFamily="2" charset="0"/>
                  </a:rPr>
                  <a:t>what this is”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B03C202-91C2-5841-B9D7-692587A3D8DB}"/>
                  </a:ext>
                </a:extLst>
              </p:cNvPr>
              <p:cNvSpPr txBox="1"/>
              <p:nvPr/>
            </p:nvSpPr>
            <p:spPr>
              <a:xfrm>
                <a:off x="4472308" y="2123786"/>
                <a:ext cx="587363" cy="4036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5" dirty="0">
                    <a:latin typeface="Helvetica" pitchFamily="2" charset="0"/>
                  </a:rPr>
                  <a:t>D. “I don’t </a:t>
                </a:r>
              </a:p>
              <a:p>
                <a:pPr algn="ctr"/>
                <a:r>
                  <a:rPr lang="en-US" sz="805" dirty="0">
                    <a:latin typeface="Helvetica" pitchFamily="2" charset="0"/>
                  </a:rPr>
                  <a:t>know what</a:t>
                </a:r>
                <a:br>
                  <a:rPr lang="en-US" sz="805" dirty="0">
                    <a:latin typeface="Helvetica" pitchFamily="2" charset="0"/>
                  </a:rPr>
                </a:br>
                <a:r>
                  <a:rPr lang="en-US" sz="805" dirty="0">
                    <a:latin typeface="Helvetica" pitchFamily="2" charset="0"/>
                  </a:rPr>
                  <a:t>this is”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B033469-A485-D246-A0A3-BDF3CCCE219B}"/>
                </a:ext>
              </a:extLst>
            </p:cNvPr>
            <p:cNvGrpSpPr/>
            <p:nvPr/>
          </p:nvGrpSpPr>
          <p:grpSpPr>
            <a:xfrm>
              <a:off x="2410544" y="2142045"/>
              <a:ext cx="2391894" cy="315149"/>
              <a:chOff x="2439508" y="1685083"/>
              <a:chExt cx="2080779" cy="274157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98C6E52-0675-7543-B790-7CADCF9ACA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58001" y="1685083"/>
                <a:ext cx="794861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9C6A6B3-172A-D04F-821E-FF21AEEDD3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9508" y="1808450"/>
                <a:ext cx="2078457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AF2BC6E-77A9-C042-B08A-F1810C5C342E}"/>
                  </a:ext>
                </a:extLst>
              </p:cNvPr>
              <p:cNvCxnSpPr>
                <a:cxnSpLocks/>
                <a:stCxn id="43" idx="0"/>
              </p:cNvCxnSpPr>
              <p:nvPr/>
            </p:nvCxnSpPr>
            <p:spPr>
              <a:xfrm flipV="1">
                <a:off x="4520287" y="1808451"/>
                <a:ext cx="0" cy="962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B3F0B57-47AD-374B-8961-6E33A26C0B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9827" y="1808450"/>
                <a:ext cx="0" cy="10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170D156-D8C3-A442-AB99-09C19BF1DF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1584" y="1808450"/>
                <a:ext cx="0" cy="10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DAF9433-56F3-8248-BAC6-493179C1F0DC}"/>
                  </a:ext>
                </a:extLst>
              </p:cNvPr>
              <p:cNvCxnSpPr>
                <a:cxnSpLocks/>
                <a:stCxn id="40" idx="0"/>
              </p:cNvCxnSpPr>
              <p:nvPr/>
            </p:nvCxnSpPr>
            <p:spPr>
              <a:xfrm flipH="1" flipV="1">
                <a:off x="2439509" y="1808450"/>
                <a:ext cx="1" cy="1507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659D7E4-484B-8543-A142-A2276E983EF3}"/>
                </a:ext>
              </a:extLst>
            </p:cNvPr>
            <p:cNvGrpSpPr/>
            <p:nvPr/>
          </p:nvGrpSpPr>
          <p:grpSpPr>
            <a:xfrm>
              <a:off x="1967079" y="2849608"/>
              <a:ext cx="1672735" cy="620863"/>
              <a:chOff x="2053726" y="2300614"/>
              <a:chExt cx="1455161" cy="540107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9E2490-24DF-B243-9EE7-8D871C598A72}"/>
                  </a:ext>
                </a:extLst>
              </p:cNvPr>
              <p:cNvSpPr txBox="1"/>
              <p:nvPr/>
            </p:nvSpPr>
            <p:spPr>
              <a:xfrm>
                <a:off x="2053726" y="2437097"/>
                <a:ext cx="1455161" cy="403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5" b="1" dirty="0">
                    <a:solidFill>
                      <a:srgbClr val="482576"/>
                    </a:solidFill>
                    <a:latin typeface="Helvetica" pitchFamily="2" charset="0"/>
                  </a:rPr>
                  <a:t>Informed condition</a:t>
                </a:r>
                <a:br>
                  <a:rPr lang="en-US" sz="805" b="1" dirty="0">
                    <a:solidFill>
                      <a:srgbClr val="482576"/>
                    </a:solidFill>
                    <a:latin typeface="Helvetica" pitchFamily="2" charset="0"/>
                  </a:rPr>
                </a:br>
                <a:r>
                  <a:rPr lang="en-US" sz="805" dirty="0">
                    <a:solidFill>
                      <a:srgbClr val="482576"/>
                    </a:solidFill>
                    <a:latin typeface="Helvetica" pitchFamily="2" charset="0"/>
                  </a:rPr>
                  <a:t>Matching keywords and</a:t>
                </a:r>
                <a:br>
                  <a:rPr lang="en-US" sz="805" dirty="0">
                    <a:solidFill>
                      <a:srgbClr val="482576"/>
                    </a:solidFill>
                    <a:latin typeface="Helvetica" pitchFamily="2" charset="0"/>
                  </a:rPr>
                </a:br>
                <a:r>
                  <a:rPr lang="en-US" sz="805" dirty="0">
                    <a:solidFill>
                      <a:srgbClr val="482576"/>
                    </a:solidFill>
                    <a:latin typeface="Helvetica" pitchFamily="2" charset="0"/>
                  </a:rPr>
                  <a:t>response A or B</a:t>
                </a:r>
                <a:endParaRPr lang="en-US" sz="805" b="1" dirty="0">
                  <a:solidFill>
                    <a:srgbClr val="482576"/>
                  </a:solidFill>
                  <a:latin typeface="Helvetica" pitchFamily="2" charset="0"/>
                </a:endParaRPr>
              </a:p>
            </p:txBody>
          </p:sp>
          <p:sp>
            <p:nvSpPr>
              <p:cNvPr id="30" name="Left Brace 29">
                <a:extLst>
                  <a:ext uri="{FF2B5EF4-FFF2-40B4-BE49-F238E27FC236}">
                    <a16:creationId xmlns:a16="http://schemas.microsoft.com/office/drawing/2014/main" id="{3B67252F-5296-014B-A7FF-EA8CD56E98AD}"/>
                  </a:ext>
                </a:extLst>
              </p:cNvPr>
              <p:cNvSpPr/>
              <p:nvPr/>
            </p:nvSpPr>
            <p:spPr>
              <a:xfrm rot="16200000">
                <a:off x="2714337" y="1801437"/>
                <a:ext cx="134369" cy="1132723"/>
              </a:xfrm>
              <a:prstGeom prst="leftBrace">
                <a:avLst>
                  <a:gd name="adj1" fmla="val 80833"/>
                  <a:gd name="adj2" fmla="val 50000"/>
                </a:avLst>
              </a:prstGeom>
              <a:ln w="12700">
                <a:solidFill>
                  <a:srgbClr val="48257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6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CE01A25-F209-024F-BC46-984FB6B98E14}"/>
                </a:ext>
              </a:extLst>
            </p:cNvPr>
            <p:cNvGrpSpPr/>
            <p:nvPr/>
          </p:nvGrpSpPr>
          <p:grpSpPr>
            <a:xfrm>
              <a:off x="3540914" y="2849608"/>
              <a:ext cx="1635360" cy="623294"/>
              <a:chOff x="3422850" y="2300613"/>
              <a:chExt cx="1422648" cy="54222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DD6AE2F-80EC-1B4E-AE7E-82115C7A9FDE}"/>
                  </a:ext>
                </a:extLst>
              </p:cNvPr>
              <p:cNvSpPr txBox="1"/>
              <p:nvPr/>
            </p:nvSpPr>
            <p:spPr>
              <a:xfrm>
                <a:off x="3422850" y="2439211"/>
                <a:ext cx="1422648" cy="403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5" b="1" dirty="0">
                    <a:solidFill>
                      <a:srgbClr val="21908D"/>
                    </a:solidFill>
                    <a:latin typeface="Helvetica" pitchFamily="2" charset="0"/>
                  </a:rPr>
                  <a:t>Naive condition</a:t>
                </a:r>
                <a:br>
                  <a:rPr lang="en-US" sz="805" b="1" dirty="0">
                    <a:solidFill>
                      <a:srgbClr val="21908D"/>
                    </a:solidFill>
                    <a:latin typeface="Helvetica" pitchFamily="2" charset="0"/>
                  </a:rPr>
                </a:br>
                <a:r>
                  <a:rPr lang="en-US" sz="805" dirty="0">
                    <a:solidFill>
                      <a:srgbClr val="21908D"/>
                    </a:solidFill>
                    <a:latin typeface="Helvetica" pitchFamily="2" charset="0"/>
                  </a:rPr>
                  <a:t>Non-matching keywords</a:t>
                </a:r>
                <a:br>
                  <a:rPr lang="en-US" sz="805" dirty="0">
                    <a:solidFill>
                      <a:srgbClr val="21908D"/>
                    </a:solidFill>
                    <a:latin typeface="Helvetica" pitchFamily="2" charset="0"/>
                  </a:rPr>
                </a:br>
                <a:r>
                  <a:rPr lang="en-US" sz="805" dirty="0">
                    <a:solidFill>
                      <a:srgbClr val="21908D"/>
                    </a:solidFill>
                    <a:latin typeface="Helvetica" pitchFamily="2" charset="0"/>
                  </a:rPr>
                  <a:t>and response C or D</a:t>
                </a:r>
                <a:endParaRPr lang="en-US" sz="805" b="1" dirty="0">
                  <a:solidFill>
                    <a:srgbClr val="21908D"/>
                  </a:solidFill>
                  <a:latin typeface="Helvetica" pitchFamily="2" charset="0"/>
                </a:endParaRPr>
              </a:p>
            </p:txBody>
          </p:sp>
          <p:sp>
            <p:nvSpPr>
              <p:cNvPr id="28" name="Left Brace 27">
                <a:extLst>
                  <a:ext uri="{FF2B5EF4-FFF2-40B4-BE49-F238E27FC236}">
                    <a16:creationId xmlns:a16="http://schemas.microsoft.com/office/drawing/2014/main" id="{006661D9-0F1C-6F43-B37B-1C8448F3E45E}"/>
                  </a:ext>
                </a:extLst>
              </p:cNvPr>
              <p:cNvSpPr/>
              <p:nvPr/>
            </p:nvSpPr>
            <p:spPr>
              <a:xfrm rot="16200000">
                <a:off x="4063661" y="1779835"/>
                <a:ext cx="134368" cy="1175923"/>
              </a:xfrm>
              <a:prstGeom prst="leftBrace">
                <a:avLst>
                  <a:gd name="adj1" fmla="val 80833"/>
                  <a:gd name="adj2" fmla="val 50000"/>
                </a:avLst>
              </a:prstGeom>
              <a:ln w="12700">
                <a:solidFill>
                  <a:srgbClr val="21908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6"/>
              </a:p>
            </p:txBody>
          </p:sp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C98BB864-206C-914A-B965-B96C703431D1}"/>
              </a:ext>
            </a:extLst>
          </p:cNvPr>
          <p:cNvSpPr txBox="1"/>
          <p:nvPr/>
        </p:nvSpPr>
        <p:spPr>
          <a:xfrm>
            <a:off x="3013598" y="-40609"/>
            <a:ext cx="1172116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" b="1" dirty="0">
                <a:latin typeface="Helvetica" pitchFamily="2" charset="0"/>
              </a:rPr>
              <a:t>Part II: Insight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48B13F8-6D7B-6C49-BE32-3BF528C9400D}"/>
              </a:ext>
            </a:extLst>
          </p:cNvPr>
          <p:cNvGrpSpPr/>
          <p:nvPr/>
        </p:nvGrpSpPr>
        <p:grpSpPr>
          <a:xfrm>
            <a:off x="1831975" y="3110702"/>
            <a:ext cx="3536950" cy="121619"/>
            <a:chOff x="1831975" y="3110702"/>
            <a:chExt cx="3536950" cy="121619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B9BB587-9A56-9340-AA42-2541B1ADD5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1975" y="3232321"/>
              <a:ext cx="423903" cy="0"/>
            </a:xfrm>
            <a:prstGeom prst="straightConnector1">
              <a:avLst/>
            </a:prstGeom>
            <a:ln w="12700">
              <a:solidFill>
                <a:srgbClr val="48257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CA92784-AC30-7248-A317-5ED91AEAAF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1975" y="3110702"/>
              <a:ext cx="501651" cy="0"/>
            </a:xfrm>
            <a:prstGeom prst="straightConnector1">
              <a:avLst/>
            </a:prstGeom>
            <a:ln w="12700">
              <a:solidFill>
                <a:srgbClr val="21908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18E2B87-B880-084D-A1FE-157ED0E079DC}"/>
                </a:ext>
              </a:extLst>
            </p:cNvPr>
            <p:cNvCxnSpPr>
              <a:cxnSpLocks/>
            </p:cNvCxnSpPr>
            <p:nvPr/>
          </p:nvCxnSpPr>
          <p:spPr>
            <a:xfrm>
              <a:off x="4800600" y="3110702"/>
              <a:ext cx="568325" cy="0"/>
            </a:xfrm>
            <a:prstGeom prst="straightConnector1">
              <a:avLst/>
            </a:prstGeom>
            <a:ln w="12700">
              <a:solidFill>
                <a:srgbClr val="21908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54F3878E-BCC8-674A-A0EA-8F0512FDD315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232321"/>
              <a:ext cx="396875" cy="0"/>
            </a:xfrm>
            <a:prstGeom prst="straightConnector1">
              <a:avLst/>
            </a:prstGeom>
            <a:ln w="12700">
              <a:solidFill>
                <a:srgbClr val="48257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855D902-1776-1742-8966-9B5A58CB26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0426" y="3232321"/>
              <a:ext cx="390036" cy="0"/>
            </a:xfrm>
            <a:prstGeom prst="line">
              <a:avLst/>
            </a:prstGeom>
            <a:ln w="12700">
              <a:solidFill>
                <a:srgbClr val="4825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41CB38D-EEDF-2B4E-8108-12D3F5B23A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7401" y="3110702"/>
              <a:ext cx="631091" cy="0"/>
            </a:xfrm>
            <a:prstGeom prst="line">
              <a:avLst/>
            </a:prstGeom>
            <a:ln w="12700">
              <a:solidFill>
                <a:srgbClr val="21908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ED4E2C9-ED76-7942-8C74-4CA0E48AFD18}"/>
              </a:ext>
            </a:extLst>
          </p:cNvPr>
          <p:cNvCxnSpPr>
            <a:cxnSpLocks/>
          </p:cNvCxnSpPr>
          <p:nvPr/>
        </p:nvCxnSpPr>
        <p:spPr>
          <a:xfrm flipV="1">
            <a:off x="3607346" y="2134088"/>
            <a:ext cx="0" cy="13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A828B9-ADEE-4048-9819-565790F1CB04}"/>
              </a:ext>
            </a:extLst>
          </p:cNvPr>
          <p:cNvCxnSpPr>
            <a:cxnSpLocks/>
          </p:cNvCxnSpPr>
          <p:nvPr/>
        </p:nvCxnSpPr>
        <p:spPr>
          <a:xfrm flipV="1">
            <a:off x="4521053" y="1998701"/>
            <a:ext cx="0" cy="13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87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</TotalTime>
  <Words>119</Words>
  <Application>Microsoft Macintosh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Enge</dc:creator>
  <cp:lastModifiedBy>Alexander Enge</cp:lastModifiedBy>
  <cp:revision>27</cp:revision>
  <cp:lastPrinted>2020-10-15T07:18:31Z</cp:lastPrinted>
  <dcterms:created xsi:type="dcterms:W3CDTF">2020-10-14T14:54:57Z</dcterms:created>
  <dcterms:modified xsi:type="dcterms:W3CDTF">2020-10-16T16:51:19Z</dcterms:modified>
</cp:coreProperties>
</file>