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4" r:id="rId17"/>
    <p:sldId id="315" r:id="rId18"/>
    <p:sldId id="316" r:id="rId19"/>
    <p:sldId id="317" r:id="rId20"/>
    <p:sldId id="318" r:id="rId21"/>
    <p:sldId id="319" r:id="rId22"/>
    <p:sldId id="321" r:id="rId23"/>
    <p:sldId id="320" r:id="rId24"/>
    <p:sldId id="322" r:id="rId25"/>
    <p:sldId id="323" r:id="rId26"/>
    <p:sldId id="324" r:id="rId27"/>
    <p:sldId id="325" r:id="rId28"/>
    <p:sldId id="326" r:id="rId29"/>
    <p:sldId id="327" r:id="rId30"/>
    <p:sldId id="328" r:id="rId31"/>
    <p:sldId id="329" r:id="rId32"/>
    <p:sldId id="27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fld id="{4D6DDFD2-6CC2-4689-A31C-8DF44291EFD5}"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6A8F76E6-1948-4E7A-90D9-F6F883D3B25E}" type="slidenum">
              <a:rPr lang="en-US" altLang="en-US"/>
              <a:pPr/>
              <a:t>‹Nº›</a:t>
            </a:fld>
            <a:endParaRPr lang="en-US" altLang="en-US"/>
          </a:p>
        </p:txBody>
      </p:sp>
    </p:spTree>
    <p:extLst>
      <p:ext uri="{BB962C8B-B14F-4D97-AF65-F5344CB8AC3E}">
        <p14:creationId xmlns:p14="http://schemas.microsoft.com/office/powerpoint/2010/main" val="298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EC72C84B-6B9D-45B3-9264-93E1A3D92FCB}"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588E5BCC-93B3-4BE6-9E7F-E8B826F0084D}" type="slidenum">
              <a:rPr lang="en-US" altLang="en-US"/>
              <a:pPr/>
              <a:t>‹Nº›</a:t>
            </a:fld>
            <a:endParaRPr lang="en-US" altLang="en-US"/>
          </a:p>
        </p:txBody>
      </p:sp>
    </p:spTree>
    <p:extLst>
      <p:ext uri="{BB962C8B-B14F-4D97-AF65-F5344CB8AC3E}">
        <p14:creationId xmlns:p14="http://schemas.microsoft.com/office/powerpoint/2010/main" val="235896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AEB9EEFD-D6E4-4BD5-B358-C158BCA5A1B3}"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09C368E6-FA78-4C80-8B2A-15E1A3F2211F}" type="slidenum">
              <a:rPr lang="en-US" altLang="en-US"/>
              <a:pPr/>
              <a:t>‹Nº›</a:t>
            </a:fld>
            <a:endParaRPr lang="en-US" altLang="en-US"/>
          </a:p>
        </p:txBody>
      </p:sp>
    </p:spTree>
    <p:extLst>
      <p:ext uri="{BB962C8B-B14F-4D97-AF65-F5344CB8AC3E}">
        <p14:creationId xmlns:p14="http://schemas.microsoft.com/office/powerpoint/2010/main" val="28064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E0B7E52A-04D6-4E5D-A354-EFCB4B47D7B4}"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6AEDE1F5-CC4A-4B6F-9F56-68F8801CDE23}" type="slidenum">
              <a:rPr lang="en-US" altLang="en-US"/>
              <a:pPr/>
              <a:t>‹Nº›</a:t>
            </a:fld>
            <a:endParaRPr lang="en-US" altLang="en-US"/>
          </a:p>
        </p:txBody>
      </p:sp>
    </p:spTree>
    <p:extLst>
      <p:ext uri="{BB962C8B-B14F-4D97-AF65-F5344CB8AC3E}">
        <p14:creationId xmlns:p14="http://schemas.microsoft.com/office/powerpoint/2010/main" val="413901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1CFDB7F-F6D9-488D-A607-2F239EADC702}"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CEA13FF9-D35A-47B4-8377-766BBFB23A0C}" type="slidenum">
              <a:rPr lang="en-US" altLang="en-US"/>
              <a:pPr/>
              <a:t>‹Nº›</a:t>
            </a:fld>
            <a:endParaRPr lang="en-US" altLang="en-US"/>
          </a:p>
        </p:txBody>
      </p:sp>
    </p:spTree>
    <p:extLst>
      <p:ext uri="{BB962C8B-B14F-4D97-AF65-F5344CB8AC3E}">
        <p14:creationId xmlns:p14="http://schemas.microsoft.com/office/powerpoint/2010/main" val="374787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fld id="{D6E9B53F-9037-4885-98F7-FA656C9E0B37}"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D5857AF6-8DF8-47FD-9907-C59F56350ADF}" type="slidenum">
              <a:rPr lang="en-US" altLang="en-US"/>
              <a:pPr/>
              <a:t>‹Nº›</a:t>
            </a:fld>
            <a:endParaRPr lang="en-US" altLang="en-US"/>
          </a:p>
        </p:txBody>
      </p:sp>
    </p:spTree>
    <p:extLst>
      <p:ext uri="{BB962C8B-B14F-4D97-AF65-F5344CB8AC3E}">
        <p14:creationId xmlns:p14="http://schemas.microsoft.com/office/powerpoint/2010/main" val="96989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E1A0DA45-C9E7-4436-A486-93BA2316B2CF}" type="datetimeFigureOut">
              <a:rPr lang="en-US"/>
              <a:pPr>
                <a:defRPr/>
              </a:pPr>
              <a:t>5/4/2021</a:t>
            </a:fld>
            <a:endParaRPr lang="en-US" dirty="0"/>
          </a:p>
        </p:txBody>
      </p:sp>
      <p:sp>
        <p:nvSpPr>
          <p:cNvPr id="8" name="4 Marcador de pie de página"/>
          <p:cNvSpPr>
            <a:spLocks noGrp="1"/>
          </p:cNvSpPr>
          <p:nvPr>
            <p:ph type="ftr" sz="quarter" idx="11"/>
          </p:nvPr>
        </p:nvSpPr>
        <p:spPr/>
        <p:txBody>
          <a:bodyPr/>
          <a:lstStyle>
            <a:lvl1pPr>
              <a:defRPr/>
            </a:lvl1pPr>
          </a:lstStyle>
          <a:p>
            <a:pPr>
              <a:defRPr/>
            </a:pPr>
            <a:endParaRPr lang="en-US"/>
          </a:p>
        </p:txBody>
      </p:sp>
      <p:sp>
        <p:nvSpPr>
          <p:cNvPr id="9" name="5 Marcador de número de diapositiva"/>
          <p:cNvSpPr>
            <a:spLocks noGrp="1"/>
          </p:cNvSpPr>
          <p:nvPr>
            <p:ph type="sldNum" sz="quarter" idx="12"/>
          </p:nvPr>
        </p:nvSpPr>
        <p:spPr/>
        <p:txBody>
          <a:bodyPr/>
          <a:lstStyle>
            <a:lvl1pPr>
              <a:defRPr/>
            </a:lvl1pPr>
          </a:lstStyle>
          <a:p>
            <a:fld id="{C2B09408-5E13-4654-BE25-F93D7087528A}" type="slidenum">
              <a:rPr lang="en-US" altLang="en-US"/>
              <a:pPr/>
              <a:t>‹Nº›</a:t>
            </a:fld>
            <a:endParaRPr lang="en-US" altLang="en-US"/>
          </a:p>
        </p:txBody>
      </p:sp>
    </p:spTree>
    <p:extLst>
      <p:ext uri="{BB962C8B-B14F-4D97-AF65-F5344CB8AC3E}">
        <p14:creationId xmlns:p14="http://schemas.microsoft.com/office/powerpoint/2010/main" val="134270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fld id="{55B86AD1-3511-456C-BAE7-B3BABB17B712}" type="datetimeFigureOut">
              <a:rPr lang="en-US"/>
              <a:pPr>
                <a:defRPr/>
              </a:pPr>
              <a:t>5/4/2021</a:t>
            </a:fld>
            <a:endParaRPr lang="en-US" dirty="0"/>
          </a:p>
        </p:txBody>
      </p:sp>
      <p:sp>
        <p:nvSpPr>
          <p:cNvPr id="4" name="4 Marcador de pie de página"/>
          <p:cNvSpPr>
            <a:spLocks noGrp="1"/>
          </p:cNvSpPr>
          <p:nvPr>
            <p:ph type="ftr" sz="quarter" idx="11"/>
          </p:nvPr>
        </p:nvSpPr>
        <p:spPr/>
        <p:txBody>
          <a:bodyPr/>
          <a:lstStyle>
            <a:lvl1pPr>
              <a:defRPr/>
            </a:lvl1pPr>
          </a:lstStyle>
          <a:p>
            <a:pPr>
              <a:defRPr/>
            </a:pPr>
            <a:endParaRPr lang="en-US"/>
          </a:p>
        </p:txBody>
      </p:sp>
      <p:sp>
        <p:nvSpPr>
          <p:cNvPr id="5" name="5 Marcador de número de diapositiva"/>
          <p:cNvSpPr>
            <a:spLocks noGrp="1"/>
          </p:cNvSpPr>
          <p:nvPr>
            <p:ph type="sldNum" sz="quarter" idx="12"/>
          </p:nvPr>
        </p:nvSpPr>
        <p:spPr/>
        <p:txBody>
          <a:bodyPr/>
          <a:lstStyle>
            <a:lvl1pPr>
              <a:defRPr/>
            </a:lvl1pPr>
          </a:lstStyle>
          <a:p>
            <a:fld id="{640E4EAC-8386-4E86-BB3A-D5B104568C14}" type="slidenum">
              <a:rPr lang="en-US" altLang="en-US"/>
              <a:pPr/>
              <a:t>‹Nº›</a:t>
            </a:fld>
            <a:endParaRPr lang="en-US" altLang="en-US"/>
          </a:p>
        </p:txBody>
      </p:sp>
    </p:spTree>
    <p:extLst>
      <p:ext uri="{BB962C8B-B14F-4D97-AF65-F5344CB8AC3E}">
        <p14:creationId xmlns:p14="http://schemas.microsoft.com/office/powerpoint/2010/main" val="18787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03599B8-D876-4DF0-92CF-E6002E3F519B}" type="datetimeFigureOut">
              <a:rPr lang="en-US"/>
              <a:pPr>
                <a:defRPr/>
              </a:pPr>
              <a:t>5/4/2021</a:t>
            </a:fld>
            <a:endParaRPr lang="en-US" dirty="0"/>
          </a:p>
        </p:txBody>
      </p:sp>
      <p:sp>
        <p:nvSpPr>
          <p:cNvPr id="3" name="4 Marcador de pie de página"/>
          <p:cNvSpPr>
            <a:spLocks noGrp="1"/>
          </p:cNvSpPr>
          <p:nvPr>
            <p:ph type="ftr" sz="quarter" idx="11"/>
          </p:nvPr>
        </p:nvSpPr>
        <p:spPr/>
        <p:txBody>
          <a:bodyPr/>
          <a:lstStyle>
            <a:lvl1pPr>
              <a:defRPr/>
            </a:lvl1pPr>
          </a:lstStyle>
          <a:p>
            <a:pPr>
              <a:defRPr/>
            </a:pPr>
            <a:endParaRPr lang="en-US"/>
          </a:p>
        </p:txBody>
      </p:sp>
      <p:sp>
        <p:nvSpPr>
          <p:cNvPr id="4" name="5 Marcador de número de diapositiva"/>
          <p:cNvSpPr>
            <a:spLocks noGrp="1"/>
          </p:cNvSpPr>
          <p:nvPr>
            <p:ph type="sldNum" sz="quarter" idx="12"/>
          </p:nvPr>
        </p:nvSpPr>
        <p:spPr/>
        <p:txBody>
          <a:bodyPr/>
          <a:lstStyle>
            <a:lvl1pPr>
              <a:defRPr/>
            </a:lvl1pPr>
          </a:lstStyle>
          <a:p>
            <a:fld id="{6554F0A3-E85B-417F-A0E5-72131DDD6771}" type="slidenum">
              <a:rPr lang="en-US" altLang="en-US"/>
              <a:pPr/>
              <a:t>‹Nº›</a:t>
            </a:fld>
            <a:endParaRPr lang="en-US" altLang="en-US"/>
          </a:p>
        </p:txBody>
      </p:sp>
    </p:spTree>
    <p:extLst>
      <p:ext uri="{BB962C8B-B14F-4D97-AF65-F5344CB8AC3E}">
        <p14:creationId xmlns:p14="http://schemas.microsoft.com/office/powerpoint/2010/main" val="87605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2F11F5A-A074-4657-A34F-4E27995E17BA}"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72C42FAE-F243-4214-8C94-189A11B8B9D6}" type="slidenum">
              <a:rPr lang="en-US" altLang="en-US"/>
              <a:pPr/>
              <a:t>‹Nº›</a:t>
            </a:fld>
            <a:endParaRPr lang="en-US" altLang="en-US"/>
          </a:p>
        </p:txBody>
      </p:sp>
    </p:spTree>
    <p:extLst>
      <p:ext uri="{BB962C8B-B14F-4D97-AF65-F5344CB8AC3E}">
        <p14:creationId xmlns:p14="http://schemas.microsoft.com/office/powerpoint/2010/main" val="422539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6501E78-27E3-4D32-B627-E42B409AC277}"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409CE924-8514-4670-8552-CC3003D99C20}" type="slidenum">
              <a:rPr lang="en-US" altLang="en-US"/>
              <a:pPr/>
              <a:t>‹Nº›</a:t>
            </a:fld>
            <a:endParaRPr lang="en-US" altLang="en-US"/>
          </a:p>
        </p:txBody>
      </p:sp>
    </p:spTree>
    <p:extLst>
      <p:ext uri="{BB962C8B-B14F-4D97-AF65-F5344CB8AC3E}">
        <p14:creationId xmlns:p14="http://schemas.microsoft.com/office/powerpoint/2010/main" val="418391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614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5E30A0D-CBD8-49A0-A91B-03C700A5A579}" type="datetimeFigureOut">
              <a:rPr lang="en-US"/>
              <a:pPr>
                <a:defRPr/>
              </a:pPr>
              <a:t>5/4/2021</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E86E38D-93AF-4577-AF36-532BA5B1842F}"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teriales/Animations/HanoiTowerShow.exe" TargetMode="Externa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hyperlink" Target="Materiales/Animations/HanoiTowerShow.exe" TargetMode="Externa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hyperlink" Target="Materiales/Animations/HanoiTowerShow.exe" TargetMode="Externa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Materiales/Animations/HanoiTowerShow.ex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3555" name="2 CuadroTexto"/>
          <p:cNvSpPr txBox="1">
            <a:spLocks noChangeArrowheads="1"/>
          </p:cNvSpPr>
          <p:nvPr/>
        </p:nvSpPr>
        <p:spPr bwMode="auto">
          <a:xfrm>
            <a:off x="381000" y="1066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Sumario</a:t>
            </a:r>
            <a:endParaRPr lang="es-ES" altLang="en-US" sz="3600" b="1">
              <a:solidFill>
                <a:srgbClr val="FFFF00"/>
              </a:solidFill>
            </a:endParaRPr>
          </a:p>
        </p:txBody>
      </p:sp>
      <p:sp>
        <p:nvSpPr>
          <p:cNvPr id="23556" name="3 CuadroTexto"/>
          <p:cNvSpPr txBox="1">
            <a:spLocks noChangeArrowheads="1"/>
          </p:cNvSpPr>
          <p:nvPr/>
        </p:nvSpPr>
        <p:spPr bwMode="auto">
          <a:xfrm>
            <a:off x="914400" y="1563688"/>
            <a:ext cx="520065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arenR"/>
            </a:pPr>
            <a:r>
              <a:rPr lang="es-ES" altLang="en-US" sz="2600" b="1">
                <a:solidFill>
                  <a:srgbClr val="FFFF00"/>
                </a:solidFill>
              </a:rPr>
              <a:t>Recursividad</a:t>
            </a:r>
          </a:p>
          <a:p>
            <a:pPr eaLnBrk="1" hangingPunct="1"/>
            <a:r>
              <a:rPr lang="es-ES" altLang="en-US" sz="2600" b="1">
                <a:solidFill>
                  <a:srgbClr val="FFFF00"/>
                </a:solidFill>
              </a:rPr>
              <a:t>	1.1) Definición</a:t>
            </a:r>
          </a:p>
          <a:p>
            <a:pPr eaLnBrk="1" hangingPunct="1"/>
            <a:r>
              <a:rPr lang="es-ES" altLang="en-US" sz="2600" b="1">
                <a:solidFill>
                  <a:srgbClr val="FFFF00"/>
                </a:solidFill>
              </a:rPr>
              <a:t>	1.2) Ejercicios de ejemplo</a:t>
            </a:r>
          </a:p>
          <a:p>
            <a:pPr eaLnBrk="1" hangingPunct="1">
              <a:buFontTx/>
              <a:buAutoNum type="arabicParenR" startAt="2"/>
            </a:pPr>
            <a:r>
              <a:rPr lang="es-ES" altLang="en-US" sz="2600" b="1">
                <a:solidFill>
                  <a:srgbClr val="FFFF00"/>
                </a:solidFill>
              </a:rPr>
              <a:t>Backtracking</a:t>
            </a:r>
          </a:p>
          <a:p>
            <a:pPr eaLnBrk="1" hangingPunct="1"/>
            <a:r>
              <a:rPr lang="es-ES" altLang="en-US" sz="2600" b="1">
                <a:solidFill>
                  <a:srgbClr val="FFFF00"/>
                </a:solidFill>
              </a:rPr>
              <a:t>	2.1) Definición</a:t>
            </a:r>
          </a:p>
          <a:p>
            <a:pPr eaLnBrk="1" hangingPunct="1"/>
            <a:r>
              <a:rPr lang="es-ES" altLang="en-US" sz="2600" b="1">
                <a:solidFill>
                  <a:srgbClr val="FFFF00"/>
                </a:solidFill>
              </a:rPr>
              <a:t>	2.2) Ejercicios de ejemplo</a:t>
            </a:r>
          </a:p>
          <a:p>
            <a:pPr eaLnBrk="1" hangingPunct="1">
              <a:buFontTx/>
              <a:buAutoNum type="arabicParenR" startAt="3"/>
            </a:pPr>
            <a:r>
              <a:rPr lang="es-ES" altLang="en-US" sz="2600" b="1">
                <a:solidFill>
                  <a:srgbClr val="FFFF00"/>
                </a:solidFill>
              </a:rPr>
              <a:t>Divide y Vencerás</a:t>
            </a:r>
          </a:p>
          <a:p>
            <a:pPr eaLnBrk="1" hangingPunct="1"/>
            <a:r>
              <a:rPr lang="es-ES" altLang="en-US" sz="2600" b="1">
                <a:solidFill>
                  <a:srgbClr val="FFFF00"/>
                </a:solidFill>
              </a:rPr>
              <a:t>	3.1) Definición</a:t>
            </a:r>
          </a:p>
          <a:p>
            <a:pPr eaLnBrk="1" hangingPunct="1">
              <a:buFontTx/>
              <a:buAutoNum type="arabicParenR" startAt="4"/>
            </a:pPr>
            <a:r>
              <a:rPr lang="es-ES" altLang="en-US" sz="2600" b="1">
                <a:solidFill>
                  <a:srgbClr val="FFFF00"/>
                </a:solidFill>
              </a:rPr>
              <a:t>Backtracking + Memoization</a:t>
            </a:r>
          </a:p>
          <a:p>
            <a:pPr eaLnBrk="1" hangingPunct="1"/>
            <a:r>
              <a:rPr lang="es-ES" altLang="en-US" sz="2600" b="1">
                <a:solidFill>
                  <a:srgbClr val="FFFF00"/>
                </a:solidFill>
              </a:rPr>
              <a:t>	4.1) Definición</a:t>
            </a:r>
          </a:p>
          <a:p>
            <a:pPr eaLnBrk="1" hangingPunct="1"/>
            <a:r>
              <a:rPr lang="es-ES" altLang="en-US" sz="2600" b="1">
                <a:solidFill>
                  <a:srgbClr val="FFFF00"/>
                </a:solidFill>
              </a:rPr>
              <a:t>	4.2) Ejercicios de ejemplo</a:t>
            </a:r>
          </a:p>
          <a:p>
            <a:pPr eaLnBrk="1" hangingPunct="1"/>
            <a:r>
              <a:rPr lang="es-ES" altLang="en-US" sz="2600" b="1">
                <a:solidFill>
                  <a:srgbClr val="FFFF00"/>
                </a:solidFill>
              </a:rPr>
              <a:t>5)	Tarea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076" name="2 CuadroTexto"/>
          <p:cNvSpPr txBox="1">
            <a:spLocks noChangeArrowheads="1"/>
          </p:cNvSpPr>
          <p:nvPr/>
        </p:nvSpPr>
        <p:spPr bwMode="auto">
          <a:xfrm>
            <a:off x="304800" y="1143000"/>
            <a:ext cx="630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Recursividad – </a:t>
            </a:r>
            <a:r>
              <a:rPr lang="es-ES" altLang="en-US" sz="3200" b="1" dirty="0">
                <a:solidFill>
                  <a:srgbClr val="FFFF00"/>
                </a:solidFill>
                <a:hlinkClick r:id="rId3" action="ppaction://hlinkfile"/>
              </a:rPr>
              <a:t>Torres de Hanói</a:t>
            </a:r>
            <a:endParaRPr lang="es-ES" altLang="en-US" sz="3200" dirty="0"/>
          </a:p>
        </p:txBody>
      </p:sp>
      <p:sp>
        <p:nvSpPr>
          <p:cNvPr id="3077" name="3 CuadroTexto"/>
          <p:cNvSpPr txBox="1">
            <a:spLocks noChangeArrowheads="1"/>
          </p:cNvSpPr>
          <p:nvPr/>
        </p:nvSpPr>
        <p:spPr bwMode="auto">
          <a:xfrm>
            <a:off x="381000" y="1828800"/>
            <a:ext cx="80613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Ecuación de recurrencia:</a:t>
            </a: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graphicFrame>
        <p:nvGraphicFramePr>
          <p:cNvPr id="3074" name="Object 5"/>
          <p:cNvGraphicFramePr>
            <a:graphicFrameLocks noChangeAspect="1"/>
          </p:cNvGraphicFramePr>
          <p:nvPr/>
        </p:nvGraphicFramePr>
        <p:xfrm>
          <a:off x="457200" y="2362200"/>
          <a:ext cx="8421688" cy="3810000"/>
        </p:xfrm>
        <a:graphic>
          <a:graphicData uri="http://schemas.openxmlformats.org/presentationml/2006/ole">
            <mc:AlternateContent xmlns:mc="http://schemas.openxmlformats.org/markup-compatibility/2006">
              <mc:Choice xmlns:v="urn:schemas-microsoft-com:vml" Requires="v">
                <p:oleObj spid="_x0000_s3080" name="Ecuación" r:id="rId4" imgW="3200400" imgH="1447560" progId="Equation.3">
                  <p:embed/>
                </p:oleObj>
              </mc:Choice>
              <mc:Fallback>
                <p:oleObj name="Ecuación" r:id="rId4" imgW="3200400" imgH="1447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2200"/>
                        <a:ext cx="8421688" cy="38100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101" name="2 CuadroTexto"/>
          <p:cNvSpPr txBox="1">
            <a:spLocks noChangeArrowheads="1"/>
          </p:cNvSpPr>
          <p:nvPr/>
        </p:nvSpPr>
        <p:spPr bwMode="auto">
          <a:xfrm>
            <a:off x="304800" y="1143000"/>
            <a:ext cx="630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Recursividad – </a:t>
            </a:r>
            <a:r>
              <a:rPr lang="es-ES" altLang="en-US" sz="3200" b="1" dirty="0">
                <a:solidFill>
                  <a:srgbClr val="FFFF00"/>
                </a:solidFill>
                <a:hlinkClick r:id="rId3" action="ppaction://hlinkfile"/>
              </a:rPr>
              <a:t>Torres de Hanói</a:t>
            </a:r>
            <a:endParaRPr lang="es-ES" altLang="en-US" sz="3200" dirty="0"/>
          </a:p>
        </p:txBody>
      </p:sp>
      <p:sp>
        <p:nvSpPr>
          <p:cNvPr id="4102" name="3 CuadroTexto"/>
          <p:cNvSpPr txBox="1">
            <a:spLocks noChangeArrowheads="1"/>
          </p:cNvSpPr>
          <p:nvPr/>
        </p:nvSpPr>
        <p:spPr bwMode="auto">
          <a:xfrm>
            <a:off x="381000" y="1828800"/>
            <a:ext cx="8458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Ecuación de recurrencia simplificada:</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r>
              <a:rPr lang="es-ES" altLang="en-US" sz="2800">
                <a:solidFill>
                  <a:schemeClr val="bg1"/>
                </a:solidFill>
              </a:rPr>
              <a:t>Veamos los primeros valores:</a:t>
            </a:r>
          </a:p>
          <a:p>
            <a:pPr algn="just" eaLnBrk="1" hangingPunct="1"/>
            <a:r>
              <a:rPr lang="es-ES" altLang="en-US" sz="2800">
                <a:solidFill>
                  <a:schemeClr val="bg1"/>
                </a:solidFill>
              </a:rPr>
              <a:t>T(1) = 1      T(5) = 31</a:t>
            </a:r>
          </a:p>
          <a:p>
            <a:pPr algn="just" eaLnBrk="1" hangingPunct="1"/>
            <a:r>
              <a:rPr lang="es-ES" altLang="en-US" sz="2800">
                <a:solidFill>
                  <a:schemeClr val="bg1"/>
                </a:solidFill>
              </a:rPr>
              <a:t>T(2) = 3      T(6) = 63</a:t>
            </a:r>
          </a:p>
          <a:p>
            <a:pPr algn="just" eaLnBrk="1" hangingPunct="1"/>
            <a:r>
              <a:rPr lang="es-ES" altLang="en-US" sz="2800">
                <a:solidFill>
                  <a:schemeClr val="bg1"/>
                </a:solidFill>
              </a:rPr>
              <a:t>T(3) = 7      T(7) = 127</a:t>
            </a:r>
          </a:p>
          <a:p>
            <a:pPr algn="just" eaLnBrk="1" hangingPunct="1"/>
            <a:r>
              <a:rPr lang="es-ES" altLang="en-US" sz="2800">
                <a:solidFill>
                  <a:schemeClr val="bg1"/>
                </a:solidFill>
              </a:rPr>
              <a:t>T(4) = 15    T(8) = 255</a:t>
            </a:r>
          </a:p>
          <a:p>
            <a:pPr algn="just" eaLnBrk="1" hangingPunct="1"/>
            <a:r>
              <a:rPr lang="es-ES" altLang="en-US" sz="2800">
                <a:solidFill>
                  <a:schemeClr val="bg1"/>
                </a:solidFill>
              </a:rPr>
              <a:t>Al analizarlos podemos ver que para estos valores parece ser que se comporta como: </a:t>
            </a:r>
          </a:p>
          <a:p>
            <a:pPr algn="just" eaLnBrk="1" hangingPunct="1"/>
            <a:endParaRPr lang="es-ES" altLang="en-US" sz="2800">
              <a:solidFill>
                <a:schemeClr val="bg1"/>
              </a:solidFill>
            </a:endParaRPr>
          </a:p>
        </p:txBody>
      </p:sp>
      <p:graphicFrame>
        <p:nvGraphicFramePr>
          <p:cNvPr id="4098" name="Object 2"/>
          <p:cNvGraphicFramePr>
            <a:graphicFrameLocks noChangeAspect="1"/>
          </p:cNvGraphicFramePr>
          <p:nvPr/>
        </p:nvGraphicFramePr>
        <p:xfrm>
          <a:off x="457200" y="2362200"/>
          <a:ext cx="4192588" cy="933450"/>
        </p:xfrm>
        <a:graphic>
          <a:graphicData uri="http://schemas.openxmlformats.org/presentationml/2006/ole">
            <mc:AlternateContent xmlns:mc="http://schemas.openxmlformats.org/markup-compatibility/2006">
              <mc:Choice xmlns:v="urn:schemas-microsoft-com:vml" Requires="v">
                <p:oleObj spid="_x0000_s4107" name="Ecuación" r:id="rId4" imgW="1993680" imgH="495000" progId="Equation.3">
                  <p:embed/>
                </p:oleObj>
              </mc:Choice>
              <mc:Fallback>
                <p:oleObj name="Ecuación" r:id="rId4" imgW="1993680" imgH="495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2200"/>
                        <a:ext cx="4192588" cy="933450"/>
                      </a:xfrm>
                      <a:prstGeom prst="rect">
                        <a:avLst/>
                      </a:prstGeom>
                      <a:solidFill>
                        <a:schemeClr val="bg1"/>
                      </a:solidFill>
                    </p:spPr>
                  </p:pic>
                </p:oleObj>
              </mc:Fallback>
            </mc:AlternateContent>
          </a:graphicData>
        </a:graphic>
      </p:graphicFrame>
      <p:graphicFrame>
        <p:nvGraphicFramePr>
          <p:cNvPr id="4099" name="Object 4"/>
          <p:cNvGraphicFramePr>
            <a:graphicFrameLocks noChangeAspect="1"/>
          </p:cNvGraphicFramePr>
          <p:nvPr/>
        </p:nvGraphicFramePr>
        <p:xfrm>
          <a:off x="6019800" y="6096000"/>
          <a:ext cx="2214563" cy="609600"/>
        </p:xfrm>
        <a:graphic>
          <a:graphicData uri="http://schemas.openxmlformats.org/presentationml/2006/ole">
            <mc:AlternateContent xmlns:mc="http://schemas.openxmlformats.org/markup-compatibility/2006">
              <mc:Choice xmlns:v="urn:schemas-microsoft-com:vml" Requires="v">
                <p:oleObj spid="_x0000_s4108" name="Ecuación" r:id="rId6" imgW="876240" imgH="241200" progId="Equation.3">
                  <p:embed/>
                </p:oleObj>
              </mc:Choice>
              <mc:Fallback>
                <p:oleObj name="Ecuación" r:id="rId6" imgW="87624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6096000"/>
                        <a:ext cx="2214563" cy="6096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5124" name="2 CuadroTexto"/>
          <p:cNvSpPr txBox="1">
            <a:spLocks noChangeArrowheads="1"/>
          </p:cNvSpPr>
          <p:nvPr/>
        </p:nvSpPr>
        <p:spPr bwMode="auto">
          <a:xfrm>
            <a:off x="304800" y="1143000"/>
            <a:ext cx="630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Recursividad – </a:t>
            </a:r>
            <a:r>
              <a:rPr lang="es-ES" altLang="en-US" sz="3200" b="1" dirty="0">
                <a:solidFill>
                  <a:srgbClr val="FFFF00"/>
                </a:solidFill>
                <a:hlinkClick r:id="rId3" action="ppaction://hlinkfile"/>
              </a:rPr>
              <a:t>Torres de Hanói</a:t>
            </a:r>
            <a:endParaRPr lang="es-ES" altLang="en-US" sz="3200" dirty="0"/>
          </a:p>
        </p:txBody>
      </p:sp>
      <p:graphicFrame>
        <p:nvGraphicFramePr>
          <p:cNvPr id="5122" name="Object 2"/>
          <p:cNvGraphicFramePr>
            <a:graphicFrameLocks noChangeAspect="1"/>
          </p:cNvGraphicFramePr>
          <p:nvPr/>
        </p:nvGraphicFramePr>
        <p:xfrm>
          <a:off x="381000" y="1676400"/>
          <a:ext cx="8258175" cy="4741863"/>
        </p:xfrm>
        <a:graphic>
          <a:graphicData uri="http://schemas.openxmlformats.org/presentationml/2006/ole">
            <mc:AlternateContent xmlns:mc="http://schemas.openxmlformats.org/markup-compatibility/2006">
              <mc:Choice xmlns:v="urn:schemas-microsoft-com:vml" Requires="v">
                <p:oleObj spid="_x0000_s5127" name="Ecuación" r:id="rId4" imgW="2793960" imgH="1790640" progId="Equation.3">
                  <p:embed/>
                </p:oleObj>
              </mc:Choice>
              <mc:Fallback>
                <p:oleObj name="Ecuación" r:id="rId4" imgW="2793960" imgH="1790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76400"/>
                        <a:ext cx="8258175" cy="474186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0723"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0724" name="3 CuadroTexto"/>
          <p:cNvSpPr txBox="1">
            <a:spLocks noChangeArrowheads="1"/>
          </p:cNvSpPr>
          <p:nvPr/>
        </p:nvSpPr>
        <p:spPr bwMode="auto">
          <a:xfrm>
            <a:off x="381000" y="1828800"/>
            <a:ext cx="84582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Backtracking es un método sistémico para iterar a través de todas las posibles configuraciones de un espacio de búsqueda. Es un algoritmo general que debe ser personalizado para cada problema.</a:t>
            </a:r>
          </a:p>
          <a:p>
            <a:pPr algn="just" eaLnBrk="1" hangingPunct="1"/>
            <a:endParaRPr lang="es-ES" altLang="en-US" sz="2800">
              <a:solidFill>
                <a:schemeClr val="bg1"/>
              </a:solidFill>
            </a:endParaRPr>
          </a:p>
          <a:p>
            <a:pPr algn="just" eaLnBrk="1" hangingPunct="1"/>
            <a:r>
              <a:rPr lang="es-ES" altLang="en-US" sz="2800">
                <a:solidFill>
                  <a:schemeClr val="bg1"/>
                </a:solidFill>
              </a:rPr>
              <a:t>En el caso general, se puede modelar nuestra solución como un vector a = (a1, a2, ..., an), donde cada elemento ai es seleccionado de un conjunto ordenado y finito Si. Tal vector puede representar un reordenamiento donde ai contiene el iesimo elemento de la permutación.</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1747"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1748"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O el vector puede representar un dado subconjunto S, donde ai es cierto si y solo si el iesimo elemento del universo esta en S. El vector puede inclusive representar una secuencia de movimientos en un juego o un recorrido en un grafo donde ai contiene el iesimo evento en la secuencia.</a:t>
            </a:r>
          </a:p>
          <a:p>
            <a:pPr algn="just" eaLnBrk="1" hangingPunct="1"/>
            <a:endParaRPr lang="es-ES" altLang="en-US" sz="2800">
              <a:solidFill>
                <a:schemeClr val="bg1"/>
              </a:solidFill>
            </a:endParaRPr>
          </a:p>
          <a:p>
            <a:pPr algn="just" eaLnBrk="1" hangingPunct="1"/>
            <a:r>
              <a:rPr lang="es-ES" altLang="en-US" sz="2800">
                <a:solidFill>
                  <a:schemeClr val="bg1"/>
                </a:solidFill>
              </a:rPr>
              <a:t>A cada paso en el algoritmo Backtracking, comenzamos de una solución parcial dada, dígase a = (a1, a2, ..., ak), y tratamos de extenderla adicionado otro elemento al final.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2771"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2772"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Luego de extenderla debemos chequear si hemos encontrado una solución, si es así debemos imprimirla, contarla o lo que sea necesario. En caso contrario debemos chequear si la solución parcial es aún potencialmente extensible hacia una solución completa. Si es así se continua en la recursividad. En caso contrario se elimina el último elemento de a e intentamos otra posibilidad para esa posición si es que existe alguna. El siguiente algoritmo define de forma genérica el funcionamiento del Backtracking.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3795"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pic>
        <p:nvPicPr>
          <p:cNvPr id="33796" name="5 Imagen" descr="backtracking.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662113"/>
            <a:ext cx="768032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4819"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4820"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is_a_solution(a, k, input) - Esta función booleana prueba si los k elementos del vector a son una solución completa del problema dado. El ultimo argumento input nos permite pasar información general dentro de la rutina, Pudiera utilizarse para especificar n, el tamaño de la solución a buscar. Esto toma sentido cundo construimos permutaciones de tamaño n o subconjuntos de n elementos, pero puede ser no relevante en otros problemas, lo cual quiere decir que el último argumento puede ser ignorado.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5843"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5844" name="3 CuadroTexto"/>
          <p:cNvSpPr txBox="1">
            <a:spLocks noChangeArrowheads="1"/>
          </p:cNvSpPr>
          <p:nvPr/>
        </p:nvSpPr>
        <p:spPr bwMode="auto">
          <a:xfrm>
            <a:off x="381000" y="1828800"/>
            <a:ext cx="8458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construct_candidates(a, k, input, c, ncandidates) - Esta rutina llena un arreglo c con el conjunto completo de posibles candidatos para la kesima posición de a, dado los contenidos de las primeras k-1 posiciones. El número de candidatos retornado en este arreglo es denotado por ncandidates. Nuevamente input puede ser pasado como información auxiliar en caso de ser necesaria.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6867"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Definición</a:t>
            </a:r>
            <a:endParaRPr lang="es-ES" altLang="en-US" sz="3200"/>
          </a:p>
        </p:txBody>
      </p:sp>
      <p:sp>
        <p:nvSpPr>
          <p:cNvPr id="36868"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process_solution(a, k) - Esta rutina imprime, cuenta, o lo que sea necesario hacer cuando se encuentre una solución, en algunos casos en esta rutina se ejecuta finished = true queriendo decir que ya no se desea calcular mas soluciones.</a:t>
            </a:r>
          </a:p>
          <a:p>
            <a:pPr algn="just" eaLnBrk="1" hangingPunct="1"/>
            <a:r>
              <a:rPr lang="es-ES" altLang="en-US" sz="2800">
                <a:solidFill>
                  <a:schemeClr val="bg1"/>
                </a:solidFill>
              </a:rPr>
              <a:t>Backtracking asegura una solución correcta enumerando todas las posibilidades. Asegura eficiencia nunca visitando un estado más de una vez. Gracias a que un nuevo arreglo c es creado con cada llamada recursiva, se asegura que cada posición no interfiera con ningún otra.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4579"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Definición</a:t>
            </a:r>
            <a:endParaRPr lang="es-ES" altLang="en-US" sz="3200"/>
          </a:p>
        </p:txBody>
      </p:sp>
      <p:sp>
        <p:nvSpPr>
          <p:cNvPr id="24580" name="3 CuadroTexto"/>
          <p:cNvSpPr txBox="1">
            <a:spLocks noChangeArrowheads="1"/>
          </p:cNvSpPr>
          <p:nvPr/>
        </p:nvSpPr>
        <p:spPr bwMode="auto">
          <a:xfrm>
            <a:off x="381000" y="1828800"/>
            <a:ext cx="80613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Recurrencia, recursión o recursividad es la forma en la cual se especifica un proceso basado en su propia definición. Siendo un poco más precisos, y para evitar el aparente círculo sin fin en la siguiente definición:</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7891" name="2 CuadroTexto"/>
          <p:cNvSpPr txBox="1">
            <a:spLocks noChangeArrowheads="1"/>
          </p:cNvSpPr>
          <p:nvPr/>
        </p:nvSpPr>
        <p:spPr bwMode="auto">
          <a:xfrm>
            <a:off x="304800" y="1143000"/>
            <a:ext cx="7837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Permutaciones</a:t>
            </a:r>
            <a:endParaRPr lang="es-ES" altLang="en-US" sz="3200"/>
          </a:p>
        </p:txBody>
      </p:sp>
      <p:pic>
        <p:nvPicPr>
          <p:cNvPr id="37892" name="5 Imagen" descr="permutations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448550"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8915" name="2 CuadroTexto"/>
          <p:cNvSpPr txBox="1">
            <a:spLocks noChangeArrowheads="1"/>
          </p:cNvSpPr>
          <p:nvPr/>
        </p:nvSpPr>
        <p:spPr bwMode="auto">
          <a:xfrm>
            <a:off x="304800" y="1143000"/>
            <a:ext cx="7837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Permutaciones</a:t>
            </a:r>
            <a:endParaRPr lang="es-ES" altLang="en-US" sz="3200"/>
          </a:p>
        </p:txBody>
      </p:sp>
      <p:pic>
        <p:nvPicPr>
          <p:cNvPr id="38916" name="6 Imagen" descr="permutations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88365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39939" name="2 CuadroTexto"/>
          <p:cNvSpPr txBox="1">
            <a:spLocks noChangeArrowheads="1"/>
          </p:cNvSpPr>
          <p:nvPr/>
        </p:nvSpPr>
        <p:spPr bwMode="auto">
          <a:xfrm>
            <a:off x="304800" y="1143000"/>
            <a:ext cx="7837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Permutaciones</a:t>
            </a:r>
            <a:endParaRPr lang="es-ES" altLang="en-US" sz="3200"/>
          </a:p>
        </p:txBody>
      </p:sp>
      <p:pic>
        <p:nvPicPr>
          <p:cNvPr id="39940" name="4 Imagen" descr="permutations3.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646238"/>
            <a:ext cx="8448675"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0963" name="2 CuadroTexto"/>
          <p:cNvSpPr txBox="1">
            <a:spLocks noChangeArrowheads="1"/>
          </p:cNvSpPr>
          <p:nvPr/>
        </p:nvSpPr>
        <p:spPr bwMode="auto">
          <a:xfrm>
            <a:off x="304800" y="1143000"/>
            <a:ext cx="762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Subconjuntos</a:t>
            </a:r>
            <a:endParaRPr lang="es-ES" altLang="en-US" sz="3200"/>
          </a:p>
        </p:txBody>
      </p:sp>
      <p:pic>
        <p:nvPicPr>
          <p:cNvPr id="40964" name="6 Imagen" descr="Subsets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646238"/>
            <a:ext cx="8015287"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1987" name="2 CuadroTexto"/>
          <p:cNvSpPr txBox="1">
            <a:spLocks noChangeArrowheads="1"/>
          </p:cNvSpPr>
          <p:nvPr/>
        </p:nvSpPr>
        <p:spPr bwMode="auto">
          <a:xfrm>
            <a:off x="304800" y="1143000"/>
            <a:ext cx="762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Subconjuntos</a:t>
            </a:r>
            <a:endParaRPr lang="es-ES" altLang="en-US" sz="3200"/>
          </a:p>
        </p:txBody>
      </p:sp>
      <p:pic>
        <p:nvPicPr>
          <p:cNvPr id="41988" name="4 Imagen" descr="Subsets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646238"/>
            <a:ext cx="88074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3011" name="2 CuadroTexto"/>
          <p:cNvSpPr txBox="1">
            <a:spLocks noChangeArrowheads="1"/>
          </p:cNvSpPr>
          <p:nvPr/>
        </p:nvSpPr>
        <p:spPr bwMode="auto">
          <a:xfrm>
            <a:off x="304800" y="1143000"/>
            <a:ext cx="762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Generar Subconjuntos</a:t>
            </a:r>
            <a:endParaRPr lang="es-ES" altLang="en-US" sz="3200"/>
          </a:p>
        </p:txBody>
      </p:sp>
      <p:pic>
        <p:nvPicPr>
          <p:cNvPr id="43012" name="5 Imagen" descr="Subsets3.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963" y="1646238"/>
            <a:ext cx="695325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4035" name="2 CuadroTexto"/>
          <p:cNvSpPr txBox="1">
            <a:spLocks noChangeArrowheads="1"/>
          </p:cNvSpPr>
          <p:nvPr/>
        </p:nvSpPr>
        <p:spPr bwMode="auto">
          <a:xfrm>
            <a:off x="304800" y="1143000"/>
            <a:ext cx="8154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Problema de las 8 Reinas</a:t>
            </a:r>
            <a:endParaRPr lang="es-ES" altLang="en-US" sz="3200"/>
          </a:p>
        </p:txBody>
      </p:sp>
      <p:sp>
        <p:nvSpPr>
          <p:cNvPr id="44036" name="3 CuadroTexto"/>
          <p:cNvSpPr txBox="1">
            <a:spLocks noChangeArrowheads="1"/>
          </p:cNvSpPr>
          <p:nvPr/>
        </p:nvSpPr>
        <p:spPr bwMode="auto">
          <a:xfrm>
            <a:off x="381000" y="1828800"/>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El problema de las 8 reinas consiste en determinar de cuantas maneras distintas se pueden colocar 8 reinas en el tablero de ajedrez de manera tal que no se ataquen entre ellas.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pic>
        <p:nvPicPr>
          <p:cNvPr id="45059" name="4 Imagen" descr="eightqueen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58863"/>
            <a:ext cx="6327775" cy="579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6083" name="2 CuadroTexto"/>
          <p:cNvSpPr txBox="1">
            <a:spLocks noChangeArrowheads="1"/>
          </p:cNvSpPr>
          <p:nvPr/>
        </p:nvSpPr>
        <p:spPr bwMode="auto">
          <a:xfrm>
            <a:off x="304800" y="1143000"/>
            <a:ext cx="6697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Divide y Vencerás</a:t>
            </a:r>
            <a:endParaRPr lang="es-ES" altLang="en-US" sz="3200"/>
          </a:p>
        </p:txBody>
      </p:sp>
      <p:sp>
        <p:nvSpPr>
          <p:cNvPr id="46084"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El término divide y vencerás (DYV) hace referencia a uno de los más importantes paradigmas de diseño algorítmico. El método está basado en la resolución recursiva de un problema dividiéndolo en dos o más subproblemas de igual tipo o similar. El proceso continúa hasta que éstos llegan a ser lo suficientemente sencillos como para que se resuelvan directamente. Al final, las soluciones a cada uno de los subproblemas se combinan para dar una solución al problema original. Torres de Hanói es un ejemplo del uso de esta técnica.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7107" name="2 CuadroTexto"/>
          <p:cNvSpPr txBox="1">
            <a:spLocks noChangeArrowheads="1"/>
          </p:cNvSpPr>
          <p:nvPr/>
        </p:nvSpPr>
        <p:spPr bwMode="auto">
          <a:xfrm>
            <a:off x="304800" y="1143000"/>
            <a:ext cx="8142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Memoization – Definición</a:t>
            </a:r>
            <a:endParaRPr lang="es-ES" altLang="en-US" sz="3200"/>
          </a:p>
        </p:txBody>
      </p:sp>
      <p:sp>
        <p:nvSpPr>
          <p:cNvPr id="47108" name="3 CuadroTexto"/>
          <p:cNvSpPr txBox="1">
            <a:spLocks noChangeArrowheads="1"/>
          </p:cNvSpPr>
          <p:nvPr/>
        </p:nvSpPr>
        <p:spPr bwMode="auto">
          <a:xfrm>
            <a:off x="381000" y="1828800"/>
            <a:ext cx="8458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Memoization es una técnica de optimización utilizada principalmente para evitar llamadas recursivas que provoquen re calcular resultados previamente calculados. Veamos un ejemplo del uso de esta técnica resolviendo el problema Will it ever Stop.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5603" name="2 CuadroTexto"/>
          <p:cNvSpPr txBox="1">
            <a:spLocks noChangeArrowheads="1"/>
          </p:cNvSpPr>
          <p:nvPr/>
        </p:nvSpPr>
        <p:spPr bwMode="auto">
          <a:xfrm>
            <a:off x="304800" y="1143000"/>
            <a:ext cx="5100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Definición</a:t>
            </a:r>
            <a:endParaRPr lang="es-ES" altLang="en-US" sz="3200"/>
          </a:p>
        </p:txBody>
      </p:sp>
      <p:sp>
        <p:nvSpPr>
          <p:cNvPr id="25604" name="3 CuadroTexto"/>
          <p:cNvSpPr txBox="1">
            <a:spLocks noChangeArrowheads="1"/>
          </p:cNvSpPr>
          <p:nvPr/>
        </p:nvSpPr>
        <p:spPr bwMode="auto">
          <a:xfrm>
            <a:off x="381000" y="18288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 problema que pueda ser definido en función de su tamaño, sea este N, pueda ser dividido en instancias más pequeñas (&lt; N) del mismo problema y se conozca la solución explícita a las instancias más simples, lo que se conoce como casos base, se puede aplicar inducción sobre las llamadas más pequeñas y suponer que estas quedan resueltas.</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8131" name="2 CuadroTexto"/>
          <p:cNvSpPr txBox="1">
            <a:spLocks noChangeArrowheads="1"/>
          </p:cNvSpPr>
          <p:nvPr/>
        </p:nvSpPr>
        <p:spPr bwMode="auto">
          <a:xfrm>
            <a:off x="304800" y="1143000"/>
            <a:ext cx="775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Memoization – Ejemplo</a:t>
            </a:r>
            <a:endParaRPr lang="es-ES" altLang="en-US" sz="3200"/>
          </a:p>
        </p:txBody>
      </p:sp>
      <p:pic>
        <p:nvPicPr>
          <p:cNvPr id="48132" name="4 Imagen" descr="WillItEverStop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731963"/>
            <a:ext cx="801846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49155" name="2 CuadroTexto"/>
          <p:cNvSpPr txBox="1">
            <a:spLocks noChangeArrowheads="1"/>
          </p:cNvSpPr>
          <p:nvPr/>
        </p:nvSpPr>
        <p:spPr bwMode="auto">
          <a:xfrm>
            <a:off x="304800" y="1143000"/>
            <a:ext cx="775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Backtracking + Memoization – Ejemplo</a:t>
            </a:r>
            <a:endParaRPr lang="es-ES" altLang="en-US" sz="3200"/>
          </a:p>
        </p:txBody>
      </p:sp>
      <p:pic>
        <p:nvPicPr>
          <p:cNvPr id="49156" name="5 Imagen" descr="WillItEverStop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646238"/>
            <a:ext cx="8569325"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50179" name="2 CuadroTexto"/>
          <p:cNvSpPr txBox="1">
            <a:spLocks noChangeArrowheads="1"/>
          </p:cNvSpPr>
          <p:nvPr/>
        </p:nvSpPr>
        <p:spPr bwMode="auto">
          <a:xfrm>
            <a:off x="304800" y="1143000"/>
            <a:ext cx="1516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Tarea</a:t>
            </a:r>
            <a:endParaRPr lang="es-ES" altLang="en-US" sz="3200"/>
          </a:p>
        </p:txBody>
      </p:sp>
      <p:sp>
        <p:nvSpPr>
          <p:cNvPr id="50180" name="3 CuadroTexto"/>
          <p:cNvSpPr txBox="1">
            <a:spLocks noChangeArrowheads="1"/>
          </p:cNvSpPr>
          <p:nvPr/>
        </p:nvSpPr>
        <p:spPr bwMode="auto">
          <a:xfrm>
            <a:off x="381000" y="1828800"/>
            <a:ext cx="80613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chemeClr val="bg1"/>
                </a:solidFill>
              </a:rPr>
              <a:t>- </a:t>
            </a:r>
            <a:r>
              <a:rPr lang="es-ES" altLang="en-US" sz="3600" b="1">
                <a:solidFill>
                  <a:schemeClr val="bg1"/>
                </a:solidFill>
              </a:rPr>
              <a:t>Sucesor del sultan</a:t>
            </a:r>
          </a:p>
          <a:p>
            <a:pPr eaLnBrk="1" hangingPunct="1">
              <a:buFontTx/>
              <a:buChar char="-"/>
            </a:pPr>
            <a:r>
              <a:rPr lang="es-ES" altLang="en-US" sz="3600" b="1">
                <a:solidFill>
                  <a:schemeClr val="bg1"/>
                </a:solidFill>
              </a:rPr>
              <a:t> Asegurando el Establo</a:t>
            </a:r>
          </a:p>
          <a:p>
            <a:pPr eaLnBrk="1" hangingPunct="1">
              <a:buFontTx/>
              <a:buChar char="-"/>
            </a:pPr>
            <a:r>
              <a:rPr lang="es-ES" altLang="en-US" sz="3600" b="1">
                <a:solidFill>
                  <a:schemeClr val="bg1"/>
                </a:solidFill>
              </a:rPr>
              <a:t> Hanói</a:t>
            </a:r>
          </a:p>
          <a:p>
            <a:pPr eaLnBrk="1" hangingPunct="1">
              <a:buFontTx/>
              <a:buChar char="-"/>
            </a:pPr>
            <a:r>
              <a:rPr lang="es-ES" altLang="en-US" sz="3600" b="1">
                <a:solidFill>
                  <a:schemeClr val="bg1"/>
                </a:solidFill>
              </a:rPr>
              <a:t> Bytelandian gold coins</a:t>
            </a:r>
          </a:p>
          <a:p>
            <a:pPr eaLnBrk="1" hangingPunct="1">
              <a:buFontTx/>
              <a:buChar char="-"/>
            </a:pPr>
            <a:r>
              <a:rPr lang="es-ES" altLang="en-US" sz="3600" b="1">
                <a:solidFill>
                  <a:schemeClr val="bg1"/>
                </a:solidFill>
              </a:rPr>
              <a:t> 3n + 1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1028" name="2 CuadroTexto"/>
          <p:cNvSpPr txBox="1">
            <a:spLocks noChangeArrowheads="1"/>
          </p:cNvSpPr>
          <p:nvPr/>
        </p:nvSpPr>
        <p:spPr bwMode="auto">
          <a:xfrm>
            <a:off x="304800" y="1143000"/>
            <a:ext cx="4829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Factorial</a:t>
            </a:r>
            <a:endParaRPr lang="es-ES" altLang="en-US" sz="3200"/>
          </a:p>
        </p:txBody>
      </p:sp>
      <p:sp>
        <p:nvSpPr>
          <p:cNvPr id="1029" name="3 CuadroTexto"/>
          <p:cNvSpPr txBox="1">
            <a:spLocks noChangeArrowheads="1"/>
          </p:cNvSpPr>
          <p:nvPr/>
        </p:nvSpPr>
        <p:spPr bwMode="auto">
          <a:xfrm>
            <a:off x="381000" y="1828800"/>
            <a:ext cx="806132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Para que se entienda mejor a continuación se expone los siguientes ejemplos:</a:t>
            </a:r>
          </a:p>
          <a:p>
            <a:pPr algn="just" eaLnBrk="1" hangingPunct="1"/>
            <a:endParaRPr lang="es-ES" altLang="en-US" sz="2800">
              <a:solidFill>
                <a:schemeClr val="bg1"/>
              </a:solidFill>
            </a:endParaRPr>
          </a:p>
          <a:p>
            <a:pPr algn="just" eaLnBrk="1" hangingPunct="1"/>
            <a:r>
              <a:rPr lang="es-ES" altLang="en-US" sz="2800">
                <a:solidFill>
                  <a:schemeClr val="bg1"/>
                </a:solidFill>
              </a:rPr>
              <a:t>Factorial(x: Entero): Sea N := x el tamaño del problema, podemos definir el problema de forma recurrente como x*Factorial(x - 1);</a:t>
            </a:r>
          </a:p>
          <a:p>
            <a:pPr algn="just" eaLnBrk="1" hangingPunct="1"/>
            <a:r>
              <a:rPr lang="es-ES" altLang="en-US" sz="2800">
                <a:solidFill>
                  <a:schemeClr val="bg1"/>
                </a:solidFill>
              </a:rPr>
              <a:t>Como el tamaño de Factorial(x - 1) es menor que N podemos aplicar inducción por lo que disponemos del resultado. El caso base es el Factorial(0) que es 1.</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graphicFrame>
        <p:nvGraphicFramePr>
          <p:cNvPr id="1026" name="Object 2"/>
          <p:cNvGraphicFramePr>
            <a:graphicFrameLocks noChangeAspect="1"/>
          </p:cNvGraphicFramePr>
          <p:nvPr/>
        </p:nvGraphicFramePr>
        <p:xfrm>
          <a:off x="3941763" y="5791200"/>
          <a:ext cx="4537075" cy="933450"/>
        </p:xfrm>
        <a:graphic>
          <a:graphicData uri="http://schemas.openxmlformats.org/presentationml/2006/ole">
            <mc:AlternateContent xmlns:mc="http://schemas.openxmlformats.org/markup-compatibility/2006">
              <mc:Choice xmlns:v="urn:schemas-microsoft-com:vml" Requires="v">
                <p:oleObj spid="_x0000_s1032" name="Ecuación" r:id="rId3" imgW="2158920" imgH="495000" progId="Equation.3">
                  <p:embed/>
                </p:oleObj>
              </mc:Choice>
              <mc:Fallback>
                <p:oleObj name="Ecuación" r:id="rId3" imgW="215892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763" y="5791200"/>
                        <a:ext cx="4537075" cy="93345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6627" name="2 CuadroTexto"/>
          <p:cNvSpPr txBox="1">
            <a:spLocks noChangeArrowheads="1"/>
          </p:cNvSpPr>
          <p:nvPr/>
        </p:nvSpPr>
        <p:spPr bwMode="auto">
          <a:xfrm>
            <a:off x="304800" y="1143000"/>
            <a:ext cx="4829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Factorial</a:t>
            </a:r>
            <a:endParaRPr lang="es-ES" altLang="en-US" sz="3200"/>
          </a:p>
        </p:txBody>
      </p:sp>
      <p:sp>
        <p:nvSpPr>
          <p:cNvPr id="26628" name="3 CuadroTexto"/>
          <p:cNvSpPr txBox="1">
            <a:spLocks noChangeArrowheads="1"/>
          </p:cNvSpPr>
          <p:nvPr/>
        </p:nvSpPr>
        <p:spPr bwMode="auto">
          <a:xfrm>
            <a:off x="381000" y="1828800"/>
            <a:ext cx="80613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pic>
        <p:nvPicPr>
          <p:cNvPr id="26629" name="6 Imagen" descr="Factorial.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739187"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053" name="2 CuadroTexto"/>
          <p:cNvSpPr txBox="1">
            <a:spLocks noChangeArrowheads="1"/>
          </p:cNvSpPr>
          <p:nvPr/>
        </p:nvSpPr>
        <p:spPr bwMode="auto">
          <a:xfrm>
            <a:off x="304800" y="1143000"/>
            <a:ext cx="503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Fibonacci</a:t>
            </a:r>
            <a:endParaRPr lang="es-ES" altLang="en-US" sz="3200"/>
          </a:p>
        </p:txBody>
      </p:sp>
      <p:sp>
        <p:nvSpPr>
          <p:cNvPr id="2054" name="3 CuadroTexto"/>
          <p:cNvSpPr txBox="1">
            <a:spLocks noChangeArrowheads="1"/>
          </p:cNvSpPr>
          <p:nvPr/>
        </p:nvSpPr>
        <p:spPr bwMode="auto">
          <a:xfrm>
            <a:off x="381000" y="1828800"/>
            <a:ext cx="80613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La sucesión de Fibonacci se define como:</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r>
              <a:rPr lang="es-ES" altLang="en-US" sz="2800">
                <a:solidFill>
                  <a:schemeClr val="bg1"/>
                </a:solidFill>
              </a:rPr>
              <a:t>Los primeros 16 números de Fibonacci son:</a:t>
            </a:r>
          </a:p>
          <a:p>
            <a:pPr eaLnBrk="1" hangingPunct="1"/>
            <a:r>
              <a:rPr lang="es-ES" altLang="en-US" sz="2800">
                <a:solidFill>
                  <a:schemeClr val="bg1"/>
                </a:solidFill>
              </a:rPr>
              <a:t>1 1 2 3 5 8 13 21 34 55 89 144 233 377 610 987</a:t>
            </a:r>
          </a:p>
          <a:p>
            <a:pPr eaLnBrk="1" hangingPunct="1"/>
            <a:r>
              <a:rPr lang="es-ES" altLang="en-US" sz="2800">
                <a:solidFill>
                  <a:schemeClr val="bg1"/>
                </a:solidFill>
              </a:rPr>
              <a:t>La sucesión de Fibonacci puede definirse recursivamente como:</a:t>
            </a: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graphicFrame>
        <p:nvGraphicFramePr>
          <p:cNvPr id="2050" name="Object 2"/>
          <p:cNvGraphicFramePr>
            <a:graphicFrameLocks noChangeAspect="1"/>
          </p:cNvGraphicFramePr>
          <p:nvPr/>
        </p:nvGraphicFramePr>
        <p:xfrm>
          <a:off x="1784350" y="5029200"/>
          <a:ext cx="5916613" cy="1411288"/>
        </p:xfrm>
        <a:graphic>
          <a:graphicData uri="http://schemas.openxmlformats.org/presentationml/2006/ole">
            <mc:AlternateContent xmlns:mc="http://schemas.openxmlformats.org/markup-compatibility/2006">
              <mc:Choice xmlns:v="urn:schemas-microsoft-com:vml" Requires="v">
                <p:oleObj spid="_x0000_s2059" name="Ecuación" r:id="rId3" imgW="2577960" imgH="749160" progId="Equation.3">
                  <p:embed/>
                </p:oleObj>
              </mc:Choice>
              <mc:Fallback>
                <p:oleObj name="Ecuación" r:id="rId3" imgW="2577960" imgH="749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5029200"/>
                        <a:ext cx="5916613" cy="1411288"/>
                      </a:xfrm>
                      <a:prstGeom prst="rect">
                        <a:avLst/>
                      </a:prstGeom>
                      <a:solidFill>
                        <a:schemeClr val="bg1"/>
                      </a:solidFill>
                    </p:spPr>
                  </p:pic>
                </p:oleObj>
              </mc:Fallback>
            </mc:AlternateContent>
          </a:graphicData>
        </a:graphic>
      </p:graphicFrame>
      <p:graphicFrame>
        <p:nvGraphicFramePr>
          <p:cNvPr id="2051" name="Object 5"/>
          <p:cNvGraphicFramePr>
            <a:graphicFrameLocks noChangeAspect="1"/>
          </p:cNvGraphicFramePr>
          <p:nvPr/>
        </p:nvGraphicFramePr>
        <p:xfrm>
          <a:off x="457200" y="2362200"/>
          <a:ext cx="4648200" cy="685800"/>
        </p:xfrm>
        <a:graphic>
          <a:graphicData uri="http://schemas.openxmlformats.org/presentationml/2006/ole">
            <mc:AlternateContent xmlns:mc="http://schemas.openxmlformats.org/markup-compatibility/2006">
              <mc:Choice xmlns:v="urn:schemas-microsoft-com:vml" Requires="v">
                <p:oleObj spid="_x0000_s2060" name="Ecuación" r:id="rId5" imgW="1549080" imgH="203040" progId="Equation.3">
                  <p:embed/>
                </p:oleObj>
              </mc:Choice>
              <mc:Fallback>
                <p:oleObj name="Ecuación" r:id="rId5" imgW="154908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362200"/>
                        <a:ext cx="4648200" cy="6858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7651" name="2 CuadroTexto"/>
          <p:cNvSpPr txBox="1">
            <a:spLocks noChangeArrowheads="1"/>
          </p:cNvSpPr>
          <p:nvPr/>
        </p:nvSpPr>
        <p:spPr bwMode="auto">
          <a:xfrm>
            <a:off x="304800" y="1143000"/>
            <a:ext cx="503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Fibonacci</a:t>
            </a:r>
            <a:endParaRPr lang="es-ES" altLang="en-US" sz="3200"/>
          </a:p>
        </p:txBody>
      </p:sp>
      <p:sp>
        <p:nvSpPr>
          <p:cNvPr id="27652" name="3 CuadroTexto"/>
          <p:cNvSpPr txBox="1">
            <a:spLocks noChangeArrowheads="1"/>
          </p:cNvSpPr>
          <p:nvPr/>
        </p:nvSpPr>
        <p:spPr bwMode="auto">
          <a:xfrm>
            <a:off x="381000" y="1828800"/>
            <a:ext cx="8061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pic>
        <p:nvPicPr>
          <p:cNvPr id="27653" name="7 Imagen" descr="Fibonacci.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8265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8675" name="2 CuadroTexto"/>
          <p:cNvSpPr txBox="1">
            <a:spLocks noChangeArrowheads="1"/>
          </p:cNvSpPr>
          <p:nvPr/>
        </p:nvSpPr>
        <p:spPr bwMode="auto">
          <a:xfrm>
            <a:off x="304800" y="1143000"/>
            <a:ext cx="630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Recursividad – </a:t>
            </a:r>
            <a:r>
              <a:rPr lang="es-ES" altLang="en-US" sz="3200" b="1" dirty="0">
                <a:solidFill>
                  <a:srgbClr val="FFFF00"/>
                </a:solidFill>
                <a:hlinkClick r:id="rId2" action="ppaction://hlinkfile"/>
              </a:rPr>
              <a:t>Torres de Hanói</a:t>
            </a:r>
            <a:endParaRPr lang="es-ES" altLang="en-US" sz="3200" dirty="0"/>
          </a:p>
        </p:txBody>
      </p:sp>
      <p:sp>
        <p:nvSpPr>
          <p:cNvPr id="28676" name="3 CuadroTexto"/>
          <p:cNvSpPr txBox="1">
            <a:spLocks noChangeArrowheads="1"/>
          </p:cNvSpPr>
          <p:nvPr/>
        </p:nvSpPr>
        <p:spPr bwMode="auto">
          <a:xfrm>
            <a:off x="381000" y="1828800"/>
            <a:ext cx="80613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 ejemplo clásico que se usa para demostrar la potencia de la recursión en la resolución de problemas es el de las Torres de Hanói. En este rompecabezas, se nos dan 3 postes etiquetados A, B y C. Inicialmente, una torre de 8 discos de diferentes tamaños están apilados en el poste A en orden de tamaño decreciente. Esto es, el disco más grande está en el fondo y el más pequeño está en la cima de la torre como se muestra en la siguiente figura.</a:t>
            </a: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910388"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BACKTRACKING</a:t>
            </a:r>
            <a:endParaRPr lang="es-ES" sz="2400" b="1" dirty="0">
              <a:solidFill>
                <a:schemeClr val="bg1">
                  <a:lumMod val="95000"/>
                </a:schemeClr>
              </a:solidFill>
              <a:latin typeface="Arial" charset="0"/>
            </a:endParaRPr>
          </a:p>
        </p:txBody>
      </p:sp>
      <p:sp>
        <p:nvSpPr>
          <p:cNvPr id="29699" name="2 CuadroTexto"/>
          <p:cNvSpPr txBox="1">
            <a:spLocks noChangeArrowheads="1"/>
          </p:cNvSpPr>
          <p:nvPr/>
        </p:nvSpPr>
        <p:spPr bwMode="auto">
          <a:xfrm>
            <a:off x="304800" y="1143000"/>
            <a:ext cx="630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Recursividad – Torres de Hanói</a:t>
            </a:r>
            <a:endParaRPr lang="es-ES" altLang="en-US" sz="3200"/>
          </a:p>
        </p:txBody>
      </p:sp>
      <p:pic>
        <p:nvPicPr>
          <p:cNvPr id="29700" name="4 Imagen" descr="HanoiTower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793162"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TotalTime>
  <Words>1281</Words>
  <Application>Microsoft Office PowerPoint</Application>
  <PresentationFormat>Presentación en pantalla (4:3)</PresentationFormat>
  <Paragraphs>125</Paragraphs>
  <Slides>32</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6" baseType="lpstr">
      <vt:lpstr>Arial</vt:lpstr>
      <vt:lpstr>Calibri</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ucihlg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aefernandez-pc</dc:creator>
  <cp:lastModifiedBy>aefernandez</cp:lastModifiedBy>
  <cp:revision>157</cp:revision>
  <dcterms:created xsi:type="dcterms:W3CDTF">2012-03-05T20:33:08Z</dcterms:created>
  <dcterms:modified xsi:type="dcterms:W3CDTF">2021-05-05T02:05:40Z</dcterms:modified>
</cp:coreProperties>
</file>