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78" r:id="rId14"/>
    <p:sldId id="280" r:id="rId15"/>
    <p:sldId id="279" r:id="rId16"/>
    <p:sldId id="281" r:id="rId17"/>
    <p:sldId id="282" r:id="rId18"/>
    <p:sldId id="293" r:id="rId19"/>
    <p:sldId id="283" r:id="rId20"/>
    <p:sldId id="284" r:id="rId21"/>
    <p:sldId id="285" r:id="rId22"/>
    <p:sldId id="286" r:id="rId23"/>
    <p:sldId id="287" r:id="rId24"/>
    <p:sldId id="288" r:id="rId25"/>
    <p:sldId id="294" r:id="rId26"/>
    <p:sldId id="295" r:id="rId27"/>
    <p:sldId id="296" r:id="rId28"/>
    <p:sldId id="297" r:id="rId29"/>
    <p:sldId id="289" r:id="rId30"/>
    <p:sldId id="290" r:id="rId31"/>
    <p:sldId id="298" r:id="rId32"/>
    <p:sldId id="291" r:id="rId33"/>
    <p:sldId id="292" r:id="rId34"/>
    <p:sldId id="277"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pPr>
              <a:defRPr/>
            </a:pPr>
            <a:fld id="{D3950C2F-BC8C-44AC-9C12-5F86EC1093BB}"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4A01A51D-7360-4022-B1E6-65EDDA650F72}" type="slidenum">
              <a:rPr lang="en-US" altLang="en-US"/>
              <a:pPr/>
              <a:t>‹Nº›</a:t>
            </a:fld>
            <a:endParaRPr lang="en-US" altLang="en-US"/>
          </a:p>
        </p:txBody>
      </p:sp>
    </p:spTree>
    <p:extLst>
      <p:ext uri="{BB962C8B-B14F-4D97-AF65-F5344CB8AC3E}">
        <p14:creationId xmlns:p14="http://schemas.microsoft.com/office/powerpoint/2010/main" val="1476897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79CDCD2E-65C9-4756-A253-D4529653E303}"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5DCF41FA-AD7D-4415-B42A-113932F0FDE0}" type="slidenum">
              <a:rPr lang="en-US" altLang="en-US"/>
              <a:pPr/>
              <a:t>‹Nº›</a:t>
            </a:fld>
            <a:endParaRPr lang="en-US" altLang="en-US"/>
          </a:p>
        </p:txBody>
      </p:sp>
    </p:spTree>
    <p:extLst>
      <p:ext uri="{BB962C8B-B14F-4D97-AF65-F5344CB8AC3E}">
        <p14:creationId xmlns:p14="http://schemas.microsoft.com/office/powerpoint/2010/main" val="209094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D5E9F9E1-EBF4-4F2C-B427-73CB0FDB4670}"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821EAC95-1F6B-4AC2-8A72-42EEE7959ECD}" type="slidenum">
              <a:rPr lang="en-US" altLang="en-US"/>
              <a:pPr/>
              <a:t>‹Nº›</a:t>
            </a:fld>
            <a:endParaRPr lang="en-US" altLang="en-US"/>
          </a:p>
        </p:txBody>
      </p:sp>
    </p:spTree>
    <p:extLst>
      <p:ext uri="{BB962C8B-B14F-4D97-AF65-F5344CB8AC3E}">
        <p14:creationId xmlns:p14="http://schemas.microsoft.com/office/powerpoint/2010/main" val="50304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D70B7A91-CCB7-4178-BBCD-3DE4AE3A6382}"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E6FEAFB4-9E39-43AC-8561-88795752EE31}" type="slidenum">
              <a:rPr lang="en-US" altLang="en-US"/>
              <a:pPr/>
              <a:t>‹Nº›</a:t>
            </a:fld>
            <a:endParaRPr lang="en-US" altLang="en-US"/>
          </a:p>
        </p:txBody>
      </p:sp>
    </p:spTree>
    <p:extLst>
      <p:ext uri="{BB962C8B-B14F-4D97-AF65-F5344CB8AC3E}">
        <p14:creationId xmlns:p14="http://schemas.microsoft.com/office/powerpoint/2010/main" val="39397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88A6B7B8-FACD-446B-87FA-7A3F214D9A12}"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DC367735-B3CD-47E3-9868-56035063EA89}" type="slidenum">
              <a:rPr lang="en-US" altLang="en-US"/>
              <a:pPr/>
              <a:t>‹Nº›</a:t>
            </a:fld>
            <a:endParaRPr lang="en-US" altLang="en-US"/>
          </a:p>
        </p:txBody>
      </p:sp>
    </p:spTree>
    <p:extLst>
      <p:ext uri="{BB962C8B-B14F-4D97-AF65-F5344CB8AC3E}">
        <p14:creationId xmlns:p14="http://schemas.microsoft.com/office/powerpoint/2010/main" val="369825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3 Marcador de fecha"/>
          <p:cNvSpPr>
            <a:spLocks noGrp="1"/>
          </p:cNvSpPr>
          <p:nvPr>
            <p:ph type="dt" sz="half" idx="10"/>
          </p:nvPr>
        </p:nvSpPr>
        <p:spPr/>
        <p:txBody>
          <a:bodyPr/>
          <a:lstStyle>
            <a:lvl1pPr>
              <a:defRPr/>
            </a:lvl1pPr>
          </a:lstStyle>
          <a:p>
            <a:pPr>
              <a:defRPr/>
            </a:pPr>
            <a:fld id="{363F2BCF-BE2F-47D6-9520-796D159371BA}"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83AA4D66-41C4-4FB8-8A1F-ED8D629113AC}" type="slidenum">
              <a:rPr lang="en-US" altLang="en-US"/>
              <a:pPr/>
              <a:t>‹Nº›</a:t>
            </a:fld>
            <a:endParaRPr lang="en-US" altLang="en-US"/>
          </a:p>
        </p:txBody>
      </p:sp>
    </p:spTree>
    <p:extLst>
      <p:ext uri="{BB962C8B-B14F-4D97-AF65-F5344CB8AC3E}">
        <p14:creationId xmlns:p14="http://schemas.microsoft.com/office/powerpoint/2010/main" val="337705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p:txBody>
          <a:bodyPr/>
          <a:lstStyle>
            <a:lvl1pPr>
              <a:defRPr/>
            </a:lvl1pPr>
          </a:lstStyle>
          <a:p>
            <a:pPr>
              <a:defRPr/>
            </a:pPr>
            <a:fld id="{73B7ECF1-0E47-4EA9-BB54-1AC155F7ECB9}" type="datetimeFigureOut">
              <a:rPr lang="en-US"/>
              <a:pPr>
                <a:defRPr/>
              </a:pPr>
              <a:t>5/4/2021</a:t>
            </a:fld>
            <a:endParaRPr lang="en-US" dirty="0"/>
          </a:p>
        </p:txBody>
      </p:sp>
      <p:sp>
        <p:nvSpPr>
          <p:cNvPr id="8" name="4 Marcador de pie de página"/>
          <p:cNvSpPr>
            <a:spLocks noGrp="1"/>
          </p:cNvSpPr>
          <p:nvPr>
            <p:ph type="ftr" sz="quarter" idx="11"/>
          </p:nvPr>
        </p:nvSpPr>
        <p:spPr/>
        <p:txBody>
          <a:bodyPr/>
          <a:lstStyle>
            <a:lvl1pPr>
              <a:defRPr/>
            </a:lvl1pPr>
          </a:lstStyle>
          <a:p>
            <a:pPr>
              <a:defRPr/>
            </a:pPr>
            <a:endParaRPr lang="en-US"/>
          </a:p>
        </p:txBody>
      </p:sp>
      <p:sp>
        <p:nvSpPr>
          <p:cNvPr id="9" name="5 Marcador de número de diapositiva"/>
          <p:cNvSpPr>
            <a:spLocks noGrp="1"/>
          </p:cNvSpPr>
          <p:nvPr>
            <p:ph type="sldNum" sz="quarter" idx="12"/>
          </p:nvPr>
        </p:nvSpPr>
        <p:spPr/>
        <p:txBody>
          <a:bodyPr/>
          <a:lstStyle>
            <a:lvl1pPr>
              <a:defRPr/>
            </a:lvl1pPr>
          </a:lstStyle>
          <a:p>
            <a:fld id="{BF32A501-9756-47CF-AE21-8F1DDFE1231B}" type="slidenum">
              <a:rPr lang="en-US" altLang="en-US"/>
              <a:pPr/>
              <a:t>‹Nº›</a:t>
            </a:fld>
            <a:endParaRPr lang="en-US" altLang="en-US"/>
          </a:p>
        </p:txBody>
      </p:sp>
    </p:spTree>
    <p:extLst>
      <p:ext uri="{BB962C8B-B14F-4D97-AF65-F5344CB8AC3E}">
        <p14:creationId xmlns:p14="http://schemas.microsoft.com/office/powerpoint/2010/main" val="128079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3 Marcador de fecha"/>
          <p:cNvSpPr>
            <a:spLocks noGrp="1"/>
          </p:cNvSpPr>
          <p:nvPr>
            <p:ph type="dt" sz="half" idx="10"/>
          </p:nvPr>
        </p:nvSpPr>
        <p:spPr/>
        <p:txBody>
          <a:bodyPr/>
          <a:lstStyle>
            <a:lvl1pPr>
              <a:defRPr/>
            </a:lvl1pPr>
          </a:lstStyle>
          <a:p>
            <a:pPr>
              <a:defRPr/>
            </a:pPr>
            <a:fld id="{11DDF71D-9000-4F71-9493-B3A63669056F}" type="datetimeFigureOut">
              <a:rPr lang="en-US"/>
              <a:pPr>
                <a:defRPr/>
              </a:pPr>
              <a:t>5/4/2021</a:t>
            </a:fld>
            <a:endParaRPr lang="en-US" dirty="0"/>
          </a:p>
        </p:txBody>
      </p:sp>
      <p:sp>
        <p:nvSpPr>
          <p:cNvPr id="4" name="4 Marcador de pie de página"/>
          <p:cNvSpPr>
            <a:spLocks noGrp="1"/>
          </p:cNvSpPr>
          <p:nvPr>
            <p:ph type="ftr" sz="quarter" idx="11"/>
          </p:nvPr>
        </p:nvSpPr>
        <p:spPr/>
        <p:txBody>
          <a:bodyPr/>
          <a:lstStyle>
            <a:lvl1pPr>
              <a:defRPr/>
            </a:lvl1pPr>
          </a:lstStyle>
          <a:p>
            <a:pPr>
              <a:defRPr/>
            </a:pPr>
            <a:endParaRPr lang="en-US"/>
          </a:p>
        </p:txBody>
      </p:sp>
      <p:sp>
        <p:nvSpPr>
          <p:cNvPr id="5" name="5 Marcador de número de diapositiva"/>
          <p:cNvSpPr>
            <a:spLocks noGrp="1"/>
          </p:cNvSpPr>
          <p:nvPr>
            <p:ph type="sldNum" sz="quarter" idx="12"/>
          </p:nvPr>
        </p:nvSpPr>
        <p:spPr/>
        <p:txBody>
          <a:bodyPr/>
          <a:lstStyle>
            <a:lvl1pPr>
              <a:defRPr/>
            </a:lvl1pPr>
          </a:lstStyle>
          <a:p>
            <a:fld id="{3031C81B-57DB-4E22-9292-C1C5A35531BF}" type="slidenum">
              <a:rPr lang="en-US" altLang="en-US"/>
              <a:pPr/>
              <a:t>‹Nº›</a:t>
            </a:fld>
            <a:endParaRPr lang="en-US" altLang="en-US"/>
          </a:p>
        </p:txBody>
      </p:sp>
    </p:spTree>
    <p:extLst>
      <p:ext uri="{BB962C8B-B14F-4D97-AF65-F5344CB8AC3E}">
        <p14:creationId xmlns:p14="http://schemas.microsoft.com/office/powerpoint/2010/main" val="321855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58013B2C-221B-4FDF-836A-AAF0C817E452}" type="datetimeFigureOut">
              <a:rPr lang="en-US"/>
              <a:pPr>
                <a:defRPr/>
              </a:pPr>
              <a:t>5/4/2021</a:t>
            </a:fld>
            <a:endParaRPr lang="en-US" dirty="0"/>
          </a:p>
        </p:txBody>
      </p:sp>
      <p:sp>
        <p:nvSpPr>
          <p:cNvPr id="3" name="4 Marcador de pie de página"/>
          <p:cNvSpPr>
            <a:spLocks noGrp="1"/>
          </p:cNvSpPr>
          <p:nvPr>
            <p:ph type="ftr" sz="quarter" idx="11"/>
          </p:nvPr>
        </p:nvSpPr>
        <p:spPr/>
        <p:txBody>
          <a:bodyPr/>
          <a:lstStyle>
            <a:lvl1pPr>
              <a:defRPr/>
            </a:lvl1pPr>
          </a:lstStyle>
          <a:p>
            <a:pPr>
              <a:defRPr/>
            </a:pPr>
            <a:endParaRPr lang="en-US"/>
          </a:p>
        </p:txBody>
      </p:sp>
      <p:sp>
        <p:nvSpPr>
          <p:cNvPr id="4" name="5 Marcador de número de diapositiva"/>
          <p:cNvSpPr>
            <a:spLocks noGrp="1"/>
          </p:cNvSpPr>
          <p:nvPr>
            <p:ph type="sldNum" sz="quarter" idx="12"/>
          </p:nvPr>
        </p:nvSpPr>
        <p:spPr/>
        <p:txBody>
          <a:bodyPr/>
          <a:lstStyle>
            <a:lvl1pPr>
              <a:defRPr/>
            </a:lvl1pPr>
          </a:lstStyle>
          <a:p>
            <a:fld id="{D2F1E597-D5D4-420D-A990-A7805C9F2E8C}" type="slidenum">
              <a:rPr lang="en-US" altLang="en-US"/>
              <a:pPr/>
              <a:t>‹Nº›</a:t>
            </a:fld>
            <a:endParaRPr lang="en-US" altLang="en-US"/>
          </a:p>
        </p:txBody>
      </p:sp>
    </p:spTree>
    <p:extLst>
      <p:ext uri="{BB962C8B-B14F-4D97-AF65-F5344CB8AC3E}">
        <p14:creationId xmlns:p14="http://schemas.microsoft.com/office/powerpoint/2010/main" val="422836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751DDF95-D109-4AD3-A75C-D7092CB5B103}"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556DF96D-4088-4305-9467-8EAE83EEF0BA}" type="slidenum">
              <a:rPr lang="en-US" altLang="en-US"/>
              <a:pPr/>
              <a:t>‹Nº›</a:t>
            </a:fld>
            <a:endParaRPr lang="en-US" altLang="en-US"/>
          </a:p>
        </p:txBody>
      </p:sp>
    </p:spTree>
    <p:extLst>
      <p:ext uri="{BB962C8B-B14F-4D97-AF65-F5344CB8AC3E}">
        <p14:creationId xmlns:p14="http://schemas.microsoft.com/office/powerpoint/2010/main" val="299265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BDCEFCB-E391-459F-8F28-5FB96E782955}"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1F7D8581-C2EA-451F-A259-2A5C559ADCE5}" type="slidenum">
              <a:rPr lang="en-US" altLang="en-US"/>
              <a:pPr/>
              <a:t>‹Nº›</a:t>
            </a:fld>
            <a:endParaRPr lang="en-US" altLang="en-US"/>
          </a:p>
        </p:txBody>
      </p:sp>
    </p:spTree>
    <p:extLst>
      <p:ext uri="{BB962C8B-B14F-4D97-AF65-F5344CB8AC3E}">
        <p14:creationId xmlns:p14="http://schemas.microsoft.com/office/powerpoint/2010/main" val="265226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US" altLang="en-US" smtClean="0"/>
          </a:p>
        </p:txBody>
      </p:sp>
      <p:sp>
        <p:nvSpPr>
          <p:cNvPr id="2051"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US" altLang="en-US"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EC8DC8D-7081-4061-B5C1-50A757DE74AC}" type="datetimeFigureOut">
              <a:rPr lang="en-US"/>
              <a:pPr>
                <a:defRPr/>
              </a:pPr>
              <a:t>5/4/2021</a:t>
            </a:fld>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9C3BAD2-B3A0-438A-9029-C439E099BD01}" type="slidenum">
              <a:rPr lang="en-US" altLang="en-US"/>
              <a:pPr/>
              <a:t>‹Nº›</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Tarea/Adiciones%20Elementales/Adiciones%20Elementales.doc" TargetMode="External"/><Relationship Id="rId7" Type="http://schemas.openxmlformats.org/officeDocument/2006/relationships/hyperlink" Target="Tarea/Perfil%20de%20Ciudad/Perfil%20de%20Ciudad.doc" TargetMode="External"/><Relationship Id="rId2" Type="http://schemas.openxmlformats.org/officeDocument/2006/relationships/hyperlink" Target="Tarea/Tunel/Tunel.doc" TargetMode="External"/><Relationship Id="rId1" Type="http://schemas.openxmlformats.org/officeDocument/2006/relationships/slideLayout" Target="../slideLayouts/slideLayout1.xml"/><Relationship Id="rId6" Type="http://schemas.openxmlformats.org/officeDocument/2006/relationships/hyperlink" Target="Tarea/Almost%20Union-Find/Almost%20Union-Find.pdf" TargetMode="External"/><Relationship Id="rId5" Type="http://schemas.openxmlformats.org/officeDocument/2006/relationships/hyperlink" Target="Tarea/Jimmy%20y%20la%20aritmetica/Jimmy%20y%20la%20aritmetica.doc" TargetMode="External"/><Relationship Id="rId4" Type="http://schemas.openxmlformats.org/officeDocument/2006/relationships/hyperlink" Target="Tarea/Conjuntos%20de%20Anagramas/Conjuntos%20de%20Anagramas.do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3075" name="2 CuadroTexto"/>
          <p:cNvSpPr txBox="1">
            <a:spLocks noChangeArrowheads="1"/>
          </p:cNvSpPr>
          <p:nvPr/>
        </p:nvSpPr>
        <p:spPr bwMode="auto">
          <a:xfrm>
            <a:off x="381000" y="1066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a:solidFill>
                  <a:srgbClr val="FFFF00"/>
                </a:solidFill>
              </a:rPr>
              <a:t>Sumario</a:t>
            </a:r>
            <a:endParaRPr lang="es-ES" altLang="en-US" sz="3600" b="1">
              <a:solidFill>
                <a:srgbClr val="FFFF00"/>
              </a:solidFill>
            </a:endParaRPr>
          </a:p>
        </p:txBody>
      </p:sp>
      <p:sp>
        <p:nvSpPr>
          <p:cNvPr id="3076" name="3 CuadroTexto"/>
          <p:cNvSpPr txBox="1">
            <a:spLocks noChangeArrowheads="1"/>
          </p:cNvSpPr>
          <p:nvPr/>
        </p:nvSpPr>
        <p:spPr bwMode="auto">
          <a:xfrm>
            <a:off x="914400" y="1563688"/>
            <a:ext cx="6024563" cy="52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arenR"/>
            </a:pPr>
            <a:r>
              <a:rPr lang="es-ES" altLang="en-US" sz="2600" b="1">
                <a:solidFill>
                  <a:srgbClr val="FFFF00"/>
                </a:solidFill>
              </a:rPr>
              <a:t>Introducción</a:t>
            </a:r>
          </a:p>
          <a:p>
            <a:pPr eaLnBrk="1" hangingPunct="1">
              <a:buFontTx/>
              <a:buAutoNum type="arabicParenR"/>
            </a:pPr>
            <a:r>
              <a:rPr lang="es-ES" altLang="en-US" sz="2600" b="1">
                <a:solidFill>
                  <a:srgbClr val="FFFF00"/>
                </a:solidFill>
              </a:rPr>
              <a:t>Arreglo vs Lista Enlazada</a:t>
            </a:r>
          </a:p>
          <a:p>
            <a:pPr eaLnBrk="1" hangingPunct="1"/>
            <a:r>
              <a:rPr lang="es-ES" altLang="en-US" sz="2600" b="1">
                <a:solidFill>
                  <a:srgbClr val="FFFF00"/>
                </a:solidFill>
              </a:rPr>
              <a:t>	1.1) Arreglo</a:t>
            </a:r>
          </a:p>
          <a:p>
            <a:pPr eaLnBrk="1" hangingPunct="1"/>
            <a:r>
              <a:rPr lang="es-ES" altLang="en-US" sz="2600" b="1">
                <a:solidFill>
                  <a:srgbClr val="FFFF00"/>
                </a:solidFill>
              </a:rPr>
              <a:t>		1.1.1) Definición y propiedades</a:t>
            </a:r>
          </a:p>
          <a:p>
            <a:pPr eaLnBrk="1" hangingPunct="1"/>
            <a:r>
              <a:rPr lang="es-ES" altLang="en-US" sz="2600" b="1">
                <a:solidFill>
                  <a:srgbClr val="FFFF00"/>
                </a:solidFill>
              </a:rPr>
              <a:t>	1.2) Lista Enlazada</a:t>
            </a:r>
          </a:p>
          <a:p>
            <a:pPr eaLnBrk="1" hangingPunct="1"/>
            <a:r>
              <a:rPr lang="es-ES" altLang="en-US" sz="2600" b="1">
                <a:solidFill>
                  <a:srgbClr val="FFFF00"/>
                </a:solidFill>
              </a:rPr>
              <a:t>		1.2.1) Definición y propiedades</a:t>
            </a:r>
          </a:p>
          <a:p>
            <a:pPr eaLnBrk="1" hangingPunct="1"/>
            <a:r>
              <a:rPr lang="es-ES" altLang="en-US" sz="2600" b="1">
                <a:solidFill>
                  <a:srgbClr val="FFFF00"/>
                </a:solidFill>
              </a:rPr>
              <a:t>	1.3) Complejidad Algorítmica</a:t>
            </a:r>
          </a:p>
          <a:p>
            <a:pPr eaLnBrk="1" hangingPunct="1"/>
            <a:r>
              <a:rPr lang="es-ES" altLang="en-US" sz="2600" b="1">
                <a:solidFill>
                  <a:srgbClr val="FFFF00"/>
                </a:solidFill>
              </a:rPr>
              <a:t>	1.4) Conclusión</a:t>
            </a:r>
          </a:p>
          <a:p>
            <a:pPr eaLnBrk="1" hangingPunct="1"/>
            <a:r>
              <a:rPr lang="es-ES" altLang="en-US" sz="2600" b="1">
                <a:solidFill>
                  <a:srgbClr val="FFFF00"/>
                </a:solidFill>
              </a:rPr>
              <a:t>3)	Implementación</a:t>
            </a:r>
          </a:p>
          <a:p>
            <a:pPr eaLnBrk="1" hangingPunct="1"/>
            <a:r>
              <a:rPr lang="es-ES" altLang="en-US" sz="2600" b="1">
                <a:solidFill>
                  <a:srgbClr val="FFFF00"/>
                </a:solidFill>
              </a:rPr>
              <a:t>	2.1) Lista Enlazada</a:t>
            </a:r>
          </a:p>
          <a:p>
            <a:pPr eaLnBrk="1" hangingPunct="1"/>
            <a:r>
              <a:rPr lang="es-ES" altLang="en-US" sz="2600" b="1">
                <a:solidFill>
                  <a:srgbClr val="FFFF00"/>
                </a:solidFill>
              </a:rPr>
              <a:t>	2.2) Cola Enlazada</a:t>
            </a:r>
          </a:p>
          <a:p>
            <a:pPr eaLnBrk="1" hangingPunct="1"/>
            <a:r>
              <a:rPr lang="es-ES" altLang="en-US" sz="2600" b="1">
                <a:solidFill>
                  <a:srgbClr val="FFFF00"/>
                </a:solidFill>
              </a:rPr>
              <a:t>	2.3) Pila Enlazada</a:t>
            </a:r>
          </a:p>
          <a:p>
            <a:pPr eaLnBrk="1" hangingPunct="1"/>
            <a:r>
              <a:rPr lang="es-ES" altLang="en-US" sz="2600" b="1">
                <a:solidFill>
                  <a:srgbClr val="FFFF00"/>
                </a:solidFill>
              </a:rPr>
              <a:t>4)	Tarea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1267" name="2 CuadroTexto"/>
          <p:cNvSpPr txBox="1">
            <a:spLocks noChangeArrowheads="1"/>
          </p:cNvSpPr>
          <p:nvPr/>
        </p:nvSpPr>
        <p:spPr bwMode="auto">
          <a:xfrm>
            <a:off x="0" y="1066800"/>
            <a:ext cx="868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Lista (Definición)</a:t>
            </a:r>
            <a:endParaRPr lang="es-ES" altLang="en-US" sz="3200"/>
          </a:p>
        </p:txBody>
      </p:sp>
      <p:sp>
        <p:nvSpPr>
          <p:cNvPr id="11268" name="3 CuadroTexto"/>
          <p:cNvSpPr txBox="1">
            <a:spLocks noChangeArrowheads="1"/>
          </p:cNvSpPr>
          <p:nvPr/>
        </p:nvSpPr>
        <p:spPr bwMode="auto">
          <a:xfrm>
            <a:off x="381000" y="1600200"/>
            <a:ext cx="80613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Los elementos no son almacenados en posiciones de memoria contiguas, aunque pudiese darse el caso. Cada nodo contiene un elemento y un enlace al próximo elemento. El proceso de reservar memoria no es estático sino dinámico. Cuando sea necesario adicionar un nuevo elemento primeramente se reserva memoria para el nodo (usando malloc() en C/C++. En otros lenguajes como Java seria la creación de un nuevo objeto nodo) y entonces se almacena el nuevo elemento.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2291" name="2 CuadroTexto"/>
          <p:cNvSpPr txBox="1">
            <a:spLocks noChangeArrowheads="1"/>
          </p:cNvSpPr>
          <p:nvPr/>
        </p:nvSpPr>
        <p:spPr bwMode="auto">
          <a:xfrm>
            <a:off x="0" y="106680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Lista (Definición)</a:t>
            </a:r>
            <a:endParaRPr lang="es-ES" altLang="en-US" sz="3200"/>
          </a:p>
        </p:txBody>
      </p:sp>
      <p:sp>
        <p:nvSpPr>
          <p:cNvPr id="12292" name="3 CuadroTexto"/>
          <p:cNvSpPr txBox="1">
            <a:spLocks noChangeArrowheads="1"/>
          </p:cNvSpPr>
          <p:nvPr/>
        </p:nvSpPr>
        <p:spPr bwMode="auto">
          <a:xfrm>
            <a:off x="381000" y="1600200"/>
            <a:ext cx="8382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Luego dicho nodo se enlaza ya sea con 'null' (en caso que dicho nodo pase a ser el último elemento) o el enlace almacenará la dirección del elemento que le sigue. Puesto que la memoria es reservada dinámicamente, esta continuará existiendo a menos que explícitamente liberes la memoria, en caso de los lenguajes que no poseen administración automática de memoria (Usando free() en C/C++. Java entre otros posee 'Garbage Collector').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3315" name="2 CuadroTexto"/>
          <p:cNvSpPr txBox="1">
            <a:spLocks noChangeArrowheads="1"/>
          </p:cNvSpPr>
          <p:nvPr/>
        </p:nvSpPr>
        <p:spPr bwMode="auto">
          <a:xfrm>
            <a:off x="0" y="1143000"/>
            <a:ext cx="7332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Lista (Propiedades)</a:t>
            </a:r>
            <a:endParaRPr lang="es-ES" altLang="en-US" sz="3200"/>
          </a:p>
        </p:txBody>
      </p:sp>
      <p:sp>
        <p:nvSpPr>
          <p:cNvPr id="13316" name="3 CuadroTexto"/>
          <p:cNvSpPr txBox="1">
            <a:spLocks noChangeArrowheads="1"/>
          </p:cNvSpPr>
          <p:nvPr/>
        </p:nvSpPr>
        <p:spPr bwMode="auto">
          <a:xfrm>
            <a:off x="381000" y="1828800"/>
            <a:ext cx="84582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Ventajas de usar Listas Enlazadas:</a:t>
            </a:r>
          </a:p>
          <a:p>
            <a:pPr lvl="1" algn="just" eaLnBrk="1" hangingPunct="1">
              <a:buFontTx/>
              <a:buChar char="-"/>
            </a:pPr>
            <a:r>
              <a:rPr lang="es-ES" altLang="en-US" sz="2800">
                <a:solidFill>
                  <a:schemeClr val="bg1"/>
                </a:solidFill>
              </a:rPr>
              <a:t> No necesita previamente reservar memoria para los elementos: No es necesario conocer previamente el tamaño de la lista. </a:t>
            </a:r>
          </a:p>
          <a:p>
            <a:pPr lvl="1" algn="just" eaLnBrk="1" hangingPunct="1">
              <a:buFontTx/>
              <a:buChar char="-"/>
            </a:pPr>
            <a:r>
              <a:rPr lang="es-ES" altLang="en-US" sz="2800">
                <a:solidFill>
                  <a:schemeClr val="bg1"/>
                </a:solidFill>
              </a:rPr>
              <a:t> Direccionamiento de memoria dinámico: Se le puede dar un mejor uso a la memoria fragmentada.</a:t>
            </a:r>
          </a:p>
          <a:p>
            <a:pPr lvl="1" algn="just" eaLnBrk="1" hangingPunct="1">
              <a:buFontTx/>
              <a:buChar char="-"/>
            </a:pPr>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4339" name="2 CuadroTexto"/>
          <p:cNvSpPr txBox="1">
            <a:spLocks noChangeArrowheads="1"/>
          </p:cNvSpPr>
          <p:nvPr/>
        </p:nvSpPr>
        <p:spPr bwMode="auto">
          <a:xfrm>
            <a:off x="0" y="1143000"/>
            <a:ext cx="7332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Lista (Propiedades)</a:t>
            </a:r>
            <a:endParaRPr lang="es-ES" altLang="en-US" sz="3200"/>
          </a:p>
        </p:txBody>
      </p:sp>
      <p:sp>
        <p:nvSpPr>
          <p:cNvPr id="14340" name="3 CuadroTexto"/>
          <p:cNvSpPr txBox="1">
            <a:spLocks noChangeArrowheads="1"/>
          </p:cNvSpPr>
          <p:nvPr/>
        </p:nvSpPr>
        <p:spPr bwMode="auto">
          <a:xfrm>
            <a:off x="381000" y="1828800"/>
            <a:ext cx="84582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Desventajas de usar Listas Enlazadas:</a:t>
            </a:r>
          </a:p>
          <a:p>
            <a:pPr lvl="1" algn="just" eaLnBrk="1" hangingPunct="1">
              <a:buFontTx/>
              <a:buChar char="-"/>
            </a:pPr>
            <a:r>
              <a:rPr lang="es-ES" altLang="en-US" sz="2800">
                <a:solidFill>
                  <a:schemeClr val="bg1"/>
                </a:solidFill>
              </a:rPr>
              <a:t> Compleja de usar y acceder: relativamente compleja comparada con los arreglos.</a:t>
            </a:r>
          </a:p>
          <a:p>
            <a:pPr lvl="1" algn="just" eaLnBrk="1" hangingPunct="1">
              <a:buFontTx/>
              <a:buChar char="-"/>
            </a:pPr>
            <a:r>
              <a:rPr lang="es-ES" altLang="en-US" sz="2800">
                <a:solidFill>
                  <a:schemeClr val="bg1"/>
                </a:solidFill>
              </a:rPr>
              <a:t> No posee tiempo constante para acceder a los elementos: simplemente porque no involucra la simple aritmética usada por los arreglos para calcular la dirección de memoria, así que es relativamente ineficiente comparada a lo arreglos.</a:t>
            </a:r>
          </a:p>
          <a:p>
            <a:pPr algn="just"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5363" name="2 CuadroTexto"/>
          <p:cNvSpPr txBox="1">
            <a:spLocks noChangeArrowheads="1"/>
          </p:cNvSpPr>
          <p:nvPr/>
        </p:nvSpPr>
        <p:spPr bwMode="auto">
          <a:xfrm>
            <a:off x="0" y="1066800"/>
            <a:ext cx="8345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Complejidad Algorítmica</a:t>
            </a:r>
            <a:endParaRPr lang="es-ES" altLang="en-US" sz="3200"/>
          </a:p>
        </p:txBody>
      </p:sp>
      <p:graphicFrame>
        <p:nvGraphicFramePr>
          <p:cNvPr id="5" name="4 Tabla"/>
          <p:cNvGraphicFramePr>
            <a:graphicFrameLocks noGrp="1"/>
          </p:cNvGraphicFramePr>
          <p:nvPr/>
        </p:nvGraphicFramePr>
        <p:xfrm>
          <a:off x="685800" y="1905000"/>
          <a:ext cx="7696200" cy="4343400"/>
        </p:xfrm>
        <a:graphic>
          <a:graphicData uri="http://schemas.openxmlformats.org/drawingml/2006/table">
            <a:tbl>
              <a:tblPr firstRow="1" bandRow="1">
                <a:tableStyleId>{5C22544A-7EE6-4342-B048-85BDC9FD1C3A}</a:tableStyleId>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542925">
                <a:tc>
                  <a:txBody>
                    <a:bodyPr/>
                    <a:lstStyle/>
                    <a:p>
                      <a:pPr algn="ctr"/>
                      <a:r>
                        <a:rPr lang="es-ES" sz="2400" dirty="0" smtClean="0"/>
                        <a:t>Operación</a:t>
                      </a:r>
                      <a:endParaRPr lang="es-ES" sz="2400" dirty="0"/>
                    </a:p>
                  </a:txBody>
                  <a:tcPr/>
                </a:tc>
                <a:tc>
                  <a:txBody>
                    <a:bodyPr/>
                    <a:lstStyle/>
                    <a:p>
                      <a:pPr algn="ctr"/>
                      <a:r>
                        <a:rPr lang="es-ES" sz="2400" dirty="0" smtClean="0"/>
                        <a:t>Arreglo</a:t>
                      </a:r>
                      <a:endParaRPr lang="es-ES" sz="2400" dirty="0"/>
                    </a:p>
                  </a:txBody>
                  <a:tcPr/>
                </a:tc>
                <a:tc>
                  <a:txBody>
                    <a:bodyPr/>
                    <a:lstStyle/>
                    <a:p>
                      <a:pPr algn="ctr"/>
                      <a:r>
                        <a:rPr lang="es-ES" sz="2400" dirty="0" smtClean="0"/>
                        <a:t>Lista Enlazada</a:t>
                      </a:r>
                      <a:endParaRPr lang="es-ES" sz="2400" dirty="0"/>
                    </a:p>
                  </a:txBody>
                  <a:tcPr/>
                </a:tc>
                <a:extLst>
                  <a:ext uri="{0D108BD9-81ED-4DB2-BD59-A6C34878D82A}">
                    <a16:rowId xmlns:a16="http://schemas.microsoft.com/office/drawing/2014/main" val="10000"/>
                  </a:ext>
                </a:extLst>
              </a:tr>
              <a:tr h="542925">
                <a:tc>
                  <a:txBody>
                    <a:bodyPr/>
                    <a:lstStyle/>
                    <a:p>
                      <a:pPr algn="just"/>
                      <a:r>
                        <a:rPr lang="es-ES" sz="2400" dirty="0" smtClean="0"/>
                        <a:t>Indexado</a:t>
                      </a:r>
                      <a:endParaRPr lang="es-ES" sz="2400" dirty="0"/>
                    </a:p>
                  </a:txBody>
                  <a:tcPr/>
                </a:tc>
                <a:tc>
                  <a:txBody>
                    <a:bodyPr/>
                    <a:lstStyle/>
                    <a:p>
                      <a:pPr algn="r"/>
                      <a:r>
                        <a:rPr lang="es-ES" sz="2400" dirty="0" smtClean="0"/>
                        <a:t>O(1)</a:t>
                      </a:r>
                      <a:endParaRPr lang="es-ES" sz="2400" dirty="0"/>
                    </a:p>
                  </a:txBody>
                  <a:tcPr/>
                </a:tc>
                <a:tc>
                  <a:txBody>
                    <a:bodyPr/>
                    <a:lstStyle/>
                    <a:p>
                      <a:pPr algn="r"/>
                      <a:r>
                        <a:rPr lang="es-ES" sz="2400" dirty="0" smtClean="0"/>
                        <a:t>O(k)</a:t>
                      </a:r>
                      <a:endParaRPr lang="es-ES" sz="2400" dirty="0"/>
                    </a:p>
                  </a:txBody>
                  <a:tcPr/>
                </a:tc>
                <a:extLst>
                  <a:ext uri="{0D108BD9-81ED-4DB2-BD59-A6C34878D82A}">
                    <a16:rowId xmlns:a16="http://schemas.microsoft.com/office/drawing/2014/main" val="10001"/>
                  </a:ext>
                </a:extLst>
              </a:tr>
              <a:tr h="542925">
                <a:tc>
                  <a:txBody>
                    <a:bodyPr/>
                    <a:lstStyle/>
                    <a:p>
                      <a:pPr algn="just"/>
                      <a:r>
                        <a:rPr lang="es-ES" sz="2400" dirty="0" smtClean="0"/>
                        <a:t>Insertar Principio</a:t>
                      </a:r>
                      <a:endParaRPr lang="es-ES" sz="2400" dirty="0"/>
                    </a:p>
                  </a:txBody>
                  <a:tcPr/>
                </a:tc>
                <a:tc>
                  <a:txBody>
                    <a:bodyPr/>
                    <a:lstStyle/>
                    <a:p>
                      <a:pPr algn="r"/>
                      <a:r>
                        <a:rPr lang="es-ES" sz="2400" dirty="0" smtClean="0"/>
                        <a:t>O(n)</a:t>
                      </a:r>
                      <a:endParaRPr lang="es-ES" sz="2400" dirty="0"/>
                    </a:p>
                  </a:txBody>
                  <a:tcPr/>
                </a:tc>
                <a:tc>
                  <a:txBody>
                    <a:bodyPr/>
                    <a:lstStyle/>
                    <a:p>
                      <a:pPr algn="r"/>
                      <a:r>
                        <a:rPr lang="es-ES" sz="2400" dirty="0" smtClean="0"/>
                        <a:t>O(1)</a:t>
                      </a:r>
                      <a:endParaRPr lang="es-ES" sz="2400" dirty="0"/>
                    </a:p>
                  </a:txBody>
                  <a:tcPr/>
                </a:tc>
                <a:extLst>
                  <a:ext uri="{0D108BD9-81ED-4DB2-BD59-A6C34878D82A}">
                    <a16:rowId xmlns:a16="http://schemas.microsoft.com/office/drawing/2014/main" val="10002"/>
                  </a:ext>
                </a:extLst>
              </a:tr>
              <a:tr h="542925">
                <a:tc>
                  <a:txBody>
                    <a:bodyPr/>
                    <a:lstStyle/>
                    <a:p>
                      <a:pPr algn="just"/>
                      <a:r>
                        <a:rPr lang="es-ES" sz="2400" dirty="0" smtClean="0"/>
                        <a:t>Insertar Medio</a:t>
                      </a:r>
                      <a:endParaRPr lang="es-ES" sz="2400" dirty="0"/>
                    </a:p>
                  </a:txBody>
                  <a:tcPr/>
                </a:tc>
                <a:tc>
                  <a:txBody>
                    <a:bodyPr/>
                    <a:lstStyle/>
                    <a:p>
                      <a:pPr algn="r"/>
                      <a:r>
                        <a:rPr lang="es-ES" sz="2400" dirty="0" smtClean="0"/>
                        <a:t>O(n-k)</a:t>
                      </a:r>
                      <a:endParaRPr lang="es-ES" sz="2400" dirty="0"/>
                    </a:p>
                  </a:txBody>
                  <a:tcPr/>
                </a:tc>
                <a:tc>
                  <a:txBody>
                    <a:bodyPr/>
                    <a:lstStyle/>
                    <a:p>
                      <a:pPr algn="r"/>
                      <a:r>
                        <a:rPr lang="es-ES" sz="2400" dirty="0" smtClean="0"/>
                        <a:t>O(k)</a:t>
                      </a:r>
                      <a:endParaRPr lang="es-ES" sz="2400" dirty="0"/>
                    </a:p>
                  </a:txBody>
                  <a:tcPr/>
                </a:tc>
                <a:extLst>
                  <a:ext uri="{0D108BD9-81ED-4DB2-BD59-A6C34878D82A}">
                    <a16:rowId xmlns:a16="http://schemas.microsoft.com/office/drawing/2014/main" val="10003"/>
                  </a:ext>
                </a:extLst>
              </a:tr>
              <a:tr h="542925">
                <a:tc>
                  <a:txBody>
                    <a:bodyPr/>
                    <a:lstStyle/>
                    <a:p>
                      <a:pPr algn="just"/>
                      <a:r>
                        <a:rPr lang="es-ES" sz="2400" dirty="0" smtClean="0"/>
                        <a:t>Insertar Final</a:t>
                      </a:r>
                      <a:endParaRPr lang="es-ES" sz="2400" dirty="0"/>
                    </a:p>
                  </a:txBody>
                  <a:tcPr/>
                </a:tc>
                <a:tc>
                  <a:txBody>
                    <a:bodyPr/>
                    <a:lstStyle/>
                    <a:p>
                      <a:pPr algn="r"/>
                      <a:r>
                        <a:rPr lang="es-ES" sz="2400" dirty="0" smtClean="0"/>
                        <a:t>O(1)</a:t>
                      </a:r>
                      <a:endParaRPr lang="es-ES" sz="2400" dirty="0"/>
                    </a:p>
                  </a:txBody>
                  <a:tcPr/>
                </a:tc>
                <a:tc>
                  <a:txBody>
                    <a:bodyPr/>
                    <a:lstStyle/>
                    <a:p>
                      <a:pPr algn="r"/>
                      <a:r>
                        <a:rPr lang="es-ES" sz="2400" dirty="0" smtClean="0"/>
                        <a:t>O(1)</a:t>
                      </a:r>
                      <a:endParaRPr lang="es-ES" sz="2400" dirty="0"/>
                    </a:p>
                  </a:txBody>
                  <a:tcPr/>
                </a:tc>
                <a:extLst>
                  <a:ext uri="{0D108BD9-81ED-4DB2-BD59-A6C34878D82A}">
                    <a16:rowId xmlns:a16="http://schemas.microsoft.com/office/drawing/2014/main" val="10004"/>
                  </a:ext>
                </a:extLst>
              </a:tr>
              <a:tr h="542925">
                <a:tc>
                  <a:txBody>
                    <a:bodyPr/>
                    <a:lstStyle/>
                    <a:p>
                      <a:pPr algn="just"/>
                      <a:r>
                        <a:rPr lang="es-ES" sz="2400" dirty="0" smtClean="0"/>
                        <a:t>Eliminar Principio</a:t>
                      </a:r>
                      <a:endParaRPr lang="es-ES" sz="2400" dirty="0"/>
                    </a:p>
                  </a:txBody>
                  <a:tcPr/>
                </a:tc>
                <a:tc>
                  <a:txBody>
                    <a:bodyPr/>
                    <a:lstStyle/>
                    <a:p>
                      <a:pPr algn="r"/>
                      <a:r>
                        <a:rPr lang="es-ES" sz="2400" dirty="0" smtClean="0"/>
                        <a:t>O(n)</a:t>
                      </a:r>
                      <a:endParaRPr lang="es-ES" sz="2400" dirty="0"/>
                    </a:p>
                  </a:txBody>
                  <a:tcPr/>
                </a:tc>
                <a:tc>
                  <a:txBody>
                    <a:bodyPr/>
                    <a:lstStyle/>
                    <a:p>
                      <a:pPr algn="r"/>
                      <a:r>
                        <a:rPr lang="es-ES" sz="2400" dirty="0" smtClean="0"/>
                        <a:t>O(1)</a:t>
                      </a:r>
                      <a:endParaRPr lang="es-ES" sz="2400" dirty="0"/>
                    </a:p>
                  </a:txBody>
                  <a:tcPr/>
                </a:tc>
                <a:extLst>
                  <a:ext uri="{0D108BD9-81ED-4DB2-BD59-A6C34878D82A}">
                    <a16:rowId xmlns:a16="http://schemas.microsoft.com/office/drawing/2014/main" val="10005"/>
                  </a:ext>
                </a:extLst>
              </a:tr>
              <a:tr h="542925">
                <a:tc>
                  <a:txBody>
                    <a:bodyPr/>
                    <a:lstStyle/>
                    <a:p>
                      <a:pPr algn="just"/>
                      <a:r>
                        <a:rPr lang="es-ES" sz="2400" dirty="0" smtClean="0"/>
                        <a:t>Eliminar Medio</a:t>
                      </a:r>
                      <a:endParaRPr lang="es-ES" sz="2400" dirty="0"/>
                    </a:p>
                  </a:txBody>
                  <a:tcPr/>
                </a:tc>
                <a:tc>
                  <a:txBody>
                    <a:bodyPr/>
                    <a:lstStyle/>
                    <a:p>
                      <a:pPr algn="r"/>
                      <a:r>
                        <a:rPr lang="es-ES" sz="2400" dirty="0" smtClean="0"/>
                        <a:t>O(n-k)</a:t>
                      </a:r>
                      <a:endParaRPr lang="es-ES" sz="2400" dirty="0"/>
                    </a:p>
                  </a:txBody>
                  <a:tcPr/>
                </a:tc>
                <a:tc>
                  <a:txBody>
                    <a:bodyPr/>
                    <a:lstStyle/>
                    <a:p>
                      <a:pPr algn="r"/>
                      <a:r>
                        <a:rPr lang="es-ES" sz="2400" dirty="0" smtClean="0"/>
                        <a:t>O(k)</a:t>
                      </a:r>
                      <a:endParaRPr lang="es-ES" sz="2400" dirty="0"/>
                    </a:p>
                  </a:txBody>
                  <a:tcPr/>
                </a:tc>
                <a:extLst>
                  <a:ext uri="{0D108BD9-81ED-4DB2-BD59-A6C34878D82A}">
                    <a16:rowId xmlns:a16="http://schemas.microsoft.com/office/drawing/2014/main" val="10006"/>
                  </a:ext>
                </a:extLst>
              </a:tr>
              <a:tr h="542925">
                <a:tc>
                  <a:txBody>
                    <a:bodyPr/>
                    <a:lstStyle/>
                    <a:p>
                      <a:pPr algn="just"/>
                      <a:r>
                        <a:rPr lang="es-ES" sz="2400" dirty="0" smtClean="0"/>
                        <a:t>Eliminar Final</a:t>
                      </a:r>
                      <a:endParaRPr lang="es-ES" sz="2400" dirty="0"/>
                    </a:p>
                  </a:txBody>
                  <a:tcPr/>
                </a:tc>
                <a:tc>
                  <a:txBody>
                    <a:bodyPr/>
                    <a:lstStyle/>
                    <a:p>
                      <a:pPr algn="r"/>
                      <a:r>
                        <a:rPr lang="es-ES" sz="2400" dirty="0" smtClean="0"/>
                        <a:t>O(1)</a:t>
                      </a:r>
                      <a:endParaRPr lang="es-ES" sz="2400" dirty="0"/>
                    </a:p>
                  </a:txBody>
                  <a:tcPr/>
                </a:tc>
                <a:tc>
                  <a:txBody>
                    <a:bodyPr/>
                    <a:lstStyle/>
                    <a:p>
                      <a:pPr algn="r"/>
                      <a:r>
                        <a:rPr lang="es-ES" sz="2400" dirty="0" smtClean="0"/>
                        <a:t>O(n)</a:t>
                      </a:r>
                      <a:endParaRPr lang="es-ES" sz="2400" dirty="0"/>
                    </a:p>
                  </a:txBody>
                  <a:tcPr/>
                </a:tc>
                <a:extLst>
                  <a:ext uri="{0D108BD9-81ED-4DB2-BD59-A6C34878D82A}">
                    <a16:rowId xmlns:a16="http://schemas.microsoft.com/office/drawing/2014/main" val="10007"/>
                  </a:ext>
                </a:extLst>
              </a:tr>
            </a:tbl>
          </a:graphicData>
        </a:graphic>
      </p:graphicFrame>
      <p:sp>
        <p:nvSpPr>
          <p:cNvPr id="15402" name="2 CuadroTexto"/>
          <p:cNvSpPr txBox="1">
            <a:spLocks noChangeArrowheads="1"/>
          </p:cNvSpPr>
          <p:nvPr/>
        </p:nvSpPr>
        <p:spPr bwMode="auto">
          <a:xfrm>
            <a:off x="519113" y="6396038"/>
            <a:ext cx="8624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400" b="1">
                <a:solidFill>
                  <a:srgbClr val="FFFF00"/>
                </a:solidFill>
              </a:rPr>
              <a:t>Leyenda: k representa índice y n longitud de la colección.</a:t>
            </a:r>
            <a:endParaRPr lang="es-ES" alt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6387" name="2 CuadroTexto"/>
          <p:cNvSpPr txBox="1">
            <a:spLocks noChangeArrowheads="1"/>
          </p:cNvSpPr>
          <p:nvPr/>
        </p:nvSpPr>
        <p:spPr bwMode="auto">
          <a:xfrm>
            <a:off x="0" y="1143000"/>
            <a:ext cx="57610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Conclusión</a:t>
            </a:r>
            <a:endParaRPr lang="es-ES" altLang="en-US" sz="3200"/>
          </a:p>
          <a:p>
            <a:pPr eaLnBrk="1" hangingPunct="1"/>
            <a:endParaRPr lang="es-ES" altLang="en-US" sz="3200"/>
          </a:p>
        </p:txBody>
      </p:sp>
      <p:sp>
        <p:nvSpPr>
          <p:cNvPr id="16388" name="3 CuadroTexto"/>
          <p:cNvSpPr txBox="1">
            <a:spLocks noChangeArrowheads="1"/>
          </p:cNvSpPr>
          <p:nvPr/>
        </p:nvSpPr>
        <p:spPr bwMode="auto">
          <a:xfrm>
            <a:off x="381000" y="1828800"/>
            <a:ext cx="8458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Normalmente la Lista Enlazada es usada como una solución complementaria para lidiar con las desventajas de los Arreglos. Los Arreglos ciertamente tienen sus propias ventajas y son usados más ampliamente, pero las Listas Enlazadas proveen una eficiente y efectiva solución a las limitaciones de los Arreglos. Por lo tanto debe verse a ambos, Arreglos y Listas Enlazadas como complementarios entre sí y no rivales. Escogerlas es basada principalmente en el contexto que estés planeando usar cualquiera de ellas.</a:t>
            </a:r>
          </a:p>
          <a:p>
            <a:pPr algn="just"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7411" name="2 CuadroTexto"/>
          <p:cNvSpPr txBox="1">
            <a:spLocks noChangeArrowheads="1"/>
          </p:cNvSpPr>
          <p:nvPr/>
        </p:nvSpPr>
        <p:spPr bwMode="auto">
          <a:xfrm>
            <a:off x="0" y="1143000"/>
            <a:ext cx="63992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a:t>
            </a:r>
            <a:endParaRPr lang="es-ES" altLang="en-US" sz="3200"/>
          </a:p>
          <a:p>
            <a:pPr eaLnBrk="1" hangingPunct="1"/>
            <a:endParaRPr lang="es-ES" altLang="en-US" sz="3200"/>
          </a:p>
        </p:txBody>
      </p:sp>
      <p:sp>
        <p:nvSpPr>
          <p:cNvPr id="17412"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Normalmente la visualización que se enseña en la academia sobre la Lista Enlazada o a la que puede llegar alguien que la intente implementar por primera vez  es la siguiente:</a:t>
            </a:r>
          </a:p>
          <a:p>
            <a:pPr algn="just" eaLnBrk="1" hangingPunct="1"/>
            <a:r>
              <a:rPr lang="es-ES" altLang="en-US" sz="2800">
                <a:solidFill>
                  <a:schemeClr val="bg1"/>
                </a:solidFill>
              </a:rPr>
              <a:t>Pero en dicha visualización no se observa explícitamente la naturaleza recursiva de su implementación. Por un momento pensemos en ella como una Matrioska (</a:t>
            </a:r>
          </a:p>
          <a:p>
            <a:pPr algn="just" eaLnBrk="1" hangingPunct="1"/>
            <a:r>
              <a:rPr lang="es-ES" altLang="en-US" sz="2800">
                <a:solidFill>
                  <a:schemeClr val="bg1"/>
                </a:solidFill>
              </a:rPr>
              <a:t>muñeca rusa que al </a:t>
            </a:r>
          </a:p>
          <a:p>
            <a:pPr algn="just" eaLnBrk="1" hangingPunct="1"/>
            <a:r>
              <a:rPr lang="es-ES" altLang="en-US" sz="2800">
                <a:solidFill>
                  <a:schemeClr val="bg1"/>
                </a:solidFill>
              </a:rPr>
              <a:t>abrirse posee otra más</a:t>
            </a:r>
          </a:p>
          <a:p>
            <a:pPr algn="just" eaLnBrk="1" hangingPunct="1"/>
            <a:r>
              <a:rPr lang="es-ES" altLang="en-US" sz="2800">
                <a:solidFill>
                  <a:schemeClr val="bg1"/>
                </a:solidFill>
              </a:rPr>
              <a:t>pequeña en su interior)</a:t>
            </a:r>
          </a:p>
        </p:txBody>
      </p:sp>
      <p:pic>
        <p:nvPicPr>
          <p:cNvPr id="17413" name="4 Imagen" descr="408px-Singly-linked-lis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200400"/>
            <a:ext cx="3886200" cy="39052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7414" name="5 Imagen" descr="images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876800"/>
            <a:ext cx="20558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6 Imagen" descr="image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4876800"/>
            <a:ext cx="21415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635750"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8435" name="2 CuadroTexto"/>
          <p:cNvSpPr txBox="1">
            <a:spLocks noChangeArrowheads="1"/>
          </p:cNvSpPr>
          <p:nvPr/>
        </p:nvSpPr>
        <p:spPr bwMode="auto">
          <a:xfrm>
            <a:off x="0" y="1143000"/>
            <a:ext cx="9039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 (Clase Nodo)</a:t>
            </a:r>
            <a:endParaRPr lang="es-ES" altLang="en-US" sz="3200"/>
          </a:p>
        </p:txBody>
      </p:sp>
      <p:pic>
        <p:nvPicPr>
          <p:cNvPr id="18436" name="5 Imagen" descr="classnode.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5562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635750"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9459" name="2 CuadroTexto"/>
          <p:cNvSpPr txBox="1">
            <a:spLocks noChangeArrowheads="1"/>
          </p:cNvSpPr>
          <p:nvPr/>
        </p:nvSpPr>
        <p:spPr bwMode="auto">
          <a:xfrm>
            <a:off x="0" y="1143000"/>
            <a:ext cx="9039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 (Clase Nodo)</a:t>
            </a:r>
            <a:endParaRPr lang="es-ES" altLang="en-US" sz="3200"/>
          </a:p>
        </p:txBody>
      </p:sp>
      <p:pic>
        <p:nvPicPr>
          <p:cNvPr id="19460" name="4 Imagen" descr="classnode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676400"/>
            <a:ext cx="82724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0483" name="2 CuadroTexto"/>
          <p:cNvSpPr txBox="1">
            <a:spLocks noChangeArrowheads="1"/>
          </p:cNvSpPr>
          <p:nvPr/>
        </p:nvSpPr>
        <p:spPr bwMode="auto">
          <a:xfrm>
            <a:off x="0" y="1143000"/>
            <a:ext cx="63992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a:t>
            </a:r>
            <a:endParaRPr lang="es-ES" altLang="en-US" sz="3200"/>
          </a:p>
          <a:p>
            <a:pPr eaLnBrk="1" hangingPunct="1"/>
            <a:endParaRPr lang="es-ES" altLang="en-US" sz="3200"/>
          </a:p>
        </p:txBody>
      </p:sp>
      <p:sp>
        <p:nvSpPr>
          <p:cNvPr id="20484"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En la clase Lista Enlazada deben existir como atributos tantos objetos nodos actuando como punteros de la lista como sean necesarios. Como mínimo serán 2, los cuales son comúnmente llamados cabeza y cola. Estos aseguran la complejidad algorítmica de las operaciones analizadas previamente. Ambos garantizan que algunas operaciones tengan complejidad O(1). Cabeza garantiza Insertar/Eliminar al principio y cola Insertar/Eliminar(*) al final.</a:t>
            </a:r>
          </a:p>
          <a:p>
            <a:pPr algn="just" eaLnBrk="1" hangingPunct="1"/>
            <a:r>
              <a:rPr lang="es-ES" altLang="en-US" sz="2800">
                <a:solidFill>
                  <a:schemeClr val="bg1"/>
                </a:solidFill>
              </a:rPr>
              <a:t>(*) Solo si es Doblemente enlazada.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635750"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4099" name="2 CuadroTexto"/>
          <p:cNvSpPr txBox="1">
            <a:spLocks noChangeArrowheads="1"/>
          </p:cNvSpPr>
          <p:nvPr/>
        </p:nvSpPr>
        <p:spPr bwMode="auto">
          <a:xfrm>
            <a:off x="0" y="1143000"/>
            <a:ext cx="2663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Introducción</a:t>
            </a:r>
            <a:endParaRPr lang="es-ES" altLang="en-US" sz="3200"/>
          </a:p>
        </p:txBody>
      </p:sp>
      <p:sp>
        <p:nvSpPr>
          <p:cNvPr id="4100" name="3 CuadroTexto"/>
          <p:cNvSpPr txBox="1">
            <a:spLocks noChangeArrowheads="1"/>
          </p:cNvSpPr>
          <p:nvPr/>
        </p:nvSpPr>
        <p:spPr bwMode="auto">
          <a:xfrm>
            <a:off x="381000" y="1828800"/>
            <a:ext cx="80613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Las estructuras de datos son el corazón de cualquier programa sofisticado. Seleccionar la estructura de datos correcta puede marcar una enorme diferencia y complejidad de la implementación resultante. Elija la estructura de datos correcta, y su tarea será fácil de programar. Escoja la incorrecta, y gastarás enormes cantidad de tiempo y código encubriendo tu pésima decisión inicial.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1507" name="2 CuadroTexto"/>
          <p:cNvSpPr txBox="1">
            <a:spLocks noChangeArrowheads="1"/>
          </p:cNvSpPr>
          <p:nvPr/>
        </p:nvSpPr>
        <p:spPr bwMode="auto">
          <a:xfrm>
            <a:off x="0" y="1143000"/>
            <a:ext cx="8813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Implementación(Properties)</a:t>
            </a:r>
            <a:endParaRPr lang="es-ES" altLang="en-US" sz="3200"/>
          </a:p>
          <a:p>
            <a:pPr eaLnBrk="1" hangingPunct="1"/>
            <a:endParaRPr lang="es-ES" altLang="en-US" sz="3200"/>
          </a:p>
        </p:txBody>
      </p:sp>
      <p:pic>
        <p:nvPicPr>
          <p:cNvPr id="21508" name="4 Imagen" descr="classnode.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46238"/>
            <a:ext cx="4976813"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2531" name="2 CuadroTexto"/>
          <p:cNvSpPr txBox="1">
            <a:spLocks noChangeArrowheads="1"/>
          </p:cNvSpPr>
          <p:nvPr/>
        </p:nvSpPr>
        <p:spPr bwMode="auto">
          <a:xfrm>
            <a:off x="0" y="1143000"/>
            <a:ext cx="95615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Implementación(Add, getNode)</a:t>
            </a:r>
            <a:endParaRPr lang="es-ES" altLang="en-US" sz="3200"/>
          </a:p>
          <a:p>
            <a:pPr eaLnBrk="1" hangingPunct="1"/>
            <a:endParaRPr lang="es-ES" altLang="en-US" sz="3200"/>
          </a:p>
        </p:txBody>
      </p:sp>
      <p:pic>
        <p:nvPicPr>
          <p:cNvPr id="22532" name="4 Imagen" descr="classnode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3438" y="1676400"/>
            <a:ext cx="5029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3555" name="2 CuadroTexto"/>
          <p:cNvSpPr txBox="1">
            <a:spLocks noChangeArrowheads="1"/>
          </p:cNvSpPr>
          <p:nvPr/>
        </p:nvSpPr>
        <p:spPr bwMode="auto">
          <a:xfrm>
            <a:off x="0" y="1143000"/>
            <a:ext cx="81295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Implementación(Indexer)</a:t>
            </a:r>
            <a:endParaRPr lang="es-ES" altLang="en-US" sz="3200"/>
          </a:p>
          <a:p>
            <a:pPr eaLnBrk="1" hangingPunct="1"/>
            <a:endParaRPr lang="es-ES" altLang="en-US" sz="3200"/>
          </a:p>
        </p:txBody>
      </p:sp>
      <p:pic>
        <p:nvPicPr>
          <p:cNvPr id="23556" name="5 Imagen" descr="classlist3.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736725"/>
            <a:ext cx="7659687" cy="49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4579" name="2 CuadroTexto"/>
          <p:cNvSpPr txBox="1">
            <a:spLocks noChangeArrowheads="1"/>
          </p:cNvSpPr>
          <p:nvPr/>
        </p:nvSpPr>
        <p:spPr bwMode="auto">
          <a:xfrm>
            <a:off x="0" y="1143000"/>
            <a:ext cx="77882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Implementación(Insert)</a:t>
            </a:r>
            <a:endParaRPr lang="es-ES" altLang="en-US" sz="3200"/>
          </a:p>
          <a:p>
            <a:pPr eaLnBrk="1" hangingPunct="1"/>
            <a:endParaRPr lang="es-ES" altLang="en-US" sz="3200"/>
          </a:p>
        </p:txBody>
      </p:sp>
      <p:pic>
        <p:nvPicPr>
          <p:cNvPr id="24580" name="5 Imagen" descr="classlist4.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9525" y="1736725"/>
            <a:ext cx="652303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5603" name="2 CuadroTexto"/>
          <p:cNvSpPr txBox="1">
            <a:spLocks noChangeArrowheads="1"/>
          </p:cNvSpPr>
          <p:nvPr/>
        </p:nvSpPr>
        <p:spPr bwMode="auto">
          <a:xfrm>
            <a:off x="0" y="1143000"/>
            <a:ext cx="89281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Implementación(RemoveAt)</a:t>
            </a:r>
            <a:endParaRPr lang="es-ES" altLang="en-US" sz="3200"/>
          </a:p>
          <a:p>
            <a:pPr eaLnBrk="1" hangingPunct="1"/>
            <a:endParaRPr lang="es-ES" altLang="en-US" sz="3200"/>
          </a:p>
        </p:txBody>
      </p:sp>
      <p:pic>
        <p:nvPicPr>
          <p:cNvPr id="25604" name="5 Imagen" descr="classlist5.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3675" y="1736725"/>
            <a:ext cx="63277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6627" name="2 CuadroTexto"/>
          <p:cNvSpPr txBox="1">
            <a:spLocks noChangeArrowheads="1"/>
          </p:cNvSpPr>
          <p:nvPr/>
        </p:nvSpPr>
        <p:spPr bwMode="auto">
          <a:xfrm>
            <a:off x="0" y="1143000"/>
            <a:ext cx="82677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Implementación(Remove)</a:t>
            </a:r>
            <a:endParaRPr lang="es-ES" altLang="en-US" sz="3200"/>
          </a:p>
          <a:p>
            <a:pPr eaLnBrk="1" hangingPunct="1"/>
            <a:endParaRPr lang="es-ES" altLang="en-US" sz="3200"/>
          </a:p>
        </p:txBody>
      </p:sp>
      <p:pic>
        <p:nvPicPr>
          <p:cNvPr id="26628" name="4 Imagen" descr="classlist6.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1363" y="1646238"/>
            <a:ext cx="4551362"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7651" name="2 CuadroTexto"/>
          <p:cNvSpPr txBox="1">
            <a:spLocks noChangeArrowheads="1"/>
          </p:cNvSpPr>
          <p:nvPr/>
        </p:nvSpPr>
        <p:spPr bwMode="auto">
          <a:xfrm>
            <a:off x="0" y="1143000"/>
            <a:ext cx="87915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Implementación(RemoveAll)</a:t>
            </a:r>
            <a:endParaRPr lang="es-ES" altLang="en-US" sz="3200"/>
          </a:p>
          <a:p>
            <a:pPr eaLnBrk="1" hangingPunct="1"/>
            <a:endParaRPr lang="es-ES" altLang="en-US" sz="3200"/>
          </a:p>
        </p:txBody>
      </p:sp>
      <p:pic>
        <p:nvPicPr>
          <p:cNvPr id="27652" name="5 Imagen" descr="classlist7.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646238"/>
            <a:ext cx="4264025"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8675" name="2 CuadroTexto"/>
          <p:cNvSpPr txBox="1">
            <a:spLocks noChangeArrowheads="1"/>
          </p:cNvSpPr>
          <p:nvPr/>
        </p:nvSpPr>
        <p:spPr bwMode="auto">
          <a:xfrm>
            <a:off x="0" y="1143000"/>
            <a:ext cx="8151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Lista Enlazada: Implementación(foreach)</a:t>
            </a:r>
            <a:endParaRPr lang="es-ES" altLang="en-US" sz="3200"/>
          </a:p>
          <a:p>
            <a:pPr eaLnBrk="1" hangingPunct="1"/>
            <a:endParaRPr lang="es-ES" altLang="en-US" sz="3200"/>
          </a:p>
        </p:txBody>
      </p:sp>
      <p:pic>
        <p:nvPicPr>
          <p:cNvPr id="28676" name="4 Imagen" descr="classlist8.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46238"/>
            <a:ext cx="8288338"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29699" name="2 CuadroTexto"/>
          <p:cNvSpPr txBox="1">
            <a:spLocks noChangeArrowheads="1"/>
          </p:cNvSpPr>
          <p:nvPr/>
        </p:nvSpPr>
        <p:spPr bwMode="auto">
          <a:xfrm>
            <a:off x="0" y="1143000"/>
            <a:ext cx="63325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Cola Enlazada: Implementación</a:t>
            </a:r>
            <a:endParaRPr lang="es-ES" altLang="en-US" sz="3200"/>
          </a:p>
          <a:p>
            <a:pPr eaLnBrk="1" hangingPunct="1"/>
            <a:endParaRPr lang="es-ES" altLang="en-US" sz="3200"/>
          </a:p>
        </p:txBody>
      </p:sp>
      <p:sp>
        <p:nvSpPr>
          <p:cNvPr id="29700"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Una Cola Enlazada no es más que una Lista Enlazada con restricciones. En este caso la Cola no permite las operaciones de Insertar/Eliminar en una posición dada. Esta estructura solo permite adicionar un elemento al final de la misma y Obtener/Eliminar el primer elemento. Al igual que en la clase Lista Enlazada existirán los nodos punteros cabeza y cola, los cuales garantizan complejidad O(1) en todas las operaciones. El puntero cabeza garantiza la operación Obtener/Eliminar al principio y el puntero cola a la operación Adicionar al final.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30723" name="2 CuadroTexto"/>
          <p:cNvSpPr txBox="1">
            <a:spLocks noChangeArrowheads="1"/>
          </p:cNvSpPr>
          <p:nvPr/>
        </p:nvSpPr>
        <p:spPr bwMode="auto">
          <a:xfrm>
            <a:off x="0" y="1143000"/>
            <a:ext cx="8334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Cola Enlazada: Implementación(Enqueue)</a:t>
            </a:r>
            <a:endParaRPr lang="es-ES" altLang="en-US" sz="3200"/>
          </a:p>
          <a:p>
            <a:pPr eaLnBrk="1" hangingPunct="1"/>
            <a:endParaRPr lang="es-ES" altLang="en-US" sz="3200"/>
          </a:p>
        </p:txBody>
      </p:sp>
      <p:pic>
        <p:nvPicPr>
          <p:cNvPr id="30724" name="4 Imagen" descr="queue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75" y="1736725"/>
            <a:ext cx="466883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5123" name="2 CuadroTexto"/>
          <p:cNvSpPr txBox="1">
            <a:spLocks noChangeArrowheads="1"/>
          </p:cNvSpPr>
          <p:nvPr/>
        </p:nvSpPr>
        <p:spPr bwMode="auto">
          <a:xfrm>
            <a:off x="0" y="1066800"/>
            <a:ext cx="601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Introducción</a:t>
            </a:r>
            <a:endParaRPr lang="es-ES" altLang="en-US" sz="3200"/>
          </a:p>
        </p:txBody>
      </p:sp>
      <p:sp>
        <p:nvSpPr>
          <p:cNvPr id="5124" name="3 CuadroTexto"/>
          <p:cNvSpPr txBox="1">
            <a:spLocks noChangeArrowheads="1"/>
          </p:cNvSpPr>
          <p:nvPr/>
        </p:nvSpPr>
        <p:spPr bwMode="auto">
          <a:xfrm>
            <a:off x="381000" y="1600200"/>
            <a:ext cx="80613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Una de las decisiones más importantes en el diseño de una aplicación es sin dudas escoger que estructura de datos utilizar. Arreglos y Listas Enlazadas son entre ellas las más comunes, y cada una es aplicable en diferentes situaciones.</a:t>
            </a:r>
          </a:p>
          <a:p>
            <a:pPr algn="just"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31747" name="2 CuadroTexto"/>
          <p:cNvSpPr txBox="1">
            <a:spLocks noChangeArrowheads="1"/>
          </p:cNvSpPr>
          <p:nvPr/>
        </p:nvSpPr>
        <p:spPr bwMode="auto">
          <a:xfrm>
            <a:off x="0" y="1143000"/>
            <a:ext cx="95186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100" b="1">
                <a:solidFill>
                  <a:srgbClr val="FFFF00"/>
                </a:solidFill>
              </a:rPr>
              <a:t>Cola Enlazada: Implementación(Peek, Dequeue)</a:t>
            </a:r>
            <a:endParaRPr lang="es-ES" altLang="en-US" sz="3100"/>
          </a:p>
          <a:p>
            <a:pPr eaLnBrk="1" hangingPunct="1"/>
            <a:endParaRPr lang="es-ES" altLang="en-US" sz="3200"/>
          </a:p>
        </p:txBody>
      </p:sp>
      <p:pic>
        <p:nvPicPr>
          <p:cNvPr id="31748" name="4 Imagen" descr="queue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763" y="1736725"/>
            <a:ext cx="78216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32771" name="2 CuadroTexto"/>
          <p:cNvSpPr txBox="1">
            <a:spLocks noChangeArrowheads="1"/>
          </p:cNvSpPr>
          <p:nvPr/>
        </p:nvSpPr>
        <p:spPr bwMode="auto">
          <a:xfrm>
            <a:off x="0" y="1143000"/>
            <a:ext cx="61737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Pila Enlazada: Implementación</a:t>
            </a:r>
            <a:endParaRPr lang="es-ES" altLang="en-US" sz="3200"/>
          </a:p>
          <a:p>
            <a:pPr eaLnBrk="1" hangingPunct="1"/>
            <a:endParaRPr lang="es-ES" altLang="en-US" sz="3200"/>
          </a:p>
        </p:txBody>
      </p:sp>
      <p:sp>
        <p:nvSpPr>
          <p:cNvPr id="32772"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Una Pila Enlazada no es más que una Lista Enlazada con restricciones. En este caso la Pila no permite las operaciones de Insertar/Eliminar en una posición dada ni la operación adicionar al final. Esta estructura solo permite Adicionar/Obtener/Eliminar al principio de la misma. Teniendo en cuenta que todas las operaciones ocurren al principio de la estructura de datos solo se necesitaría un solo nodo puntero, similar al puntero cabeza de la Lista Enlazada. Todas sus operaciones al igual que en la Cola Enlazada tendrán complejidad O(1).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33795" name="2 CuadroTexto"/>
          <p:cNvSpPr txBox="1">
            <a:spLocks noChangeArrowheads="1"/>
          </p:cNvSpPr>
          <p:nvPr/>
        </p:nvSpPr>
        <p:spPr bwMode="auto">
          <a:xfrm>
            <a:off x="0" y="1143000"/>
            <a:ext cx="9042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Pila Enlazada: Implementación (Push, Empty)</a:t>
            </a:r>
            <a:endParaRPr lang="es-ES" altLang="en-US" sz="3200"/>
          </a:p>
          <a:p>
            <a:pPr eaLnBrk="1" hangingPunct="1"/>
            <a:endParaRPr lang="es-ES" altLang="en-US" sz="3200"/>
          </a:p>
        </p:txBody>
      </p:sp>
      <p:pic>
        <p:nvPicPr>
          <p:cNvPr id="33796" name="4 Imagen" descr="stack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6238" y="1646238"/>
            <a:ext cx="592613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34819" name="2 CuadroTexto"/>
          <p:cNvSpPr txBox="1">
            <a:spLocks noChangeArrowheads="1"/>
          </p:cNvSpPr>
          <p:nvPr/>
        </p:nvSpPr>
        <p:spPr bwMode="auto">
          <a:xfrm>
            <a:off x="0" y="1143000"/>
            <a:ext cx="82819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Pila Enlazada: Implementación (Top, Pop)</a:t>
            </a:r>
            <a:endParaRPr lang="es-ES" altLang="en-US" sz="3200"/>
          </a:p>
          <a:p>
            <a:pPr eaLnBrk="1" hangingPunct="1"/>
            <a:endParaRPr lang="es-ES" altLang="en-US" sz="3200"/>
          </a:p>
        </p:txBody>
      </p:sp>
      <p:pic>
        <p:nvPicPr>
          <p:cNvPr id="34820" name="4 Imagen" descr="stack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736725"/>
            <a:ext cx="7354888" cy="49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35843" name="2 CuadroTexto"/>
          <p:cNvSpPr txBox="1">
            <a:spLocks noChangeArrowheads="1"/>
          </p:cNvSpPr>
          <p:nvPr/>
        </p:nvSpPr>
        <p:spPr bwMode="auto">
          <a:xfrm>
            <a:off x="304800" y="1143000"/>
            <a:ext cx="1516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Tarea</a:t>
            </a:r>
            <a:endParaRPr lang="es-ES" altLang="en-US" sz="3200"/>
          </a:p>
        </p:txBody>
      </p:sp>
      <p:sp>
        <p:nvSpPr>
          <p:cNvPr id="35844" name="3 CuadroTexto"/>
          <p:cNvSpPr txBox="1">
            <a:spLocks noChangeArrowheads="1"/>
          </p:cNvSpPr>
          <p:nvPr/>
        </p:nvSpPr>
        <p:spPr bwMode="auto">
          <a:xfrm>
            <a:off x="381000" y="1828800"/>
            <a:ext cx="80613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US" altLang="en-US" sz="3600" b="1" dirty="0">
                <a:solidFill>
                  <a:schemeClr val="bg1"/>
                </a:solidFill>
              </a:rPr>
              <a:t>- </a:t>
            </a:r>
            <a:r>
              <a:rPr lang="en-US" altLang="en-US" sz="3600" b="1" dirty="0" err="1">
                <a:solidFill>
                  <a:schemeClr val="bg1"/>
                </a:solidFill>
                <a:hlinkClick r:id="rId2" action="ppaction://hlinkfile"/>
              </a:rPr>
              <a:t>Tunel</a:t>
            </a:r>
            <a:endParaRPr lang="en-US" altLang="en-US" sz="3600" b="1" dirty="0">
              <a:solidFill>
                <a:schemeClr val="bg1"/>
              </a:solidFill>
            </a:endParaRPr>
          </a:p>
          <a:p>
            <a:pPr lvl="1" eaLnBrk="1" hangingPunct="1"/>
            <a:r>
              <a:rPr lang="en-US" altLang="en-US" sz="3600" b="1" dirty="0">
                <a:solidFill>
                  <a:schemeClr val="bg1"/>
                </a:solidFill>
              </a:rPr>
              <a:t>- </a:t>
            </a:r>
            <a:r>
              <a:rPr lang="en-US" altLang="en-US" sz="3600" b="1" dirty="0" err="1">
                <a:solidFill>
                  <a:schemeClr val="bg1"/>
                </a:solidFill>
                <a:hlinkClick r:id="rId3" action="ppaction://hlinkfile"/>
              </a:rPr>
              <a:t>Adicciones</a:t>
            </a:r>
            <a:r>
              <a:rPr lang="en-US" altLang="en-US" sz="3600" b="1" dirty="0">
                <a:solidFill>
                  <a:schemeClr val="bg1"/>
                </a:solidFill>
                <a:hlinkClick r:id="rId3" action="ppaction://hlinkfile"/>
              </a:rPr>
              <a:t> </a:t>
            </a:r>
            <a:r>
              <a:rPr lang="en-US" altLang="en-US" sz="3600" b="1" dirty="0" err="1">
                <a:solidFill>
                  <a:schemeClr val="bg1"/>
                </a:solidFill>
                <a:hlinkClick r:id="rId3" action="ppaction://hlinkfile"/>
              </a:rPr>
              <a:t>Elementales</a:t>
            </a:r>
            <a:endParaRPr lang="en-US" altLang="en-US" sz="3600" b="1" dirty="0">
              <a:solidFill>
                <a:schemeClr val="bg1"/>
              </a:solidFill>
            </a:endParaRPr>
          </a:p>
          <a:p>
            <a:pPr lvl="1" eaLnBrk="1" hangingPunct="1"/>
            <a:r>
              <a:rPr lang="en-US" altLang="en-US" sz="3600" b="1" dirty="0">
                <a:solidFill>
                  <a:schemeClr val="bg1"/>
                </a:solidFill>
              </a:rPr>
              <a:t>- </a:t>
            </a:r>
            <a:r>
              <a:rPr lang="en-US" altLang="en-US" sz="3600" b="1" dirty="0" err="1">
                <a:solidFill>
                  <a:schemeClr val="bg1"/>
                </a:solidFill>
                <a:hlinkClick r:id="rId4" action="ppaction://hlinkfile"/>
              </a:rPr>
              <a:t>Conjuntos</a:t>
            </a:r>
            <a:r>
              <a:rPr lang="en-US" altLang="en-US" sz="3600" b="1" dirty="0">
                <a:solidFill>
                  <a:schemeClr val="bg1"/>
                </a:solidFill>
                <a:hlinkClick r:id="rId4" action="ppaction://hlinkfile"/>
              </a:rPr>
              <a:t> de </a:t>
            </a:r>
            <a:r>
              <a:rPr lang="en-US" altLang="en-US" sz="3600" b="1" dirty="0" err="1">
                <a:solidFill>
                  <a:schemeClr val="bg1"/>
                </a:solidFill>
                <a:hlinkClick r:id="rId4" action="ppaction://hlinkfile"/>
              </a:rPr>
              <a:t>Anagramas</a:t>
            </a:r>
            <a:endParaRPr lang="en-US" altLang="en-US" sz="3600" b="1" dirty="0">
              <a:solidFill>
                <a:schemeClr val="bg1"/>
              </a:solidFill>
            </a:endParaRPr>
          </a:p>
          <a:p>
            <a:pPr lvl="1" eaLnBrk="1" hangingPunct="1"/>
            <a:r>
              <a:rPr lang="en-US" altLang="en-US" sz="3600" b="1" dirty="0">
                <a:solidFill>
                  <a:schemeClr val="bg1"/>
                </a:solidFill>
              </a:rPr>
              <a:t>- </a:t>
            </a:r>
            <a:r>
              <a:rPr lang="en-US" altLang="en-US" sz="3600" b="1" dirty="0">
                <a:solidFill>
                  <a:schemeClr val="bg1"/>
                </a:solidFill>
                <a:hlinkClick r:id="rId5" action="ppaction://hlinkfile"/>
              </a:rPr>
              <a:t>Jimmy y la </a:t>
            </a:r>
            <a:r>
              <a:rPr lang="en-US" altLang="en-US" sz="3600" b="1" dirty="0" err="1">
                <a:solidFill>
                  <a:schemeClr val="bg1"/>
                </a:solidFill>
                <a:hlinkClick r:id="rId5" action="ppaction://hlinkfile"/>
              </a:rPr>
              <a:t>aritmetica</a:t>
            </a:r>
            <a:endParaRPr lang="en-US" altLang="en-US" sz="3600" b="1" dirty="0">
              <a:solidFill>
                <a:schemeClr val="bg1"/>
              </a:solidFill>
            </a:endParaRPr>
          </a:p>
          <a:p>
            <a:pPr lvl="1" eaLnBrk="1" hangingPunct="1">
              <a:buFontTx/>
              <a:buChar char="-"/>
            </a:pPr>
            <a:r>
              <a:rPr lang="en-US" altLang="en-US" sz="3600" b="1" dirty="0">
                <a:solidFill>
                  <a:schemeClr val="bg1"/>
                </a:solidFill>
              </a:rPr>
              <a:t> </a:t>
            </a:r>
            <a:r>
              <a:rPr lang="en-US" altLang="en-US" sz="3600" b="1" dirty="0">
                <a:solidFill>
                  <a:schemeClr val="bg1"/>
                </a:solidFill>
                <a:hlinkClick r:id="rId6" action="ppaction://hlinkfile"/>
              </a:rPr>
              <a:t>Almost Union-Find</a:t>
            </a:r>
            <a:endParaRPr lang="en-US" altLang="en-US" sz="3600" b="1" dirty="0">
              <a:solidFill>
                <a:schemeClr val="bg1"/>
              </a:solidFill>
            </a:endParaRPr>
          </a:p>
          <a:p>
            <a:pPr lvl="1" eaLnBrk="1" hangingPunct="1">
              <a:buFontTx/>
              <a:buChar char="-"/>
            </a:pPr>
            <a:r>
              <a:rPr lang="en-US" altLang="en-US" sz="3600" b="1" dirty="0">
                <a:solidFill>
                  <a:schemeClr val="bg1"/>
                </a:solidFill>
              </a:rPr>
              <a:t> </a:t>
            </a:r>
            <a:r>
              <a:rPr lang="en-US" altLang="en-US" sz="3600" b="1" dirty="0" err="1">
                <a:solidFill>
                  <a:schemeClr val="bg1"/>
                </a:solidFill>
                <a:hlinkClick r:id="rId7" action="ppaction://hlinkfile"/>
              </a:rPr>
              <a:t>Perfil</a:t>
            </a:r>
            <a:r>
              <a:rPr lang="en-US" altLang="en-US" sz="3600" b="1" dirty="0">
                <a:solidFill>
                  <a:schemeClr val="bg1"/>
                </a:solidFill>
                <a:hlinkClick r:id="rId7" action="ppaction://hlinkfile"/>
              </a:rPr>
              <a:t> de Ciudad</a:t>
            </a:r>
            <a:endParaRPr lang="en-US" altLang="en-US" sz="36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6147" name="2 CuadroTexto"/>
          <p:cNvSpPr txBox="1">
            <a:spLocks noChangeArrowheads="1"/>
          </p:cNvSpPr>
          <p:nvPr/>
        </p:nvSpPr>
        <p:spPr bwMode="auto">
          <a:xfrm>
            <a:off x="0" y="1066800"/>
            <a:ext cx="9377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a:t>
            </a:r>
            <a:endParaRPr lang="es-ES" altLang="en-US" sz="3200"/>
          </a:p>
        </p:txBody>
      </p:sp>
      <p:sp>
        <p:nvSpPr>
          <p:cNvPr id="6148" name="3 CuadroTexto"/>
          <p:cNvSpPr txBox="1">
            <a:spLocks noChangeArrowheads="1"/>
          </p:cNvSpPr>
          <p:nvPr/>
        </p:nvSpPr>
        <p:spPr bwMode="auto">
          <a:xfrm>
            <a:off x="304800" y="1600200"/>
            <a:ext cx="8610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Los Arreglos y Listas Enlazadas son ambas diseñadas para almacenar múltiples elementos, la mayoría de ellos del mismo tipo. De acuerdo con la Enciclopedia de la Computadora de Escritorio, un Arreglo es un acomodamiento ordenado de datos que son accedidos por índices referenciados. Por otra parte dicha enciclopedia define a una Lista Enlazada como un grupo de elementos, donde cada cual contiene un puntero apuntando al próximo elemento.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7171" name="2 CuadroTexto"/>
          <p:cNvSpPr txBox="1">
            <a:spLocks noChangeArrowheads="1"/>
          </p:cNvSpPr>
          <p:nvPr/>
        </p:nvSpPr>
        <p:spPr bwMode="auto">
          <a:xfrm>
            <a:off x="0" y="1066800"/>
            <a:ext cx="9377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Arreglo (Definición)</a:t>
            </a:r>
            <a:endParaRPr lang="es-ES" altLang="en-US" sz="3200"/>
          </a:p>
        </p:txBody>
      </p:sp>
      <p:sp>
        <p:nvSpPr>
          <p:cNvPr id="7172" name="3 CuadroTexto"/>
          <p:cNvSpPr txBox="1">
            <a:spLocks noChangeArrowheads="1"/>
          </p:cNvSpPr>
          <p:nvPr/>
        </p:nvSpPr>
        <p:spPr bwMode="auto">
          <a:xfrm>
            <a:off x="304800" y="1595438"/>
            <a:ext cx="8534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Posiblemente la estructura de datos más comúnmente usada para almacenar datos. Un bloque de memoria es reservada para el arreglo completo, el cual contiene todos los elementos inicializados (y el resto de los no inicializados) del arreglo. La indexación es 0-basada y los elementos pueden ser accedidos en un tiempo constante usando el índice del mismo, así como los subíndices que posea, en caso de ser arreglos multidimensionales.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8195" name="2 CuadroTexto"/>
          <p:cNvSpPr txBox="1">
            <a:spLocks noChangeArrowheads="1"/>
          </p:cNvSpPr>
          <p:nvPr/>
        </p:nvSpPr>
        <p:spPr bwMode="auto">
          <a:xfrm>
            <a:off x="0" y="1066800"/>
            <a:ext cx="9377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Arreglo (Propiedades)</a:t>
            </a:r>
            <a:endParaRPr lang="es-ES" altLang="en-US" sz="3200"/>
          </a:p>
        </p:txBody>
      </p:sp>
      <p:sp>
        <p:nvSpPr>
          <p:cNvPr id="8196" name="3 CuadroTexto"/>
          <p:cNvSpPr txBox="1">
            <a:spLocks noChangeArrowheads="1"/>
          </p:cNvSpPr>
          <p:nvPr/>
        </p:nvSpPr>
        <p:spPr bwMode="auto">
          <a:xfrm>
            <a:off x="304800" y="1595438"/>
            <a:ext cx="85344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¿Por qué un tiempo constante para acceder a los elementos de un arreglo? - La dirección de un elemento es calculada como un "offset" a partir de la dirección base del arreglo y una multiplicación es necesaria para calcular lo que se supone debe ser sumada a la dirección base para obtener la dirección en memoria del elemento. Puesto que los requerimientos de memoria de cada tipo de datos son diferentes, primero es calculado el tamaño del tipo de dato y luego es multiplicado por el índice del elemento para obtener el valor que debe ser sumado a la dirección base.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4099" name="2 CuadroTexto"/>
          <p:cNvSpPr txBox="1">
            <a:spLocks noChangeArrowheads="1"/>
          </p:cNvSpPr>
          <p:nvPr/>
        </p:nvSpPr>
        <p:spPr bwMode="auto">
          <a:xfrm>
            <a:off x="0" y="1066800"/>
            <a:ext cx="9377363" cy="977900"/>
          </a:xfrm>
          <a:prstGeom prst="rect">
            <a:avLst/>
          </a:prstGeom>
          <a:noFill/>
          <a:ln w="9525">
            <a:noFill/>
            <a:miter lim="800000"/>
            <a:headEnd/>
            <a:tailEnd/>
          </a:ln>
        </p:spPr>
        <p:txBody>
          <a:bodyPr>
            <a:spAutoFit/>
          </a:bodyPr>
          <a:lstStyle/>
          <a:p>
            <a:pPr>
              <a:defRPr/>
            </a:pPr>
            <a:r>
              <a:rPr lang="es-ES" sz="3200" b="1" dirty="0">
                <a:solidFill>
                  <a:srgbClr val="FFFF00"/>
                </a:solidFill>
                <a:latin typeface="Arial" charset="0"/>
              </a:rPr>
              <a:t>Arreglo vs Lista: Arreglo (Propiedades)</a:t>
            </a:r>
            <a:endParaRPr lang="es-ES" sz="3200" dirty="0">
              <a:latin typeface="Arial" charset="0"/>
            </a:endParaRPr>
          </a:p>
          <a:p>
            <a:pPr>
              <a:defRPr/>
            </a:pPr>
            <a:endParaRPr lang="es-ES" sz="2550" dirty="0">
              <a:latin typeface="Arial" charset="0"/>
            </a:endParaRPr>
          </a:p>
        </p:txBody>
      </p:sp>
      <p:sp>
        <p:nvSpPr>
          <p:cNvPr id="9220" name="3 CuadroTexto"/>
          <p:cNvSpPr txBox="1">
            <a:spLocks noChangeArrowheads="1"/>
          </p:cNvSpPr>
          <p:nvPr/>
        </p:nvSpPr>
        <p:spPr bwMode="auto">
          <a:xfrm>
            <a:off x="304800" y="1595438"/>
            <a:ext cx="85344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Así, el proceso solo requiere una multiplicación y una suma para calcular la posición de cualquier elemento. Por lo tanto el acceso es rápido y requiere un tiempo constante.</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028" name="2 CuadroTexto"/>
          <p:cNvSpPr txBox="1">
            <a:spLocks noChangeArrowheads="1"/>
          </p:cNvSpPr>
          <p:nvPr/>
        </p:nvSpPr>
        <p:spPr bwMode="auto">
          <a:xfrm>
            <a:off x="0" y="1066800"/>
            <a:ext cx="9377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Arreglo (Propiedades)</a:t>
            </a:r>
            <a:endParaRPr lang="es-ES" altLang="en-US" sz="3200"/>
          </a:p>
        </p:txBody>
      </p:sp>
      <p:sp>
        <p:nvSpPr>
          <p:cNvPr id="1029" name="3 CuadroTexto"/>
          <p:cNvSpPr txBox="1">
            <a:spLocks noChangeArrowheads="1"/>
          </p:cNvSpPr>
          <p:nvPr/>
        </p:nvSpPr>
        <p:spPr bwMode="auto">
          <a:xfrm>
            <a:off x="304800" y="1595438"/>
            <a:ext cx="85344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Ventajas de usar los Arreglos:</a:t>
            </a:r>
          </a:p>
          <a:p>
            <a:pPr lvl="1" algn="just" eaLnBrk="1" hangingPunct="1"/>
            <a:r>
              <a:rPr lang="es-ES" altLang="en-US" sz="2800">
                <a:solidFill>
                  <a:schemeClr val="bg1"/>
                </a:solidFill>
              </a:rPr>
              <a:t>- Fácil de usar y acceder.</a:t>
            </a:r>
          </a:p>
          <a:p>
            <a:pPr lvl="1" algn="just" eaLnBrk="1" hangingPunct="1">
              <a:buFontTx/>
              <a:buChar char="-"/>
            </a:pPr>
            <a:r>
              <a:rPr lang="es-ES" altLang="en-US" sz="2800">
                <a:solidFill>
                  <a:schemeClr val="bg1"/>
                </a:solidFill>
              </a:rPr>
              <a:t> Acceso rápido a los elementos.</a:t>
            </a:r>
          </a:p>
          <a:p>
            <a:pPr algn="just" eaLnBrk="1" hangingPunct="1">
              <a:buFontTx/>
              <a:buChar char="-"/>
            </a:pPr>
            <a:endParaRPr lang="es-ES" altLang="en-US" sz="2800">
              <a:solidFill>
                <a:schemeClr val="bg1"/>
              </a:solidFill>
            </a:endParaRPr>
          </a:p>
          <a:p>
            <a:pPr algn="just" eaLnBrk="1" hangingPunct="1"/>
            <a:r>
              <a:rPr lang="es-ES" altLang="en-US" sz="2800">
                <a:solidFill>
                  <a:schemeClr val="bg1"/>
                </a:solidFill>
              </a:rPr>
              <a:t>Desventajas de usar los Arreglos:</a:t>
            </a:r>
          </a:p>
          <a:p>
            <a:pPr lvl="1" algn="just" eaLnBrk="1" hangingPunct="1"/>
            <a:r>
              <a:rPr lang="es-ES" altLang="en-US" sz="2800">
                <a:solidFill>
                  <a:schemeClr val="bg1"/>
                </a:solidFill>
              </a:rPr>
              <a:t>- Tamaño fijo.</a:t>
            </a:r>
          </a:p>
          <a:p>
            <a:pPr lvl="1" algn="just" eaLnBrk="1" hangingPunct="1"/>
            <a:r>
              <a:rPr lang="es-ES" altLang="en-US" sz="2800">
                <a:solidFill>
                  <a:schemeClr val="bg1"/>
                </a:solidFill>
              </a:rPr>
              <a:t>- Un bloque de memoria: Si no tienes suficiente memoria para proveer un simple bloque (pero tienes suficiente bloques de memoria dispersos) para reservar el espacio que necesitas, tendrías que desfragmentar la memoria para crear un bloque libre del tamaño necesitado.</a:t>
            </a:r>
          </a:p>
        </p:txBody>
      </p:sp>
      <p:graphicFrame>
        <p:nvGraphicFramePr>
          <p:cNvPr id="1026"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33" name="Ecuación" r:id="rId3" imgW="114120" imgH="215640" progId="Equation.3">
                  <p:embed/>
                </p:oleObj>
              </mc:Choice>
              <mc:Fallback>
                <p:oleObj name="Ecuación" r:id="rId3"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64166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TDA BASICAS</a:t>
            </a:r>
            <a:endParaRPr lang="es-ES" sz="2400" b="1" dirty="0">
              <a:solidFill>
                <a:schemeClr val="bg1">
                  <a:lumMod val="95000"/>
                </a:schemeClr>
              </a:solidFill>
              <a:latin typeface="Arial" charset="0"/>
            </a:endParaRPr>
          </a:p>
        </p:txBody>
      </p:sp>
      <p:sp>
        <p:nvSpPr>
          <p:cNvPr id="10243" name="2 CuadroTexto"/>
          <p:cNvSpPr txBox="1">
            <a:spLocks noChangeArrowheads="1"/>
          </p:cNvSpPr>
          <p:nvPr/>
        </p:nvSpPr>
        <p:spPr bwMode="auto">
          <a:xfrm>
            <a:off x="0" y="1143000"/>
            <a:ext cx="78200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Arreglo vs Lista: Arreglo (Propiedades)</a:t>
            </a:r>
            <a:endParaRPr lang="es-ES" altLang="en-US" sz="3200"/>
          </a:p>
          <a:p>
            <a:pPr eaLnBrk="1" hangingPunct="1"/>
            <a:endParaRPr lang="es-ES" altLang="en-US" sz="3200"/>
          </a:p>
        </p:txBody>
      </p:sp>
      <p:sp>
        <p:nvSpPr>
          <p:cNvPr id="10244" name="3 CuadroTexto"/>
          <p:cNvSpPr txBox="1">
            <a:spLocks noChangeArrowheads="1"/>
          </p:cNvSpPr>
          <p:nvPr/>
        </p:nvSpPr>
        <p:spPr bwMode="auto">
          <a:xfrm>
            <a:off x="381000" y="1828800"/>
            <a:ext cx="80613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Desventajas de usar los Arreglos:</a:t>
            </a:r>
          </a:p>
          <a:p>
            <a:pPr lvl="1" algn="just" eaLnBrk="1" hangingPunct="1"/>
            <a:r>
              <a:rPr lang="es-ES" altLang="en-US" sz="2800">
                <a:solidFill>
                  <a:schemeClr val="bg1"/>
                </a:solidFill>
              </a:rPr>
              <a:t>- Compleja inserción basada en posiciones: Si deseas insertar un elemento en una posición ya cubierta por algún otro elemento entonces debes realizar un corrimiento a la derecha en una posición a todos los elementos a partir de la posición de inserción. Esto podría liberar la posición de inserción, al costo de que a mayor cantidad de elementos a la derecha a correr más se demorará el proceso de inserción.</a:t>
            </a:r>
          </a:p>
          <a:p>
            <a:pPr eaLnBrk="1" hangingPunct="1"/>
            <a:endParaRPr lang="es-ES" altLang="en-US" sz="280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1646</Words>
  <Application>Microsoft Office PowerPoint</Application>
  <PresentationFormat>Presentación en pantalla (4:3)</PresentationFormat>
  <Paragraphs>147</Paragraphs>
  <Slides>34</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38" baseType="lpstr">
      <vt:lpstr>Arial</vt:lpstr>
      <vt:lpstr>Calibri</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ucihlg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aefernandez-pc</dc:creator>
  <cp:lastModifiedBy>aefernandez</cp:lastModifiedBy>
  <cp:revision>124</cp:revision>
  <dcterms:created xsi:type="dcterms:W3CDTF">2012-03-05T20:33:08Z</dcterms:created>
  <dcterms:modified xsi:type="dcterms:W3CDTF">2021-05-04T20:29:27Z</dcterms:modified>
</cp:coreProperties>
</file>