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81" r:id="rId20"/>
    <p:sldId id="278" r:id="rId21"/>
    <p:sldId id="282" r:id="rId22"/>
    <p:sldId id="279" r:id="rId23"/>
    <p:sldId id="280" r:id="rId24"/>
    <p:sldId id="283" r:id="rId25"/>
    <p:sldId id="277"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pPr>
              <a:defRPr/>
            </a:pPr>
            <a:fld id="{4EC7EB62-73AF-431C-A2E6-678B017B9C1E}"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B6F75D8B-C61C-45B5-9BE7-532E6B1597D7}" type="slidenum">
              <a:rPr lang="en-US" altLang="en-US"/>
              <a:pPr/>
              <a:t>‹Nº›</a:t>
            </a:fld>
            <a:endParaRPr lang="en-US" altLang="en-US"/>
          </a:p>
        </p:txBody>
      </p:sp>
    </p:spTree>
    <p:extLst>
      <p:ext uri="{BB962C8B-B14F-4D97-AF65-F5344CB8AC3E}">
        <p14:creationId xmlns:p14="http://schemas.microsoft.com/office/powerpoint/2010/main" val="7726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5374558E-9A5A-4F22-AC58-433815E19160}"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4885359C-9B83-46C6-A56B-CC305DED7410}" type="slidenum">
              <a:rPr lang="en-US" altLang="en-US"/>
              <a:pPr/>
              <a:t>‹Nº›</a:t>
            </a:fld>
            <a:endParaRPr lang="en-US" altLang="en-US"/>
          </a:p>
        </p:txBody>
      </p:sp>
    </p:spTree>
    <p:extLst>
      <p:ext uri="{BB962C8B-B14F-4D97-AF65-F5344CB8AC3E}">
        <p14:creationId xmlns:p14="http://schemas.microsoft.com/office/powerpoint/2010/main" val="259236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020AB247-4E45-42C1-821F-BAF8F31382DE}"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A10690BA-31CB-447F-956B-709D6258F82B}" type="slidenum">
              <a:rPr lang="en-US" altLang="en-US"/>
              <a:pPr/>
              <a:t>‹Nº›</a:t>
            </a:fld>
            <a:endParaRPr lang="en-US" altLang="en-US"/>
          </a:p>
        </p:txBody>
      </p:sp>
    </p:spTree>
    <p:extLst>
      <p:ext uri="{BB962C8B-B14F-4D97-AF65-F5344CB8AC3E}">
        <p14:creationId xmlns:p14="http://schemas.microsoft.com/office/powerpoint/2010/main" val="159092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9C4035A3-E7D0-4140-90F0-22D8CA44BD7F}"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25F0CBCD-9D3F-4441-A190-46D08601D024}" type="slidenum">
              <a:rPr lang="en-US" altLang="en-US"/>
              <a:pPr/>
              <a:t>‹Nº›</a:t>
            </a:fld>
            <a:endParaRPr lang="en-US" altLang="en-US"/>
          </a:p>
        </p:txBody>
      </p:sp>
    </p:spTree>
    <p:extLst>
      <p:ext uri="{BB962C8B-B14F-4D97-AF65-F5344CB8AC3E}">
        <p14:creationId xmlns:p14="http://schemas.microsoft.com/office/powerpoint/2010/main" val="213022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05EC686-1E4B-4BFA-B25A-BF7B98F5D394}" type="datetimeFigureOut">
              <a:rPr lang="en-US"/>
              <a:pPr>
                <a:defRPr/>
              </a:pPr>
              <a:t>5/4/2021</a:t>
            </a:fld>
            <a:endParaRPr lang="en-US" dirty="0"/>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fld id="{CFB3CFB5-2CA3-44CB-8FE8-69F1FBC2D1FB}" type="slidenum">
              <a:rPr lang="en-US" altLang="en-US"/>
              <a:pPr/>
              <a:t>‹Nº›</a:t>
            </a:fld>
            <a:endParaRPr lang="en-US" altLang="en-US"/>
          </a:p>
        </p:txBody>
      </p:sp>
    </p:spTree>
    <p:extLst>
      <p:ext uri="{BB962C8B-B14F-4D97-AF65-F5344CB8AC3E}">
        <p14:creationId xmlns:p14="http://schemas.microsoft.com/office/powerpoint/2010/main" val="74406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3 Marcador de fecha"/>
          <p:cNvSpPr>
            <a:spLocks noGrp="1"/>
          </p:cNvSpPr>
          <p:nvPr>
            <p:ph type="dt" sz="half" idx="10"/>
          </p:nvPr>
        </p:nvSpPr>
        <p:spPr/>
        <p:txBody>
          <a:bodyPr/>
          <a:lstStyle>
            <a:lvl1pPr>
              <a:defRPr/>
            </a:lvl1pPr>
          </a:lstStyle>
          <a:p>
            <a:pPr>
              <a:defRPr/>
            </a:pPr>
            <a:fld id="{82942479-2649-4DEC-9580-065A7133CCB6}"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1567DB06-812A-4EE8-A6FB-8277EA824E8D}" type="slidenum">
              <a:rPr lang="en-US" altLang="en-US"/>
              <a:pPr/>
              <a:t>‹Nº›</a:t>
            </a:fld>
            <a:endParaRPr lang="en-US" altLang="en-US"/>
          </a:p>
        </p:txBody>
      </p:sp>
    </p:spTree>
    <p:extLst>
      <p:ext uri="{BB962C8B-B14F-4D97-AF65-F5344CB8AC3E}">
        <p14:creationId xmlns:p14="http://schemas.microsoft.com/office/powerpoint/2010/main" val="251973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fld id="{AB01F638-2CA5-4F28-B607-DDD5D350613A}" type="datetimeFigureOut">
              <a:rPr lang="en-US"/>
              <a:pPr>
                <a:defRPr/>
              </a:pPr>
              <a:t>5/4/2021</a:t>
            </a:fld>
            <a:endParaRPr lang="en-US" dirty="0"/>
          </a:p>
        </p:txBody>
      </p:sp>
      <p:sp>
        <p:nvSpPr>
          <p:cNvPr id="8" name="4 Marcador de pie de página"/>
          <p:cNvSpPr>
            <a:spLocks noGrp="1"/>
          </p:cNvSpPr>
          <p:nvPr>
            <p:ph type="ftr" sz="quarter" idx="11"/>
          </p:nvPr>
        </p:nvSpPr>
        <p:spPr/>
        <p:txBody>
          <a:bodyPr/>
          <a:lstStyle>
            <a:lvl1pPr>
              <a:defRPr/>
            </a:lvl1pPr>
          </a:lstStyle>
          <a:p>
            <a:pPr>
              <a:defRPr/>
            </a:pPr>
            <a:endParaRPr lang="en-US"/>
          </a:p>
        </p:txBody>
      </p:sp>
      <p:sp>
        <p:nvSpPr>
          <p:cNvPr id="9" name="5 Marcador de número de diapositiva"/>
          <p:cNvSpPr>
            <a:spLocks noGrp="1"/>
          </p:cNvSpPr>
          <p:nvPr>
            <p:ph type="sldNum" sz="quarter" idx="12"/>
          </p:nvPr>
        </p:nvSpPr>
        <p:spPr/>
        <p:txBody>
          <a:bodyPr/>
          <a:lstStyle>
            <a:lvl1pPr>
              <a:defRPr/>
            </a:lvl1pPr>
          </a:lstStyle>
          <a:p>
            <a:fld id="{74353AA4-0420-4317-8E84-02916411258B}" type="slidenum">
              <a:rPr lang="en-US" altLang="en-US"/>
              <a:pPr/>
              <a:t>‹Nº›</a:t>
            </a:fld>
            <a:endParaRPr lang="en-US" altLang="en-US"/>
          </a:p>
        </p:txBody>
      </p:sp>
    </p:spTree>
    <p:extLst>
      <p:ext uri="{BB962C8B-B14F-4D97-AF65-F5344CB8AC3E}">
        <p14:creationId xmlns:p14="http://schemas.microsoft.com/office/powerpoint/2010/main" val="87576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3 Marcador de fecha"/>
          <p:cNvSpPr>
            <a:spLocks noGrp="1"/>
          </p:cNvSpPr>
          <p:nvPr>
            <p:ph type="dt" sz="half" idx="10"/>
          </p:nvPr>
        </p:nvSpPr>
        <p:spPr/>
        <p:txBody>
          <a:bodyPr/>
          <a:lstStyle>
            <a:lvl1pPr>
              <a:defRPr/>
            </a:lvl1pPr>
          </a:lstStyle>
          <a:p>
            <a:pPr>
              <a:defRPr/>
            </a:pPr>
            <a:fld id="{3F5BE12A-EDF8-4005-AA67-2338AD28DB8A}" type="datetimeFigureOut">
              <a:rPr lang="en-US"/>
              <a:pPr>
                <a:defRPr/>
              </a:pPr>
              <a:t>5/4/2021</a:t>
            </a:fld>
            <a:endParaRPr lang="en-US" dirty="0"/>
          </a:p>
        </p:txBody>
      </p:sp>
      <p:sp>
        <p:nvSpPr>
          <p:cNvPr id="4" name="4 Marcador de pie de página"/>
          <p:cNvSpPr>
            <a:spLocks noGrp="1"/>
          </p:cNvSpPr>
          <p:nvPr>
            <p:ph type="ftr" sz="quarter" idx="11"/>
          </p:nvPr>
        </p:nvSpPr>
        <p:spPr/>
        <p:txBody>
          <a:bodyPr/>
          <a:lstStyle>
            <a:lvl1pPr>
              <a:defRPr/>
            </a:lvl1pPr>
          </a:lstStyle>
          <a:p>
            <a:pPr>
              <a:defRPr/>
            </a:pPr>
            <a:endParaRPr lang="en-US"/>
          </a:p>
        </p:txBody>
      </p:sp>
      <p:sp>
        <p:nvSpPr>
          <p:cNvPr id="5" name="5 Marcador de número de diapositiva"/>
          <p:cNvSpPr>
            <a:spLocks noGrp="1"/>
          </p:cNvSpPr>
          <p:nvPr>
            <p:ph type="sldNum" sz="quarter" idx="12"/>
          </p:nvPr>
        </p:nvSpPr>
        <p:spPr/>
        <p:txBody>
          <a:bodyPr/>
          <a:lstStyle>
            <a:lvl1pPr>
              <a:defRPr/>
            </a:lvl1pPr>
          </a:lstStyle>
          <a:p>
            <a:fld id="{2601CCED-C30E-4810-9128-C6308016085E}" type="slidenum">
              <a:rPr lang="en-US" altLang="en-US"/>
              <a:pPr/>
              <a:t>‹Nº›</a:t>
            </a:fld>
            <a:endParaRPr lang="en-US" altLang="en-US"/>
          </a:p>
        </p:txBody>
      </p:sp>
    </p:spTree>
    <p:extLst>
      <p:ext uri="{BB962C8B-B14F-4D97-AF65-F5344CB8AC3E}">
        <p14:creationId xmlns:p14="http://schemas.microsoft.com/office/powerpoint/2010/main" val="287234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5F3B957-019F-4A8F-8A72-E4E4AAF26578}" type="datetimeFigureOut">
              <a:rPr lang="en-US"/>
              <a:pPr>
                <a:defRPr/>
              </a:pPr>
              <a:t>5/4/2021</a:t>
            </a:fld>
            <a:endParaRPr lang="en-US" dirty="0"/>
          </a:p>
        </p:txBody>
      </p:sp>
      <p:sp>
        <p:nvSpPr>
          <p:cNvPr id="3" name="4 Marcador de pie de página"/>
          <p:cNvSpPr>
            <a:spLocks noGrp="1"/>
          </p:cNvSpPr>
          <p:nvPr>
            <p:ph type="ftr" sz="quarter" idx="11"/>
          </p:nvPr>
        </p:nvSpPr>
        <p:spPr/>
        <p:txBody>
          <a:bodyPr/>
          <a:lstStyle>
            <a:lvl1pPr>
              <a:defRPr/>
            </a:lvl1pPr>
          </a:lstStyle>
          <a:p>
            <a:pPr>
              <a:defRPr/>
            </a:pPr>
            <a:endParaRPr lang="en-US"/>
          </a:p>
        </p:txBody>
      </p:sp>
      <p:sp>
        <p:nvSpPr>
          <p:cNvPr id="4" name="5 Marcador de número de diapositiva"/>
          <p:cNvSpPr>
            <a:spLocks noGrp="1"/>
          </p:cNvSpPr>
          <p:nvPr>
            <p:ph type="sldNum" sz="quarter" idx="12"/>
          </p:nvPr>
        </p:nvSpPr>
        <p:spPr/>
        <p:txBody>
          <a:bodyPr/>
          <a:lstStyle>
            <a:lvl1pPr>
              <a:defRPr/>
            </a:lvl1pPr>
          </a:lstStyle>
          <a:p>
            <a:fld id="{03DE72E6-A574-4251-A04E-C6F0F322F601}" type="slidenum">
              <a:rPr lang="en-US" altLang="en-US"/>
              <a:pPr/>
              <a:t>‹Nº›</a:t>
            </a:fld>
            <a:endParaRPr lang="en-US" altLang="en-US"/>
          </a:p>
        </p:txBody>
      </p:sp>
    </p:spTree>
    <p:extLst>
      <p:ext uri="{BB962C8B-B14F-4D97-AF65-F5344CB8AC3E}">
        <p14:creationId xmlns:p14="http://schemas.microsoft.com/office/powerpoint/2010/main" val="76168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0AA1C33-AAA4-4A6E-964B-12EEB2C96C3B}"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8D4EE5A0-1EC6-442C-AC8A-7F874E3E0F94}" type="slidenum">
              <a:rPr lang="en-US" altLang="en-US"/>
              <a:pPr/>
              <a:t>‹Nº›</a:t>
            </a:fld>
            <a:endParaRPr lang="en-US" altLang="en-US"/>
          </a:p>
        </p:txBody>
      </p:sp>
    </p:spTree>
    <p:extLst>
      <p:ext uri="{BB962C8B-B14F-4D97-AF65-F5344CB8AC3E}">
        <p14:creationId xmlns:p14="http://schemas.microsoft.com/office/powerpoint/2010/main" val="87468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7294D362-820D-49F1-A2E4-D64C90869683}" type="datetimeFigureOut">
              <a:rPr lang="en-US"/>
              <a:pPr>
                <a:defRPr/>
              </a:pPr>
              <a:t>5/4/2021</a:t>
            </a:fld>
            <a:endParaRPr lang="en-US" dirty="0"/>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fld id="{BBB3DC8F-022B-4C4E-B1A2-407AA883D9A6}" type="slidenum">
              <a:rPr lang="en-US" altLang="en-US"/>
              <a:pPr/>
              <a:t>‹Nº›</a:t>
            </a:fld>
            <a:endParaRPr lang="en-US" altLang="en-US"/>
          </a:p>
        </p:txBody>
      </p:sp>
    </p:spTree>
    <p:extLst>
      <p:ext uri="{BB962C8B-B14F-4D97-AF65-F5344CB8AC3E}">
        <p14:creationId xmlns:p14="http://schemas.microsoft.com/office/powerpoint/2010/main" val="202135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638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smtClean="0"/>
              <a:t>Haga clic para modificar el estilo de título del patrón</a:t>
            </a:r>
            <a:endParaRPr lang="en-US" altLang="en-US" smtClean="0"/>
          </a:p>
        </p:txBody>
      </p:sp>
      <p:sp>
        <p:nvSpPr>
          <p:cNvPr id="1638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endParaRPr lang="en-US" altLang="en-US"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A18E854-460A-4863-93CB-59B5B6770997}" type="datetimeFigureOut">
              <a:rPr lang="en-US"/>
              <a:pPr>
                <a:defRPr/>
              </a:pPr>
              <a:t>5/4/2021</a:t>
            </a:fld>
            <a:endParaRPr lang="en-U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E8F7440-5F91-438B-A70A-89B0355849F6}" type="slidenum">
              <a:rPr lang="en-US" altLang="en-US"/>
              <a:pPr/>
              <a:t>‹Nº›</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teriales/Triangulo%20de%20Pascal.xl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hyperlink" Target="Materiales/Alfiles/Alfiles.doc" TargetMode="External"/><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hyperlink" Target="Materiales/Alfiles/BishopShow.ex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hyperlink" Target="Materiales/Towers/Towers.doc" TargetMode="External"/><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hyperlink" Target="Materiales/Towers/TowersShow.ex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teriales/Cantidad%20de%20Digitos%203/Cantidad%20de%20D&#237;gitos%203.doc" TargetMode="Externa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image" Target="../media/image24.wmf"/></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Tarea/Lexical/Lexical.doc" TargetMode="External"/><Relationship Id="rId2" Type="http://schemas.openxmlformats.org/officeDocument/2006/relationships/hyperlink" Target="Tarea/Fibonacci/Fibonacci.doc" TargetMode="External"/><Relationship Id="rId1" Type="http://schemas.openxmlformats.org/officeDocument/2006/relationships/slideLayout" Target="../slideLayouts/slideLayout1.xml"/><Relationship Id="rId6" Type="http://schemas.openxmlformats.org/officeDocument/2006/relationships/hyperlink" Target="Tarea/Jimmy%20en%20maraton/Jimmy%20en%20maraton.pdf" TargetMode="External"/><Relationship Id="rId5" Type="http://schemas.openxmlformats.org/officeDocument/2006/relationships/hyperlink" Target="Tarea/Numeros%20fi_binary/Numeros%20fi_binary.doc" TargetMode="External"/><Relationship Id="rId4" Type="http://schemas.openxmlformats.org/officeDocument/2006/relationships/hyperlink" Target="Tarea/Counting%20graphs/Counting%20graphs.doc"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4819" name="2 CuadroTexto"/>
          <p:cNvSpPr txBox="1">
            <a:spLocks noChangeArrowheads="1"/>
          </p:cNvSpPr>
          <p:nvPr/>
        </p:nvSpPr>
        <p:spPr bwMode="auto">
          <a:xfrm>
            <a:off x="381000" y="10668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rgbClr val="FFFF00"/>
                </a:solidFill>
              </a:rPr>
              <a:t>Sumario</a:t>
            </a:r>
            <a:endParaRPr lang="es-ES" altLang="en-US" sz="3600" b="1">
              <a:solidFill>
                <a:srgbClr val="FFFF00"/>
              </a:solidFill>
            </a:endParaRPr>
          </a:p>
        </p:txBody>
      </p:sp>
      <p:sp>
        <p:nvSpPr>
          <p:cNvPr id="34820" name="3 CuadroTexto"/>
          <p:cNvSpPr txBox="1">
            <a:spLocks noChangeArrowheads="1"/>
          </p:cNvSpPr>
          <p:nvPr/>
        </p:nvSpPr>
        <p:spPr bwMode="auto">
          <a:xfrm>
            <a:off x="914400" y="1563688"/>
            <a:ext cx="5140325"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arenR"/>
            </a:pPr>
            <a:r>
              <a:rPr lang="es-ES" altLang="en-US" sz="2600" b="1">
                <a:solidFill>
                  <a:srgbClr val="FFFF00"/>
                </a:solidFill>
              </a:rPr>
              <a:t>Técnicas básicas de conteo</a:t>
            </a:r>
          </a:p>
          <a:p>
            <a:pPr eaLnBrk="1" hangingPunct="1"/>
            <a:r>
              <a:rPr lang="es-ES" altLang="en-US" sz="2600" b="1">
                <a:solidFill>
                  <a:srgbClr val="FFFF00"/>
                </a:solidFill>
              </a:rPr>
              <a:t>	1.1) Factorial</a:t>
            </a:r>
          </a:p>
          <a:p>
            <a:pPr eaLnBrk="1" hangingPunct="1"/>
            <a:r>
              <a:rPr lang="es-ES" altLang="en-US" sz="2600" b="1">
                <a:solidFill>
                  <a:srgbClr val="FFFF00"/>
                </a:solidFill>
              </a:rPr>
              <a:t>	1.2) Variaciones</a:t>
            </a:r>
          </a:p>
          <a:p>
            <a:pPr eaLnBrk="1" hangingPunct="1"/>
            <a:r>
              <a:rPr lang="es-ES" altLang="en-US" sz="2600" b="1">
                <a:solidFill>
                  <a:srgbClr val="FFFF00"/>
                </a:solidFill>
              </a:rPr>
              <a:t>	1.3) Permutaciones</a:t>
            </a:r>
          </a:p>
          <a:p>
            <a:pPr eaLnBrk="1" hangingPunct="1"/>
            <a:r>
              <a:rPr lang="es-ES" altLang="en-US" sz="2600" b="1">
                <a:solidFill>
                  <a:srgbClr val="FFFF00"/>
                </a:solidFill>
              </a:rPr>
              <a:t>	1.4) Combinaciones</a:t>
            </a:r>
          </a:p>
          <a:p>
            <a:pPr eaLnBrk="1" hangingPunct="1"/>
            <a:r>
              <a:rPr lang="es-ES" altLang="en-US" sz="2600" b="1">
                <a:solidFill>
                  <a:srgbClr val="FFFF00"/>
                </a:solidFill>
              </a:rPr>
              <a:t>	1.5) Subconjuntos</a:t>
            </a:r>
          </a:p>
          <a:p>
            <a:pPr eaLnBrk="1" hangingPunct="1">
              <a:buFontTx/>
              <a:buAutoNum type="arabicParenR" startAt="2"/>
            </a:pPr>
            <a:r>
              <a:rPr lang="es-ES" altLang="en-US" sz="2600" b="1">
                <a:solidFill>
                  <a:srgbClr val="FFFF00"/>
                </a:solidFill>
              </a:rPr>
              <a:t>Otras secuencias de conteo</a:t>
            </a:r>
          </a:p>
          <a:p>
            <a:pPr eaLnBrk="1" hangingPunct="1"/>
            <a:r>
              <a:rPr lang="es-ES" altLang="en-US" sz="2600" b="1">
                <a:solidFill>
                  <a:srgbClr val="FFFF00"/>
                </a:solidFill>
              </a:rPr>
              <a:t>	2.1) Fibonacci</a:t>
            </a:r>
          </a:p>
          <a:p>
            <a:pPr eaLnBrk="1" hangingPunct="1"/>
            <a:r>
              <a:rPr lang="es-ES" altLang="en-US" sz="2600" b="1">
                <a:solidFill>
                  <a:srgbClr val="FFFF00"/>
                </a:solidFill>
              </a:rPr>
              <a:t>	2.2) Números de Catalán</a:t>
            </a:r>
          </a:p>
          <a:p>
            <a:pPr eaLnBrk="1" hangingPunct="1">
              <a:buFontTx/>
              <a:buAutoNum type="arabicParenR" startAt="3"/>
            </a:pPr>
            <a:r>
              <a:rPr lang="es-ES" altLang="en-US" sz="2600" b="1">
                <a:solidFill>
                  <a:srgbClr val="FFFF00"/>
                </a:solidFill>
              </a:rPr>
              <a:t>Triangulo de Pascal</a:t>
            </a:r>
          </a:p>
          <a:p>
            <a:pPr eaLnBrk="1" hangingPunct="1">
              <a:buFontTx/>
              <a:buAutoNum type="arabicParenR" startAt="3"/>
            </a:pPr>
            <a:r>
              <a:rPr lang="es-ES" altLang="en-US" sz="2600" b="1">
                <a:solidFill>
                  <a:srgbClr val="FFFF00"/>
                </a:solidFill>
              </a:rPr>
              <a:t>Implementación</a:t>
            </a:r>
          </a:p>
          <a:p>
            <a:pPr eaLnBrk="1" hangingPunct="1">
              <a:buFontTx/>
              <a:buAutoNum type="arabicParenR" startAt="3"/>
            </a:pPr>
            <a:r>
              <a:rPr lang="es-ES" altLang="en-US" sz="2600" b="1">
                <a:solidFill>
                  <a:srgbClr val="FFFF00"/>
                </a:solidFill>
              </a:rPr>
              <a:t>Ejercicios de ejemplo</a:t>
            </a:r>
          </a:p>
          <a:p>
            <a:pPr eaLnBrk="1" hangingPunct="1">
              <a:buFontTx/>
              <a:buAutoNum type="arabicParenR" startAt="3"/>
            </a:pPr>
            <a:r>
              <a:rPr lang="es-ES" altLang="en-US" sz="2600" b="1">
                <a:solidFill>
                  <a:srgbClr val="FFFF00"/>
                </a:solidFill>
              </a:rPr>
              <a:t>Tarea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9220" name="2 CuadroTexto"/>
          <p:cNvSpPr txBox="1">
            <a:spLocks noChangeArrowheads="1"/>
          </p:cNvSpPr>
          <p:nvPr/>
        </p:nvSpPr>
        <p:spPr bwMode="auto">
          <a:xfrm>
            <a:off x="0" y="1066800"/>
            <a:ext cx="868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Otras secuencias de conteo – Fibonacci</a:t>
            </a:r>
            <a:endParaRPr lang="es-ES" altLang="en-US" sz="2800"/>
          </a:p>
        </p:txBody>
      </p:sp>
      <p:sp>
        <p:nvSpPr>
          <p:cNvPr id="9221" name="3 CuadroTexto"/>
          <p:cNvSpPr txBox="1">
            <a:spLocks noChangeArrowheads="1"/>
          </p:cNvSpPr>
          <p:nvPr/>
        </p:nvSpPr>
        <p:spPr bwMode="auto">
          <a:xfrm>
            <a:off x="381000" y="1600200"/>
            <a:ext cx="80613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a:solidFill>
                  <a:schemeClr val="bg1"/>
                </a:solidFill>
              </a:rPr>
              <a:t>La sucesión de Fibonacci se define como:</a:t>
            </a:r>
          </a:p>
          <a:p>
            <a:pPr eaLnBrk="1" hangingPunct="1"/>
            <a:endParaRPr lang="es-ES" altLang="en-US" sz="2800">
              <a:solidFill>
                <a:schemeClr val="bg1"/>
              </a:solidFill>
            </a:endParaRPr>
          </a:p>
          <a:p>
            <a:pPr eaLnBrk="1" hangingPunct="1"/>
            <a:r>
              <a:rPr lang="es-ES" altLang="en-US" sz="2800">
                <a:solidFill>
                  <a:schemeClr val="bg1"/>
                </a:solidFill>
              </a:rPr>
              <a:t> </a:t>
            </a:r>
          </a:p>
          <a:p>
            <a:pPr algn="just" eaLnBrk="1" hangingPunct="1"/>
            <a:r>
              <a:rPr lang="es-ES" altLang="en-US" sz="2800">
                <a:solidFill>
                  <a:schemeClr val="bg1"/>
                </a:solidFill>
              </a:rPr>
              <a:t>Cada elemento de la secuencia se le llama número de Fibonacci. Los primeros 16 números de Fibonacci son:</a:t>
            </a:r>
          </a:p>
          <a:p>
            <a:pPr eaLnBrk="1" hangingPunct="1"/>
            <a:r>
              <a:rPr lang="es-ES" altLang="en-US" sz="2800">
                <a:solidFill>
                  <a:schemeClr val="bg1"/>
                </a:solidFill>
              </a:rPr>
              <a:t>1 1 2 3 5 8 13 21 34 55 89 144 233 377 610 987</a:t>
            </a:r>
          </a:p>
        </p:txBody>
      </p:sp>
      <p:graphicFrame>
        <p:nvGraphicFramePr>
          <p:cNvPr id="9218" name="Object 5"/>
          <p:cNvGraphicFramePr>
            <a:graphicFrameLocks noChangeAspect="1"/>
          </p:cNvGraphicFramePr>
          <p:nvPr/>
        </p:nvGraphicFramePr>
        <p:xfrm>
          <a:off x="457200" y="2133600"/>
          <a:ext cx="4648200" cy="685800"/>
        </p:xfrm>
        <a:graphic>
          <a:graphicData uri="http://schemas.openxmlformats.org/presentationml/2006/ole">
            <mc:AlternateContent xmlns:mc="http://schemas.openxmlformats.org/markup-compatibility/2006">
              <mc:Choice xmlns:v="urn:schemas-microsoft-com:vml" Requires="v">
                <p:oleObj spid="_x0000_s9233" name="Ecuación" r:id="rId3" imgW="1549080" imgH="203040" progId="Equation.3">
                  <p:embed/>
                </p:oleObj>
              </mc:Choice>
              <mc:Fallback>
                <p:oleObj name="Ecuación" r:id="rId3" imgW="154908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4648200" cy="6858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10245" name="2 CuadroTexto"/>
          <p:cNvSpPr txBox="1">
            <a:spLocks noChangeArrowheads="1"/>
          </p:cNvSpPr>
          <p:nvPr/>
        </p:nvSpPr>
        <p:spPr bwMode="auto">
          <a:xfrm>
            <a:off x="0" y="106680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rgbClr val="FFFF00"/>
                </a:solidFill>
              </a:rPr>
              <a:t>Otras secuencias de conteo –</a:t>
            </a:r>
            <a:r>
              <a:rPr lang="es-ES" altLang="en-US" sz="3200" b="1">
                <a:solidFill>
                  <a:srgbClr val="FFFF00"/>
                </a:solidFill>
              </a:rPr>
              <a:t> </a:t>
            </a:r>
            <a:r>
              <a:rPr lang="es-ES" altLang="en-US" sz="2800" b="1">
                <a:solidFill>
                  <a:srgbClr val="FFFF00"/>
                </a:solidFill>
              </a:rPr>
              <a:t>Números de Catalán</a:t>
            </a:r>
            <a:endParaRPr lang="es-ES" altLang="en-US" sz="2800"/>
          </a:p>
        </p:txBody>
      </p:sp>
      <p:sp>
        <p:nvSpPr>
          <p:cNvPr id="10246" name="3 CuadroTexto"/>
          <p:cNvSpPr txBox="1">
            <a:spLocks noChangeArrowheads="1"/>
          </p:cNvSpPr>
          <p:nvPr/>
        </p:nvSpPr>
        <p:spPr bwMode="auto">
          <a:xfrm>
            <a:off x="381000" y="1600200"/>
            <a:ext cx="8382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Los números de Catalán forman una secuencia de números naturales que aparecen en varios problemas de conteo que habitualmente son recursivos. La fórmula recursiva de esta secuencia:</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La fórmula cerrada de esta secuencia:</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Los primeros 10 números de Catalán son:</a:t>
            </a:r>
          </a:p>
          <a:p>
            <a:pPr eaLnBrk="1" hangingPunct="1"/>
            <a:r>
              <a:rPr lang="es-ES" altLang="en-US" sz="2800">
                <a:solidFill>
                  <a:schemeClr val="bg1"/>
                </a:solidFill>
              </a:rPr>
              <a:t>1 1 2 5 14 42 132 429 1430 4862</a:t>
            </a:r>
          </a:p>
        </p:txBody>
      </p:sp>
      <p:graphicFrame>
        <p:nvGraphicFramePr>
          <p:cNvPr id="10242" name="Object 5"/>
          <p:cNvGraphicFramePr>
            <a:graphicFrameLocks noChangeAspect="1"/>
          </p:cNvGraphicFramePr>
          <p:nvPr/>
        </p:nvGraphicFramePr>
        <p:xfrm>
          <a:off x="457200" y="3352800"/>
          <a:ext cx="7772400" cy="838200"/>
        </p:xfrm>
        <a:graphic>
          <a:graphicData uri="http://schemas.openxmlformats.org/presentationml/2006/ole">
            <mc:AlternateContent xmlns:mc="http://schemas.openxmlformats.org/markup-compatibility/2006">
              <mc:Choice xmlns:v="urn:schemas-microsoft-com:vml" Requires="v">
                <p:oleObj spid="_x0000_s10269" name="Ecuación" r:id="rId3" imgW="2514600" imgH="228600" progId="Equation.3">
                  <p:embed/>
                </p:oleObj>
              </mc:Choice>
              <mc:Fallback>
                <p:oleObj name="Ecuación" r:id="rId3" imgW="25146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352800"/>
                        <a:ext cx="7772400" cy="838200"/>
                      </a:xfrm>
                      <a:prstGeom prst="rect">
                        <a:avLst/>
                      </a:prstGeom>
                      <a:solidFill>
                        <a:schemeClr val="bg1"/>
                      </a:solidFill>
                    </p:spPr>
                  </p:pic>
                </p:oleObj>
              </mc:Fallback>
            </mc:AlternateContent>
          </a:graphicData>
        </a:graphic>
      </p:graphicFrame>
      <p:graphicFrame>
        <p:nvGraphicFramePr>
          <p:cNvPr id="10243" name="Object 6"/>
          <p:cNvGraphicFramePr>
            <a:graphicFrameLocks noChangeAspect="1"/>
          </p:cNvGraphicFramePr>
          <p:nvPr/>
        </p:nvGraphicFramePr>
        <p:xfrm>
          <a:off x="381000" y="4648200"/>
          <a:ext cx="3200400" cy="1219200"/>
        </p:xfrm>
        <a:graphic>
          <a:graphicData uri="http://schemas.openxmlformats.org/presentationml/2006/ole">
            <mc:AlternateContent xmlns:mc="http://schemas.openxmlformats.org/markup-compatibility/2006">
              <mc:Choice xmlns:v="urn:schemas-microsoft-com:vml" Requires="v">
                <p:oleObj spid="_x0000_s10270" name="Ecuación" r:id="rId5" imgW="1218960" imgH="419040" progId="Equation.3">
                  <p:embed/>
                </p:oleObj>
              </mc:Choice>
              <mc:Fallback>
                <p:oleObj name="Ecuación" r:id="rId5" imgW="121896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648200"/>
                        <a:ext cx="3200400" cy="12192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5843" name="2 CuadroTexto"/>
          <p:cNvSpPr txBox="1">
            <a:spLocks noChangeArrowheads="1"/>
          </p:cNvSpPr>
          <p:nvPr/>
        </p:nvSpPr>
        <p:spPr bwMode="auto">
          <a:xfrm>
            <a:off x="304800" y="1143000"/>
            <a:ext cx="4032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dirty="0">
                <a:solidFill>
                  <a:srgbClr val="FFFF00"/>
                </a:solidFill>
                <a:hlinkClick r:id="rId2" action="ppaction://hlinkfile"/>
              </a:rPr>
              <a:t>Triangulo de Pascal</a:t>
            </a:r>
            <a:endParaRPr lang="es-ES" altLang="en-US" sz="3200" dirty="0"/>
          </a:p>
        </p:txBody>
      </p:sp>
      <p:sp>
        <p:nvSpPr>
          <p:cNvPr id="35844"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Una de las pautas de números mas interesantes es el Triangulo de Pascal (llamado así en honor a Blaise Pascal, un famoso matemático y filosofo francés). </a:t>
            </a:r>
          </a:p>
          <a:p>
            <a:pPr algn="just" eaLnBrk="1" hangingPunct="1"/>
            <a:r>
              <a:rPr lang="es-ES" altLang="en-US" sz="2800">
                <a:solidFill>
                  <a:schemeClr val="bg1"/>
                </a:solidFill>
              </a:rPr>
              <a:t>Para construirlo empieza con 1</a:t>
            </a:r>
          </a:p>
          <a:p>
            <a:pPr algn="just" eaLnBrk="1" hangingPunct="1"/>
            <a:r>
              <a:rPr lang="es-ES" altLang="en-US" sz="2800">
                <a:solidFill>
                  <a:schemeClr val="bg1"/>
                </a:solidFill>
              </a:rPr>
              <a:t>arriba y pon números debajo</a:t>
            </a:r>
          </a:p>
          <a:p>
            <a:pPr algn="just" eaLnBrk="1" hangingPunct="1"/>
            <a:r>
              <a:rPr lang="es-ES" altLang="en-US" sz="2800">
                <a:solidFill>
                  <a:schemeClr val="bg1"/>
                </a:solidFill>
              </a:rPr>
              <a:t>formando un triangulo. Cada</a:t>
            </a:r>
          </a:p>
          <a:p>
            <a:pPr algn="just" eaLnBrk="1" hangingPunct="1"/>
            <a:r>
              <a:rPr lang="es-ES" altLang="en-US" sz="2800">
                <a:solidFill>
                  <a:schemeClr val="bg1"/>
                </a:solidFill>
              </a:rPr>
              <a:t>numero es la suma de los dos</a:t>
            </a:r>
          </a:p>
          <a:p>
            <a:pPr algn="just" eaLnBrk="1" hangingPunct="1"/>
            <a:r>
              <a:rPr lang="es-ES" altLang="en-US" sz="2800">
                <a:solidFill>
                  <a:schemeClr val="bg1"/>
                </a:solidFill>
              </a:rPr>
              <a:t>números que tiene encima.</a:t>
            </a:r>
          </a:p>
          <a:p>
            <a:pPr eaLnBrk="1" hangingPunct="1"/>
            <a:endParaRPr lang="es-ES" altLang="en-US" sz="2800">
              <a:solidFill>
                <a:schemeClr val="bg1"/>
              </a:solidFill>
            </a:endParaRPr>
          </a:p>
          <a:p>
            <a:pPr eaLnBrk="1" hangingPunct="1"/>
            <a:endParaRPr lang="es-ES" altLang="en-US" sz="2800">
              <a:solidFill>
                <a:schemeClr val="bg1"/>
              </a:solidFill>
            </a:endParaRPr>
          </a:p>
        </p:txBody>
      </p:sp>
      <p:pic>
        <p:nvPicPr>
          <p:cNvPr id="35845" name="5 Imagen" descr="pascals-triangle-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276600"/>
            <a:ext cx="3048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6867" name="2 CuadroTexto"/>
          <p:cNvSpPr txBox="1">
            <a:spLocks noChangeArrowheads="1"/>
          </p:cNvSpPr>
          <p:nvPr/>
        </p:nvSpPr>
        <p:spPr bwMode="auto">
          <a:xfrm>
            <a:off x="304800" y="1143000"/>
            <a:ext cx="8159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Triangulo de Pascal – Análisis Horizontal</a:t>
            </a:r>
            <a:endParaRPr lang="es-ES" altLang="en-US" sz="3200"/>
          </a:p>
        </p:txBody>
      </p:sp>
      <p:pic>
        <p:nvPicPr>
          <p:cNvPr id="36868" name="5 Imagen" descr="pascals-triangle-4.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963" y="1646238"/>
            <a:ext cx="6967537"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7891" name="2 CuadroTexto"/>
          <p:cNvSpPr txBox="1">
            <a:spLocks noChangeArrowheads="1"/>
          </p:cNvSpPr>
          <p:nvPr/>
        </p:nvSpPr>
        <p:spPr bwMode="auto">
          <a:xfrm>
            <a:off x="304800" y="1143000"/>
            <a:ext cx="7886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Triangulo de Pascal – Análisis Diagonal</a:t>
            </a:r>
            <a:endParaRPr lang="es-ES" altLang="en-US" sz="3200"/>
          </a:p>
        </p:txBody>
      </p:sp>
      <p:pic>
        <p:nvPicPr>
          <p:cNvPr id="37892" name="4 Imagen" descr="pascals-triangle-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4163" y="1646238"/>
            <a:ext cx="5608637"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8915" name="2 CuadroTexto"/>
          <p:cNvSpPr txBox="1">
            <a:spLocks noChangeArrowheads="1"/>
          </p:cNvSpPr>
          <p:nvPr/>
        </p:nvSpPr>
        <p:spPr bwMode="auto">
          <a:xfrm>
            <a:off x="304800" y="1143000"/>
            <a:ext cx="6397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Triangulo de Pascal – Fibonacci</a:t>
            </a:r>
            <a:endParaRPr lang="es-ES" altLang="en-US" sz="3200"/>
          </a:p>
        </p:txBody>
      </p:sp>
      <p:pic>
        <p:nvPicPr>
          <p:cNvPr id="38916" name="5 Imagen" descr="pascals-triangle-fibonacci.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46238"/>
            <a:ext cx="8339138"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9939" name="2 CuadroTexto"/>
          <p:cNvSpPr txBox="1">
            <a:spLocks noChangeArrowheads="1"/>
          </p:cNvSpPr>
          <p:nvPr/>
        </p:nvSpPr>
        <p:spPr bwMode="auto">
          <a:xfrm>
            <a:off x="304800" y="1143000"/>
            <a:ext cx="3303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Implementación</a:t>
            </a:r>
            <a:endParaRPr lang="es-ES" altLang="en-US" sz="3200"/>
          </a:p>
        </p:txBody>
      </p:sp>
      <p:sp>
        <p:nvSpPr>
          <p:cNvPr id="39940" name="3 CuadroTexto"/>
          <p:cNvSpPr txBox="1">
            <a:spLocks noChangeArrowheads="1"/>
          </p:cNvSpPr>
          <p:nvPr/>
        </p:nvSpPr>
        <p:spPr bwMode="auto">
          <a:xfrm>
            <a:off x="381000" y="1828800"/>
            <a:ext cx="8458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Las técnicas de conteo anteriormente descritas son fáciles de implementar, pero se vuelven disfuncionales si no se tienen en cuenta que en su mayoría están basadas en el calculo de factoriales. Las funciones exponenciales como es el caso del factorial crecen muy rápido y para que se tenga una idea, en un </a:t>
            </a:r>
            <a:r>
              <a:rPr lang="es-ES" altLang="en-US" sz="2800" u="sng">
                <a:solidFill>
                  <a:schemeClr val="bg1"/>
                </a:solidFill>
              </a:rPr>
              <a:t>Long</a:t>
            </a:r>
            <a:r>
              <a:rPr lang="es-ES" altLang="en-US" sz="2800">
                <a:solidFill>
                  <a:schemeClr val="bg1"/>
                </a:solidFill>
              </a:rPr>
              <a:t> (63 bits de capacidad) el factorial más grande que puede almacenar es:</a:t>
            </a:r>
          </a:p>
          <a:p>
            <a:pPr algn="just" eaLnBrk="1" hangingPunct="1"/>
            <a:r>
              <a:rPr lang="es-ES" altLang="en-US" sz="2800">
                <a:solidFill>
                  <a:schemeClr val="bg1"/>
                </a:solidFill>
              </a:rPr>
              <a:t>F(20) = 2432902008176640000.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11268" name="2 CuadroTexto"/>
          <p:cNvSpPr txBox="1">
            <a:spLocks noChangeArrowheads="1"/>
          </p:cNvSpPr>
          <p:nvPr/>
        </p:nvSpPr>
        <p:spPr bwMode="auto">
          <a:xfrm>
            <a:off x="304800" y="1143000"/>
            <a:ext cx="3303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Implementación</a:t>
            </a:r>
            <a:endParaRPr lang="es-ES" altLang="en-US" sz="3200"/>
          </a:p>
        </p:txBody>
      </p:sp>
      <p:sp>
        <p:nvSpPr>
          <p:cNvPr id="11269" name="3 CuadroTexto"/>
          <p:cNvSpPr txBox="1">
            <a:spLocks noChangeArrowheads="1"/>
          </p:cNvSpPr>
          <p:nvPr/>
        </p:nvSpPr>
        <p:spPr bwMode="auto">
          <a:xfrm>
            <a:off x="381000" y="1828800"/>
            <a:ext cx="8458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Sin embargo a pesar de que el límite de almacenamiento de un Long para  F(n) es 20, en muchos problemas es posible trabajar con n &gt; 20 y la  solución del problema se encuentra dentro del rango numérico de un </a:t>
            </a:r>
            <a:r>
              <a:rPr lang="es-ES" altLang="en-US" sz="2800" u="sng">
                <a:solidFill>
                  <a:schemeClr val="bg1"/>
                </a:solidFill>
              </a:rPr>
              <a:t>Int</a:t>
            </a:r>
            <a:r>
              <a:rPr lang="es-ES" altLang="en-US" sz="2800">
                <a:solidFill>
                  <a:schemeClr val="bg1"/>
                </a:solidFill>
              </a:rPr>
              <a:t>  o un </a:t>
            </a:r>
            <a:r>
              <a:rPr lang="es-ES" altLang="en-US" sz="2800" u="sng">
                <a:solidFill>
                  <a:schemeClr val="bg1"/>
                </a:solidFill>
              </a:rPr>
              <a:t>Long</a:t>
            </a:r>
            <a:r>
              <a:rPr lang="es-ES" altLang="en-US" sz="2800">
                <a:solidFill>
                  <a:schemeClr val="bg1"/>
                </a:solidFill>
              </a:rPr>
              <a:t>. Como es el caso del siguiente ejemplo:</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endParaRPr lang="es-ES" altLang="en-US" sz="2800">
              <a:solidFill>
                <a:schemeClr val="bg1"/>
              </a:solidFill>
            </a:endParaRPr>
          </a:p>
          <a:p>
            <a:pPr algn="just" eaLnBrk="1" hangingPunct="1"/>
            <a:r>
              <a:rPr lang="es-ES" altLang="en-US" sz="2800">
                <a:solidFill>
                  <a:schemeClr val="bg1"/>
                </a:solidFill>
              </a:rPr>
              <a:t>Entonces ¿Cómo calcular la solución de un problema sin exceder el límite de almacenamiento?</a:t>
            </a:r>
          </a:p>
        </p:txBody>
      </p:sp>
      <p:graphicFrame>
        <p:nvGraphicFramePr>
          <p:cNvPr id="11266" name="Object 2"/>
          <p:cNvGraphicFramePr>
            <a:graphicFrameLocks noChangeAspect="1"/>
          </p:cNvGraphicFramePr>
          <p:nvPr/>
        </p:nvGraphicFramePr>
        <p:xfrm>
          <a:off x="457200" y="4495800"/>
          <a:ext cx="6070600" cy="889000"/>
        </p:xfrm>
        <a:graphic>
          <a:graphicData uri="http://schemas.openxmlformats.org/presentationml/2006/ole">
            <mc:AlternateContent xmlns:mc="http://schemas.openxmlformats.org/markup-compatibility/2006">
              <mc:Choice xmlns:v="urn:schemas-microsoft-com:vml" Requires="v">
                <p:oleObj spid="_x0000_s11281" name="Ecuación" r:id="rId3" imgW="2425680" imgH="444240" progId="Equation.3">
                  <p:embed/>
                </p:oleObj>
              </mc:Choice>
              <mc:Fallback>
                <p:oleObj name="Ecuación" r:id="rId3" imgW="242568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95800"/>
                        <a:ext cx="6070600" cy="8890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12292" name="2 CuadroTexto"/>
          <p:cNvSpPr txBox="1">
            <a:spLocks noChangeArrowheads="1"/>
          </p:cNvSpPr>
          <p:nvPr/>
        </p:nvSpPr>
        <p:spPr bwMode="auto">
          <a:xfrm>
            <a:off x="304800" y="1143000"/>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12293" name="3 CuadroTexto"/>
          <p:cNvSpPr txBox="1">
            <a:spLocks noChangeArrowheads="1"/>
          </p:cNvSpPr>
          <p:nvPr/>
        </p:nvSpPr>
        <p:spPr bwMode="auto">
          <a:xfrm>
            <a:off x="381000" y="1828800"/>
            <a:ext cx="80613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 altLang="en-US" sz="3600" b="1" dirty="0">
                <a:solidFill>
                  <a:schemeClr val="bg1"/>
                </a:solidFill>
                <a:hlinkClick r:id="rId3" action="ppaction://hlinkfile"/>
              </a:rPr>
              <a:t>Alfiles</a:t>
            </a:r>
            <a:r>
              <a:rPr lang="es-ES" altLang="en-US" sz="3600" b="1" dirty="0">
                <a:solidFill>
                  <a:schemeClr val="bg1"/>
                </a:solidFill>
              </a:rPr>
              <a:t>		</a:t>
            </a:r>
            <a:r>
              <a:rPr lang="es-ES" altLang="en-US" sz="3600" b="1" dirty="0">
                <a:solidFill>
                  <a:schemeClr val="bg1"/>
                </a:solidFill>
                <a:hlinkClick r:id="rId4" action="ppaction://hlinkfile"/>
              </a:rPr>
              <a:t>Ver Animación</a:t>
            </a:r>
            <a:endParaRPr lang="es-ES" altLang="en-US" sz="3600" b="1" dirty="0">
              <a:solidFill>
                <a:schemeClr val="bg1"/>
              </a:solidFill>
            </a:endParaRPr>
          </a:p>
          <a:p>
            <a:pPr eaLnBrk="1" hangingPunct="1"/>
            <a:r>
              <a:rPr lang="es-ES" altLang="en-US" sz="2800" dirty="0">
                <a:solidFill>
                  <a:schemeClr val="bg1"/>
                </a:solidFill>
              </a:rPr>
              <a:t>Luego de ver la animación puede verse el siguiente patrón:</a:t>
            </a:r>
          </a:p>
          <a:p>
            <a:pPr eaLnBrk="1" hangingPunct="1"/>
            <a:endParaRPr lang="es-ES" altLang="en-US" sz="2800" dirty="0">
              <a:solidFill>
                <a:schemeClr val="bg1"/>
              </a:solidFill>
            </a:endParaRPr>
          </a:p>
        </p:txBody>
      </p:sp>
      <p:graphicFrame>
        <p:nvGraphicFramePr>
          <p:cNvPr id="12290" name="Object 6"/>
          <p:cNvGraphicFramePr>
            <a:graphicFrameLocks noChangeAspect="1"/>
          </p:cNvGraphicFramePr>
          <p:nvPr/>
        </p:nvGraphicFramePr>
        <p:xfrm>
          <a:off x="1676400" y="3352800"/>
          <a:ext cx="5638800" cy="3289300"/>
        </p:xfrm>
        <a:graphic>
          <a:graphicData uri="http://schemas.openxmlformats.org/presentationml/2006/ole">
            <mc:AlternateContent xmlns:mc="http://schemas.openxmlformats.org/markup-compatibility/2006">
              <mc:Choice xmlns:v="urn:schemas-microsoft-com:vml" Requires="v">
                <p:oleObj spid="_x0000_s12305" name="Ecuación" r:id="rId5" imgW="1218960" imgH="711000" progId="Equation.3">
                  <p:embed/>
                </p:oleObj>
              </mc:Choice>
              <mc:Fallback>
                <p:oleObj name="Ecuación" r:id="rId5" imgW="1218960" imgH="71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352800"/>
                        <a:ext cx="5638800" cy="32893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40963" name="2 CuadroTexto"/>
          <p:cNvSpPr txBox="1">
            <a:spLocks noChangeArrowheads="1"/>
          </p:cNvSpPr>
          <p:nvPr/>
        </p:nvSpPr>
        <p:spPr bwMode="auto">
          <a:xfrm>
            <a:off x="304800" y="1143000"/>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40964" name="3 CuadroTexto"/>
          <p:cNvSpPr txBox="1">
            <a:spLocks noChangeArrowheads="1"/>
          </p:cNvSpPr>
          <p:nvPr/>
        </p:nvSpPr>
        <p:spPr bwMode="auto">
          <a:xfrm>
            <a:off x="381000" y="1828800"/>
            <a:ext cx="8061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endParaRPr lang="es-ES" altLang="en-US" sz="2800">
              <a:solidFill>
                <a:schemeClr val="bg1"/>
              </a:solidFill>
            </a:endParaRPr>
          </a:p>
          <a:p>
            <a:pPr eaLnBrk="1" hangingPunct="1"/>
            <a:endParaRPr lang="es-ES" altLang="en-US" sz="2800">
              <a:solidFill>
                <a:schemeClr val="bg1"/>
              </a:solidFill>
            </a:endParaRPr>
          </a:p>
        </p:txBody>
      </p:sp>
      <p:pic>
        <p:nvPicPr>
          <p:cNvPr id="40965" name="6 Imagen" descr="BishopSolution.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1024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1028" name="2 CuadroTexto"/>
          <p:cNvSpPr txBox="1">
            <a:spLocks noChangeArrowheads="1"/>
          </p:cNvSpPr>
          <p:nvPr/>
        </p:nvSpPr>
        <p:spPr bwMode="auto">
          <a:xfrm>
            <a:off x="304800" y="1143000"/>
            <a:ext cx="767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Técnicas básicas de conteo - Factorial</a:t>
            </a:r>
            <a:endParaRPr lang="es-ES" altLang="en-US" sz="3200"/>
          </a:p>
        </p:txBody>
      </p:sp>
      <p:sp>
        <p:nvSpPr>
          <p:cNvPr id="1029" name="3 CuadroTexto"/>
          <p:cNvSpPr txBox="1">
            <a:spLocks noChangeArrowheads="1"/>
          </p:cNvSpPr>
          <p:nvPr/>
        </p:nvSpPr>
        <p:spPr bwMode="auto">
          <a:xfrm>
            <a:off x="381000" y="1828800"/>
            <a:ext cx="80613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Para todo entero n, el factorial de n se define como el producto de todos los números enteros positivos desde 1 hasta n. </a:t>
            </a:r>
          </a:p>
          <a:p>
            <a:pPr eaLnBrk="1" hangingPunct="1"/>
            <a:r>
              <a:rPr lang="es-ES" altLang="en-US" sz="2800">
                <a:solidFill>
                  <a:schemeClr val="bg1"/>
                </a:solidFill>
              </a:rPr>
              <a:t>Es decir:</a:t>
            </a:r>
          </a:p>
          <a:p>
            <a:pPr eaLnBrk="1" hangingPunct="1"/>
            <a:r>
              <a:rPr lang="es-ES" altLang="en-US" sz="2800">
                <a:solidFill>
                  <a:schemeClr val="bg1"/>
                </a:solidFill>
              </a:rPr>
              <a:t>Primeros factoriales:</a:t>
            </a:r>
          </a:p>
          <a:p>
            <a:pPr eaLnBrk="1" hangingPunct="1"/>
            <a:r>
              <a:rPr lang="es-ES" altLang="en-US" sz="2800">
                <a:solidFill>
                  <a:schemeClr val="bg1"/>
                </a:solidFill>
              </a:rPr>
              <a:t>0! = 1</a:t>
            </a:r>
          </a:p>
          <a:p>
            <a:pPr eaLnBrk="1" hangingPunct="1"/>
            <a:r>
              <a:rPr lang="es-ES" altLang="en-US" sz="2800">
                <a:solidFill>
                  <a:schemeClr val="bg1"/>
                </a:solidFill>
              </a:rPr>
              <a:t>1! = 1</a:t>
            </a:r>
          </a:p>
          <a:p>
            <a:pPr eaLnBrk="1" hangingPunct="1"/>
            <a:r>
              <a:rPr lang="es-ES" altLang="en-US" sz="2800">
                <a:solidFill>
                  <a:schemeClr val="bg1"/>
                </a:solidFill>
              </a:rPr>
              <a:t>2! = 2 x 1 = 2</a:t>
            </a:r>
          </a:p>
          <a:p>
            <a:pPr eaLnBrk="1" hangingPunct="1"/>
            <a:r>
              <a:rPr lang="es-ES" altLang="en-US" sz="2800">
                <a:solidFill>
                  <a:schemeClr val="bg1"/>
                </a:solidFill>
              </a:rPr>
              <a:t>3! = 3 x 2 x 1 = 6</a:t>
            </a:r>
          </a:p>
          <a:p>
            <a:pPr eaLnBrk="1" hangingPunct="1"/>
            <a:r>
              <a:rPr lang="es-ES" altLang="en-US" sz="2800">
                <a:solidFill>
                  <a:schemeClr val="bg1"/>
                </a:solidFill>
              </a:rPr>
              <a:t>4! = 4 x 3 x 2 x 1 = 24</a:t>
            </a:r>
          </a:p>
          <a:p>
            <a:pPr eaLnBrk="1" hangingPunct="1"/>
            <a:r>
              <a:rPr lang="es-ES" altLang="en-US" sz="2800">
                <a:solidFill>
                  <a:schemeClr val="bg1"/>
                </a:solidFill>
              </a:rPr>
              <a:t>5! = 5 x 4 x 3 x 2 x 1 = 120</a:t>
            </a:r>
          </a:p>
        </p:txBody>
      </p:sp>
      <p:graphicFrame>
        <p:nvGraphicFramePr>
          <p:cNvPr id="1026" name="Object 6"/>
          <p:cNvGraphicFramePr>
            <a:graphicFrameLocks noChangeAspect="1"/>
          </p:cNvGraphicFramePr>
          <p:nvPr/>
        </p:nvGraphicFramePr>
        <p:xfrm>
          <a:off x="2057400" y="3124200"/>
          <a:ext cx="3952875" cy="533400"/>
        </p:xfrm>
        <a:graphic>
          <a:graphicData uri="http://schemas.openxmlformats.org/presentationml/2006/ole">
            <mc:AlternateContent xmlns:mc="http://schemas.openxmlformats.org/markup-compatibility/2006">
              <mc:Choice xmlns:v="urn:schemas-microsoft-com:vml" Requires="v">
                <p:oleObj spid="_x0000_s1041" name="Ecuación" r:id="rId3" imgW="1600200" imgH="215640" progId="Equation.3">
                  <p:embed/>
                </p:oleObj>
              </mc:Choice>
              <mc:Fallback>
                <p:oleObj name="Ecuación" r:id="rId3" imgW="160020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124200"/>
                        <a:ext cx="3952875" cy="5334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13316" name="2 CuadroTexto"/>
          <p:cNvSpPr txBox="1">
            <a:spLocks noChangeArrowheads="1"/>
          </p:cNvSpPr>
          <p:nvPr/>
        </p:nvSpPr>
        <p:spPr bwMode="auto">
          <a:xfrm>
            <a:off x="304800" y="1143000"/>
            <a:ext cx="5743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13317" name="3 CuadroTexto"/>
          <p:cNvSpPr txBox="1">
            <a:spLocks noChangeArrowheads="1"/>
          </p:cNvSpPr>
          <p:nvPr/>
        </p:nvSpPr>
        <p:spPr bwMode="auto">
          <a:xfrm>
            <a:off x="381000" y="1828800"/>
            <a:ext cx="80613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dirty="0">
                <a:solidFill>
                  <a:schemeClr val="bg1"/>
                </a:solidFill>
              </a:rPr>
              <a:t>- </a:t>
            </a:r>
            <a:r>
              <a:rPr lang="es-ES" altLang="en-US" sz="3600" b="1" dirty="0" err="1">
                <a:solidFill>
                  <a:schemeClr val="bg1"/>
                </a:solidFill>
                <a:hlinkClick r:id="rId3" action="ppaction://hlinkfile"/>
              </a:rPr>
              <a:t>Towers</a:t>
            </a:r>
            <a:r>
              <a:rPr lang="es-ES" altLang="en-US" sz="3600" b="1" dirty="0">
                <a:solidFill>
                  <a:schemeClr val="bg1"/>
                </a:solidFill>
              </a:rPr>
              <a:t>	  	</a:t>
            </a:r>
            <a:r>
              <a:rPr lang="es-ES" altLang="en-US" sz="3600" b="1" dirty="0">
                <a:solidFill>
                  <a:schemeClr val="bg1"/>
                </a:solidFill>
                <a:hlinkClick r:id="rId4" action="ppaction://hlinkfile"/>
              </a:rPr>
              <a:t>Ver Animación</a:t>
            </a:r>
            <a:endParaRPr lang="es-ES" altLang="en-US" sz="3600" b="1" dirty="0">
              <a:solidFill>
                <a:schemeClr val="bg1"/>
              </a:solidFill>
            </a:endParaRPr>
          </a:p>
          <a:p>
            <a:pPr eaLnBrk="1" hangingPunct="1"/>
            <a:r>
              <a:rPr lang="es-ES" altLang="en-US" sz="2800" dirty="0">
                <a:solidFill>
                  <a:schemeClr val="bg1"/>
                </a:solidFill>
              </a:rPr>
              <a:t>Luego de ver la animación puede verse el siguiente patrón:</a:t>
            </a:r>
          </a:p>
          <a:p>
            <a:pPr eaLnBrk="1" hangingPunct="1"/>
            <a:endParaRPr lang="es-ES" altLang="en-US" sz="2800" b="1" dirty="0">
              <a:solidFill>
                <a:schemeClr val="bg1"/>
              </a:solidFill>
            </a:endParaRPr>
          </a:p>
        </p:txBody>
      </p:sp>
      <p:graphicFrame>
        <p:nvGraphicFramePr>
          <p:cNvPr id="13314" name="Object 2"/>
          <p:cNvGraphicFramePr>
            <a:graphicFrameLocks noChangeAspect="1"/>
          </p:cNvGraphicFramePr>
          <p:nvPr/>
        </p:nvGraphicFramePr>
        <p:xfrm>
          <a:off x="1295400" y="3505200"/>
          <a:ext cx="6694488" cy="3048000"/>
        </p:xfrm>
        <a:graphic>
          <a:graphicData uri="http://schemas.openxmlformats.org/presentationml/2006/ole">
            <mc:AlternateContent xmlns:mc="http://schemas.openxmlformats.org/markup-compatibility/2006">
              <mc:Choice xmlns:v="urn:schemas-microsoft-com:vml" Requires="v">
                <p:oleObj spid="_x0000_s13329" name="Ecuación" r:id="rId5" imgW="1562040" imgH="711000" progId="Equation.3">
                  <p:embed/>
                </p:oleObj>
              </mc:Choice>
              <mc:Fallback>
                <p:oleObj name="Ecuación" r:id="rId5" imgW="1562040" imgH="7110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505200"/>
                        <a:ext cx="6694488" cy="30480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41987" name="2 CuadroTexto"/>
          <p:cNvSpPr txBox="1">
            <a:spLocks noChangeArrowheads="1"/>
          </p:cNvSpPr>
          <p:nvPr/>
        </p:nvSpPr>
        <p:spPr bwMode="auto">
          <a:xfrm>
            <a:off x="304800" y="1143000"/>
            <a:ext cx="5743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41988" name="3 CuadroTexto"/>
          <p:cNvSpPr txBox="1">
            <a:spLocks noChangeArrowheads="1"/>
          </p:cNvSpPr>
          <p:nvPr/>
        </p:nvSpPr>
        <p:spPr bwMode="auto">
          <a:xfrm>
            <a:off x="381000" y="1828800"/>
            <a:ext cx="8061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sz="2800">
              <a:solidFill>
                <a:schemeClr val="bg1"/>
              </a:solidFill>
            </a:endParaRPr>
          </a:p>
          <a:p>
            <a:pPr eaLnBrk="1" hangingPunct="1"/>
            <a:endParaRPr lang="es-ES" altLang="en-US" sz="2800" b="1">
              <a:solidFill>
                <a:schemeClr val="bg1"/>
              </a:solidFill>
            </a:endParaRPr>
          </a:p>
        </p:txBody>
      </p:sp>
      <p:pic>
        <p:nvPicPr>
          <p:cNvPr id="41989" name="5 Imagen" descr="TowersSolution.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8458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14340" name="2 CuadroTexto"/>
          <p:cNvSpPr txBox="1">
            <a:spLocks noChangeArrowheads="1"/>
          </p:cNvSpPr>
          <p:nvPr/>
        </p:nvSpPr>
        <p:spPr bwMode="auto">
          <a:xfrm>
            <a:off x="304800" y="1143000"/>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14341" name="3 CuadroTexto"/>
          <p:cNvSpPr txBox="1">
            <a:spLocks noChangeArrowheads="1"/>
          </p:cNvSpPr>
          <p:nvPr/>
        </p:nvSpPr>
        <p:spPr bwMode="auto">
          <a:xfrm>
            <a:off x="381000" y="1828800"/>
            <a:ext cx="806132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 altLang="en-US" sz="3600" b="1" dirty="0">
                <a:solidFill>
                  <a:schemeClr val="bg1"/>
                </a:solidFill>
                <a:hlinkClick r:id="rId3" action="ppaction://hlinkfile"/>
              </a:rPr>
              <a:t>Cantidad de Dígitos 3</a:t>
            </a:r>
            <a:endParaRPr lang="es-ES" altLang="en-US" sz="3600" b="1" dirty="0">
              <a:solidFill>
                <a:schemeClr val="bg1"/>
              </a:solidFill>
            </a:endParaRPr>
          </a:p>
          <a:p>
            <a:pPr eaLnBrk="1" hangingPunct="1"/>
            <a:r>
              <a:rPr lang="es-ES" altLang="en-US" sz="2800" dirty="0" err="1">
                <a:solidFill>
                  <a:schemeClr val="bg1"/>
                </a:solidFill>
              </a:rPr>
              <a:t>Podra</a:t>
            </a:r>
            <a:r>
              <a:rPr lang="es-ES" altLang="en-US" sz="2800" dirty="0">
                <a:solidFill>
                  <a:schemeClr val="bg1"/>
                </a:solidFill>
              </a:rPr>
              <a:t> darse cuenta de que solo existen 2 modos de realizar n multiplicaciones con números 0 &lt; x &lt;= 9 de manera tal que el resultado sea 20. Estas son:</a:t>
            </a:r>
          </a:p>
          <a:p>
            <a:pPr eaLnBrk="1" hangingPunct="1"/>
            <a:endParaRPr lang="es-ES" altLang="en-US" sz="2800" dirty="0">
              <a:solidFill>
                <a:schemeClr val="bg1"/>
              </a:solidFill>
            </a:endParaRPr>
          </a:p>
          <a:p>
            <a:pPr eaLnBrk="1" hangingPunct="1"/>
            <a:endParaRPr lang="es-ES" altLang="en-US" sz="2800" b="1" dirty="0">
              <a:solidFill>
                <a:schemeClr val="bg1"/>
              </a:solidFill>
            </a:endParaRPr>
          </a:p>
        </p:txBody>
      </p:sp>
      <p:graphicFrame>
        <p:nvGraphicFramePr>
          <p:cNvPr id="14338" name="Object 3"/>
          <p:cNvGraphicFramePr>
            <a:graphicFrameLocks noChangeAspect="1"/>
          </p:cNvGraphicFramePr>
          <p:nvPr/>
        </p:nvGraphicFramePr>
        <p:xfrm>
          <a:off x="457200" y="4267200"/>
          <a:ext cx="7848600" cy="1219200"/>
        </p:xfrm>
        <a:graphic>
          <a:graphicData uri="http://schemas.openxmlformats.org/presentationml/2006/ole">
            <mc:AlternateContent xmlns:mc="http://schemas.openxmlformats.org/markup-compatibility/2006">
              <mc:Choice xmlns:v="urn:schemas-microsoft-com:vml" Requires="v">
                <p:oleObj spid="_x0000_s14353" name="Ecuación" r:id="rId4" imgW="2361960" imgH="482400" progId="Equation.3">
                  <p:embed/>
                </p:oleObj>
              </mc:Choice>
              <mc:Fallback>
                <p:oleObj name="Ecuación" r:id="rId4" imgW="2361960" imgH="482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267200"/>
                        <a:ext cx="7848600" cy="12192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15364" name="2 CuadroTexto"/>
          <p:cNvSpPr txBox="1">
            <a:spLocks noChangeArrowheads="1"/>
          </p:cNvSpPr>
          <p:nvPr/>
        </p:nvSpPr>
        <p:spPr bwMode="auto">
          <a:xfrm>
            <a:off x="304800" y="1143000"/>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15365" name="3 CuadroTexto"/>
          <p:cNvSpPr txBox="1">
            <a:spLocks noChangeArrowheads="1"/>
          </p:cNvSpPr>
          <p:nvPr/>
        </p:nvSpPr>
        <p:spPr bwMode="auto">
          <a:xfrm>
            <a:off x="381000" y="1828800"/>
            <a:ext cx="80613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a:solidFill>
                  <a:schemeClr val="bg1"/>
                </a:solidFill>
              </a:rPr>
              <a:t>Teniendo en cuenta que para formar los posibles numeros tenemos que permutar las cifras y que hay cifras que se repiten aplicando la formula de permutaciones con repeticion se resolveria el problema con la siguiente ecuacion:</a:t>
            </a:r>
          </a:p>
          <a:p>
            <a:pPr eaLnBrk="1" hangingPunct="1"/>
            <a:endParaRPr lang="es-ES" altLang="en-US" sz="2800">
              <a:solidFill>
                <a:schemeClr val="bg1"/>
              </a:solidFill>
            </a:endParaRPr>
          </a:p>
          <a:p>
            <a:pPr eaLnBrk="1" hangingPunct="1"/>
            <a:endParaRPr lang="es-ES" altLang="en-US" sz="2800" b="1">
              <a:solidFill>
                <a:schemeClr val="bg1"/>
              </a:solidFill>
            </a:endParaRPr>
          </a:p>
        </p:txBody>
      </p:sp>
      <p:graphicFrame>
        <p:nvGraphicFramePr>
          <p:cNvPr id="15362" name="Object 2"/>
          <p:cNvGraphicFramePr>
            <a:graphicFrameLocks noChangeAspect="1"/>
          </p:cNvGraphicFramePr>
          <p:nvPr/>
        </p:nvGraphicFramePr>
        <p:xfrm>
          <a:off x="1143000" y="4114800"/>
          <a:ext cx="6781800" cy="2743200"/>
        </p:xfrm>
        <a:graphic>
          <a:graphicData uri="http://schemas.openxmlformats.org/presentationml/2006/ole">
            <mc:AlternateContent xmlns:mc="http://schemas.openxmlformats.org/markup-compatibility/2006">
              <mc:Choice xmlns:v="urn:schemas-microsoft-com:vml" Requires="v">
                <p:oleObj spid="_x0000_s15377" name="Ecuación" r:id="rId3" imgW="2577960" imgH="1168200" progId="Equation.3">
                  <p:embed/>
                </p:oleObj>
              </mc:Choice>
              <mc:Fallback>
                <p:oleObj name="Ecuación" r:id="rId3" imgW="2577960" imgH="1168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14800"/>
                        <a:ext cx="6781800" cy="27432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43011" name="2 CuadroTexto"/>
          <p:cNvSpPr txBox="1">
            <a:spLocks noChangeArrowheads="1"/>
          </p:cNvSpPr>
          <p:nvPr/>
        </p:nvSpPr>
        <p:spPr bwMode="auto">
          <a:xfrm>
            <a:off x="304800" y="1143000"/>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Ejercicios de ejemplo:</a:t>
            </a:r>
            <a:endParaRPr lang="es-ES" altLang="en-US" sz="3200"/>
          </a:p>
        </p:txBody>
      </p:sp>
      <p:sp>
        <p:nvSpPr>
          <p:cNvPr id="43012" name="3 CuadroTexto"/>
          <p:cNvSpPr txBox="1">
            <a:spLocks noChangeArrowheads="1"/>
          </p:cNvSpPr>
          <p:nvPr/>
        </p:nvSpPr>
        <p:spPr bwMode="auto">
          <a:xfrm>
            <a:off x="381000" y="1828800"/>
            <a:ext cx="80613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endParaRPr lang="es-ES" altLang="en-US" sz="2800" b="1">
              <a:solidFill>
                <a:schemeClr val="bg1"/>
              </a:solidFill>
            </a:endParaRPr>
          </a:p>
        </p:txBody>
      </p:sp>
      <p:pic>
        <p:nvPicPr>
          <p:cNvPr id="43013" name="5 Imagen" descr="CantidadDigitos3Solution.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3788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44035" name="2 CuadroTexto"/>
          <p:cNvSpPr txBox="1">
            <a:spLocks noChangeArrowheads="1"/>
          </p:cNvSpPr>
          <p:nvPr/>
        </p:nvSpPr>
        <p:spPr bwMode="auto">
          <a:xfrm>
            <a:off x="304800" y="1143000"/>
            <a:ext cx="1516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4000" b="1">
                <a:solidFill>
                  <a:srgbClr val="FFFF00"/>
                </a:solidFill>
              </a:rPr>
              <a:t>Tarea</a:t>
            </a:r>
            <a:endParaRPr lang="es-ES" altLang="en-US" sz="3200"/>
          </a:p>
        </p:txBody>
      </p:sp>
      <p:sp>
        <p:nvSpPr>
          <p:cNvPr id="44036" name="3 CuadroTexto"/>
          <p:cNvSpPr txBox="1">
            <a:spLocks noChangeArrowheads="1"/>
          </p:cNvSpPr>
          <p:nvPr/>
        </p:nvSpPr>
        <p:spPr bwMode="auto">
          <a:xfrm>
            <a:off x="381000" y="1828800"/>
            <a:ext cx="80613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dirty="0">
                <a:solidFill>
                  <a:schemeClr val="bg1"/>
                </a:solidFill>
              </a:rPr>
              <a:t>- </a:t>
            </a:r>
            <a:r>
              <a:rPr lang="es-ES" altLang="en-US" sz="3600" b="1" dirty="0">
                <a:solidFill>
                  <a:schemeClr val="bg1"/>
                </a:solidFill>
                <a:hlinkClick r:id="rId2" action="ppaction://hlinkfile"/>
              </a:rPr>
              <a:t>Fibonacci</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a:solidFill>
                  <a:schemeClr val="bg1"/>
                </a:solidFill>
                <a:hlinkClick r:id="rId3" action="ppaction://hlinkfile"/>
              </a:rPr>
              <a:t>Lexical</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err="1">
                <a:solidFill>
                  <a:schemeClr val="bg1"/>
                </a:solidFill>
                <a:hlinkClick r:id="rId4" action="ppaction://hlinkfile"/>
              </a:rPr>
              <a:t>Counting</a:t>
            </a:r>
            <a:r>
              <a:rPr lang="es-ES" altLang="en-US" sz="3600" b="1" dirty="0">
                <a:solidFill>
                  <a:schemeClr val="bg1"/>
                </a:solidFill>
                <a:hlinkClick r:id="rId4" action="ppaction://hlinkfile"/>
              </a:rPr>
              <a:t> </a:t>
            </a:r>
            <a:r>
              <a:rPr lang="es-ES" altLang="en-US" sz="3600" b="1" dirty="0" err="1">
                <a:solidFill>
                  <a:schemeClr val="bg1"/>
                </a:solidFill>
                <a:hlinkClick r:id="rId4" action="ppaction://hlinkfile"/>
              </a:rPr>
              <a:t>graphs</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err="1">
                <a:solidFill>
                  <a:schemeClr val="bg1"/>
                </a:solidFill>
                <a:hlinkClick r:id="rId5" action="ppaction://hlinkfile"/>
              </a:rPr>
              <a:t>Numeros</a:t>
            </a:r>
            <a:r>
              <a:rPr lang="es-ES" altLang="en-US" sz="3600" b="1" dirty="0">
                <a:solidFill>
                  <a:schemeClr val="bg1"/>
                </a:solidFill>
                <a:hlinkClick r:id="rId5" action="ppaction://hlinkfile"/>
              </a:rPr>
              <a:t> </a:t>
            </a:r>
            <a:r>
              <a:rPr lang="es-ES" altLang="en-US" sz="3600" b="1" dirty="0" err="1">
                <a:solidFill>
                  <a:schemeClr val="bg1"/>
                </a:solidFill>
                <a:hlinkClick r:id="rId5" action="ppaction://hlinkfile"/>
              </a:rPr>
              <a:t>fi_binary</a:t>
            </a:r>
            <a:endParaRPr lang="es-ES" altLang="en-US" sz="3600" b="1" dirty="0">
              <a:solidFill>
                <a:schemeClr val="bg1"/>
              </a:solidFill>
            </a:endParaRPr>
          </a:p>
          <a:p>
            <a:pPr eaLnBrk="1" hangingPunct="1">
              <a:buFontTx/>
              <a:buChar char="-"/>
            </a:pPr>
            <a:r>
              <a:rPr lang="es-ES" altLang="en-US" sz="3600" b="1" dirty="0">
                <a:solidFill>
                  <a:schemeClr val="bg1"/>
                </a:solidFill>
              </a:rPr>
              <a:t> </a:t>
            </a:r>
            <a:r>
              <a:rPr lang="es-ES" altLang="en-US" sz="3600" b="1" dirty="0">
                <a:solidFill>
                  <a:schemeClr val="bg1"/>
                </a:solidFill>
                <a:hlinkClick r:id="rId6" action="ppaction://hlinkfile"/>
              </a:rPr>
              <a:t>Jimmy en </a:t>
            </a:r>
            <a:r>
              <a:rPr lang="es-ES" altLang="en-US" sz="3600" b="1" dirty="0" err="1">
                <a:solidFill>
                  <a:schemeClr val="bg1"/>
                </a:solidFill>
                <a:hlinkClick r:id="rId6" action="ppaction://hlinkfile"/>
              </a:rPr>
              <a:t>maraton</a:t>
            </a:r>
            <a:endParaRPr lang="es-ES" altLang="en-US" sz="36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2052" name="2 CuadroTexto"/>
          <p:cNvSpPr txBox="1">
            <a:spLocks noChangeArrowheads="1"/>
          </p:cNvSpPr>
          <p:nvPr/>
        </p:nvSpPr>
        <p:spPr bwMode="auto">
          <a:xfrm>
            <a:off x="0" y="1066800"/>
            <a:ext cx="9377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rgbClr val="FFFF00"/>
                </a:solidFill>
              </a:rPr>
              <a:t>Técnicas básicas de conteo – Variación sin repetición</a:t>
            </a:r>
            <a:endParaRPr lang="es-ES" altLang="en-US" sz="2800"/>
          </a:p>
        </p:txBody>
      </p:sp>
      <p:sp>
        <p:nvSpPr>
          <p:cNvPr id="2053" name="3 CuadroTexto"/>
          <p:cNvSpPr txBox="1">
            <a:spLocks noChangeArrowheads="1"/>
          </p:cNvSpPr>
          <p:nvPr/>
        </p:nvSpPr>
        <p:spPr bwMode="auto">
          <a:xfrm>
            <a:off x="381000" y="1600200"/>
            <a:ext cx="80613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Variación sin repetición de n elementos tomados de r en r se define como las distintas agrupaciones formadas con r elementos distintos de los n posibles, considerando una variación distinta a otra si difieren en algún elemento como si están situados en distinto orden. </a:t>
            </a:r>
          </a:p>
          <a:p>
            <a:pPr algn="just" eaLnBrk="1" hangingPunct="1"/>
            <a:r>
              <a:rPr lang="es-ES" altLang="en-US" sz="2800">
                <a:solidFill>
                  <a:schemeClr val="bg1"/>
                </a:solidFill>
              </a:rPr>
              <a:t>La fórmula es la siguiente:</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Ejemplo: V(3, 2) de {a, b, c} = 3!/(3-2)! = 6/1 = 6</a:t>
            </a:r>
          </a:p>
          <a:p>
            <a:pPr eaLnBrk="1" hangingPunct="1"/>
            <a:r>
              <a:rPr lang="es-ES" altLang="en-US" sz="2800">
                <a:solidFill>
                  <a:schemeClr val="bg1"/>
                </a:solidFill>
              </a:rPr>
              <a:t>{a, b}, {a, c}, {b, a}, {b, c}, {c, a }, {c, b}</a:t>
            </a:r>
          </a:p>
        </p:txBody>
      </p:sp>
      <p:graphicFrame>
        <p:nvGraphicFramePr>
          <p:cNvPr id="2050" name="Object 5"/>
          <p:cNvGraphicFramePr>
            <a:graphicFrameLocks noChangeAspect="1"/>
          </p:cNvGraphicFramePr>
          <p:nvPr/>
        </p:nvGraphicFramePr>
        <p:xfrm>
          <a:off x="685800" y="4724400"/>
          <a:ext cx="2797175" cy="1066800"/>
        </p:xfrm>
        <a:graphic>
          <a:graphicData uri="http://schemas.openxmlformats.org/presentationml/2006/ole">
            <mc:AlternateContent xmlns:mc="http://schemas.openxmlformats.org/markup-compatibility/2006">
              <mc:Choice xmlns:v="urn:schemas-microsoft-com:vml" Requires="v">
                <p:oleObj spid="_x0000_s2065" name="Ecuación" r:id="rId3" imgW="1041120" imgH="419040" progId="Equation.3">
                  <p:embed/>
                </p:oleObj>
              </mc:Choice>
              <mc:Fallback>
                <p:oleObj name="Ecuación" r:id="rId3" imgW="104112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724400"/>
                        <a:ext cx="2797175" cy="1066800"/>
                      </a:xfrm>
                      <a:prstGeom prst="rect">
                        <a:avLst/>
                      </a:prstGeom>
                      <a:solidFill>
                        <a:schemeClr val="bg1"/>
                      </a:solidFill>
                      <a:ln>
                        <a:noFill/>
                      </a:ln>
                      <a:extLs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3076" name="2 CuadroTexto"/>
          <p:cNvSpPr txBox="1">
            <a:spLocks noChangeArrowheads="1"/>
          </p:cNvSpPr>
          <p:nvPr/>
        </p:nvSpPr>
        <p:spPr bwMode="auto">
          <a:xfrm>
            <a:off x="0" y="1066800"/>
            <a:ext cx="9377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800" b="1">
                <a:solidFill>
                  <a:srgbClr val="FFFF00"/>
                </a:solidFill>
              </a:rPr>
              <a:t>Técnicas básicas de conteo - Variación con repetición</a:t>
            </a:r>
            <a:endParaRPr lang="es-ES" altLang="en-US" sz="2800"/>
          </a:p>
        </p:txBody>
      </p:sp>
      <p:sp>
        <p:nvSpPr>
          <p:cNvPr id="3077" name="3 CuadroTexto"/>
          <p:cNvSpPr txBox="1">
            <a:spLocks noChangeArrowheads="1"/>
          </p:cNvSpPr>
          <p:nvPr/>
        </p:nvSpPr>
        <p:spPr bwMode="auto">
          <a:xfrm>
            <a:off x="304800" y="1600200"/>
            <a:ext cx="8610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Variación con repetición de n elementos tomados de r en r se define como las distintas agrupaciones formadas con r elementos que pueden repetirse elegidos entre los n posibles, considerando una variación distinta a otra si difieren en algún elemento, como si están situados en distinto orden. La fórmula es la siguiente: </a:t>
            </a:r>
          </a:p>
          <a:p>
            <a:pPr eaLnBrk="1" hangingPunct="1"/>
            <a:endParaRPr lang="es-ES" altLang="en-US" sz="2800">
              <a:solidFill>
                <a:schemeClr val="bg1"/>
              </a:solidFill>
            </a:endParaRPr>
          </a:p>
          <a:p>
            <a:pPr eaLnBrk="1" hangingPunct="1"/>
            <a:r>
              <a:rPr lang="es-ES" altLang="en-US" sz="2800">
                <a:solidFill>
                  <a:schemeClr val="bg1"/>
                </a:solidFill>
              </a:rPr>
              <a:t>Ejemplo: Vr(3, 2) de {a, b, c} = 3^2 = 9</a:t>
            </a:r>
          </a:p>
          <a:p>
            <a:pPr eaLnBrk="1" hangingPunct="1"/>
            <a:r>
              <a:rPr lang="es-ES" altLang="en-US" sz="2800">
                <a:solidFill>
                  <a:schemeClr val="bg1"/>
                </a:solidFill>
              </a:rPr>
              <a:t>{a, a}, {a, b}, {a, c}, </a:t>
            </a:r>
          </a:p>
          <a:p>
            <a:pPr eaLnBrk="1" hangingPunct="1"/>
            <a:r>
              <a:rPr lang="es-ES" altLang="en-US" sz="2800">
                <a:solidFill>
                  <a:schemeClr val="bg1"/>
                </a:solidFill>
              </a:rPr>
              <a:t>{b, a}, {b, b}, {b, c},</a:t>
            </a:r>
          </a:p>
          <a:p>
            <a:pPr eaLnBrk="1" hangingPunct="1"/>
            <a:r>
              <a:rPr lang="es-ES" altLang="en-US" sz="2800">
                <a:solidFill>
                  <a:schemeClr val="bg1"/>
                </a:solidFill>
              </a:rPr>
              <a:t>{c, a }, {c, b}, {c, c}</a:t>
            </a:r>
          </a:p>
        </p:txBody>
      </p:sp>
      <p:graphicFrame>
        <p:nvGraphicFramePr>
          <p:cNvPr id="3074" name="Object 5"/>
          <p:cNvGraphicFramePr>
            <a:graphicFrameLocks noChangeAspect="1"/>
          </p:cNvGraphicFramePr>
          <p:nvPr/>
        </p:nvGraphicFramePr>
        <p:xfrm>
          <a:off x="2800350" y="4248150"/>
          <a:ext cx="2554288" cy="736600"/>
        </p:xfrm>
        <a:graphic>
          <a:graphicData uri="http://schemas.openxmlformats.org/presentationml/2006/ole">
            <mc:AlternateContent xmlns:mc="http://schemas.openxmlformats.org/markup-compatibility/2006">
              <mc:Choice xmlns:v="urn:schemas-microsoft-com:vml" Requires="v">
                <p:oleObj spid="_x0000_s3089" name="Ecuación" r:id="rId3" imgW="838080" imgH="241200" progId="Equation.3">
                  <p:embed/>
                </p:oleObj>
              </mc:Choice>
              <mc:Fallback>
                <p:oleObj name="Ecuación" r:id="rId3" imgW="83808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4248150"/>
                        <a:ext cx="2554288" cy="7366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4100" name="2 CuadroTexto"/>
          <p:cNvSpPr txBox="1">
            <a:spLocks noChangeArrowheads="1"/>
          </p:cNvSpPr>
          <p:nvPr/>
        </p:nvSpPr>
        <p:spPr bwMode="auto">
          <a:xfrm>
            <a:off x="0" y="1066800"/>
            <a:ext cx="9377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600" b="1">
                <a:solidFill>
                  <a:srgbClr val="FFFF00"/>
                </a:solidFill>
              </a:rPr>
              <a:t>Técnicas básicas de conteo - Permutación sin repetición</a:t>
            </a:r>
            <a:endParaRPr lang="es-ES" altLang="en-US" sz="2600"/>
          </a:p>
        </p:txBody>
      </p:sp>
      <p:sp>
        <p:nvSpPr>
          <p:cNvPr id="4101" name="3 CuadroTexto"/>
          <p:cNvSpPr txBox="1">
            <a:spLocks noChangeArrowheads="1"/>
          </p:cNvSpPr>
          <p:nvPr/>
        </p:nvSpPr>
        <p:spPr bwMode="auto">
          <a:xfrm>
            <a:off x="304800" y="1595438"/>
            <a:ext cx="85344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Permutación sin repetición de n elementos se define como las distintas agrupaciones de n elementos considerándose una permutación distinta a otra sí existe al menos un elemento en distinta posición. La fórmula es la siguiente:</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Ejemplo: P(3) de {a, b, c} = 3! = 6</a:t>
            </a:r>
          </a:p>
          <a:p>
            <a:pPr eaLnBrk="1" hangingPunct="1"/>
            <a:r>
              <a:rPr lang="es-ES" altLang="en-US" sz="2800">
                <a:solidFill>
                  <a:schemeClr val="bg1"/>
                </a:solidFill>
              </a:rPr>
              <a:t>{a, b, c}, {a, c, b},</a:t>
            </a:r>
          </a:p>
          <a:p>
            <a:pPr eaLnBrk="1" hangingPunct="1"/>
            <a:r>
              <a:rPr lang="es-ES" altLang="en-US" sz="2800">
                <a:solidFill>
                  <a:schemeClr val="bg1"/>
                </a:solidFill>
              </a:rPr>
              <a:t>{b, a, c}, {b, c, a},</a:t>
            </a:r>
          </a:p>
          <a:p>
            <a:pPr eaLnBrk="1" hangingPunct="1"/>
            <a:r>
              <a:rPr lang="es-ES" altLang="en-US" sz="2800">
                <a:solidFill>
                  <a:schemeClr val="bg1"/>
                </a:solidFill>
              </a:rPr>
              <a:t>{c, a, b}, {c, b, a}</a:t>
            </a:r>
          </a:p>
        </p:txBody>
      </p:sp>
      <p:graphicFrame>
        <p:nvGraphicFramePr>
          <p:cNvPr id="4098" name="Object 5"/>
          <p:cNvGraphicFramePr>
            <a:graphicFrameLocks noChangeAspect="1"/>
          </p:cNvGraphicFramePr>
          <p:nvPr/>
        </p:nvGraphicFramePr>
        <p:xfrm>
          <a:off x="500063" y="3962400"/>
          <a:ext cx="1566862" cy="533400"/>
        </p:xfrm>
        <a:graphic>
          <a:graphicData uri="http://schemas.openxmlformats.org/presentationml/2006/ole">
            <mc:AlternateContent xmlns:mc="http://schemas.openxmlformats.org/markup-compatibility/2006">
              <mc:Choice xmlns:v="urn:schemas-microsoft-com:vml" Requires="v">
                <p:oleObj spid="_x0000_s4113" name="Ecuación" r:id="rId3" imgW="596880" imgH="203040" progId="Equation.3">
                  <p:embed/>
                </p:oleObj>
              </mc:Choice>
              <mc:Fallback>
                <p:oleObj name="Ecuación" r:id="rId3" imgW="59688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962400"/>
                        <a:ext cx="1566862" cy="5334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5124" name="2 CuadroTexto"/>
          <p:cNvSpPr txBox="1">
            <a:spLocks noChangeArrowheads="1"/>
          </p:cNvSpPr>
          <p:nvPr/>
        </p:nvSpPr>
        <p:spPr bwMode="auto">
          <a:xfrm>
            <a:off x="0" y="1066800"/>
            <a:ext cx="9377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2600" b="1">
                <a:solidFill>
                  <a:srgbClr val="FFFF00"/>
                </a:solidFill>
              </a:rPr>
              <a:t>Técnicas básicas de conteo - Permutación con repetición</a:t>
            </a:r>
            <a:endParaRPr lang="es-ES" altLang="en-US" sz="2600"/>
          </a:p>
        </p:txBody>
      </p:sp>
      <p:sp>
        <p:nvSpPr>
          <p:cNvPr id="5125" name="3 CuadroTexto"/>
          <p:cNvSpPr txBox="1">
            <a:spLocks noChangeArrowheads="1"/>
          </p:cNvSpPr>
          <p:nvPr/>
        </p:nvSpPr>
        <p:spPr bwMode="auto">
          <a:xfrm>
            <a:off x="304800" y="1595438"/>
            <a:ext cx="8534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Permutación con repetición de m elementos donde el primero se repite a veces, el segundo b veces, el tercero c veces, … (n = a + b + c + …) se define como los distintos grupos de n elementos, siendo uno distinto a otro por el orden de los elementos. La fórmula es la siguiente:</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Ejemplo: Pr(4,2,1,1) de {a, a, b, c} = 12</a:t>
            </a:r>
          </a:p>
          <a:p>
            <a:pPr eaLnBrk="1" hangingPunct="1"/>
            <a:r>
              <a:rPr lang="es-ES" altLang="en-US" sz="2800">
                <a:solidFill>
                  <a:schemeClr val="bg1"/>
                </a:solidFill>
              </a:rPr>
              <a:t>{a, a, b, c}, {a, b, a, c}, {a, b, c, a}, {a, a, c, b}, </a:t>
            </a:r>
          </a:p>
          <a:p>
            <a:pPr eaLnBrk="1" hangingPunct="1"/>
            <a:r>
              <a:rPr lang="es-ES" altLang="en-US" sz="2800">
                <a:solidFill>
                  <a:schemeClr val="bg1"/>
                </a:solidFill>
              </a:rPr>
              <a:t>{a, c, a, b}, {a, c, b, a}, {b, a, a, c}, {b ,a, c, a},</a:t>
            </a:r>
          </a:p>
          <a:p>
            <a:pPr eaLnBrk="1" hangingPunct="1"/>
            <a:r>
              <a:rPr lang="es-ES" altLang="en-US" sz="2800">
                <a:solidFill>
                  <a:schemeClr val="bg1"/>
                </a:solidFill>
              </a:rPr>
              <a:t>{b, c, a, a}, {c, a, a, b}, {c, a, b, a}, {c, b, a, a}</a:t>
            </a:r>
          </a:p>
        </p:txBody>
      </p:sp>
      <p:graphicFrame>
        <p:nvGraphicFramePr>
          <p:cNvPr id="5122" name="Object 5"/>
          <p:cNvGraphicFramePr>
            <a:graphicFrameLocks noChangeAspect="1"/>
          </p:cNvGraphicFramePr>
          <p:nvPr/>
        </p:nvGraphicFramePr>
        <p:xfrm>
          <a:off x="4114800" y="3810000"/>
          <a:ext cx="4783138" cy="1219200"/>
        </p:xfrm>
        <a:graphic>
          <a:graphicData uri="http://schemas.openxmlformats.org/presentationml/2006/ole">
            <mc:AlternateContent xmlns:mc="http://schemas.openxmlformats.org/markup-compatibility/2006">
              <mc:Choice xmlns:v="urn:schemas-microsoft-com:vml" Requires="v">
                <p:oleObj spid="_x0000_s5137" name="Ecuación" r:id="rId3" imgW="1841400" imgH="419040" progId="Equation.3">
                  <p:embed/>
                </p:oleObj>
              </mc:Choice>
              <mc:Fallback>
                <p:oleObj name="Ecuación" r:id="rId3" imgW="184140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810000"/>
                        <a:ext cx="4783138" cy="12192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4099" name="2 CuadroTexto"/>
          <p:cNvSpPr txBox="1">
            <a:spLocks noChangeArrowheads="1"/>
          </p:cNvSpPr>
          <p:nvPr/>
        </p:nvSpPr>
        <p:spPr bwMode="auto">
          <a:xfrm>
            <a:off x="0" y="1066800"/>
            <a:ext cx="9377363" cy="492125"/>
          </a:xfrm>
          <a:prstGeom prst="rect">
            <a:avLst/>
          </a:prstGeom>
          <a:noFill/>
          <a:ln w="9525">
            <a:noFill/>
            <a:miter lim="800000"/>
            <a:headEnd/>
            <a:tailEnd/>
          </a:ln>
        </p:spPr>
        <p:txBody>
          <a:bodyPr>
            <a:spAutoFit/>
          </a:bodyPr>
          <a:lstStyle/>
          <a:p>
            <a:pPr>
              <a:defRPr/>
            </a:pPr>
            <a:r>
              <a:rPr lang="es-ES" sz="2550" b="1" dirty="0">
                <a:solidFill>
                  <a:srgbClr val="FFFF00"/>
                </a:solidFill>
                <a:latin typeface="Arial" charset="0"/>
              </a:rPr>
              <a:t>Técnicas básicas de conteo - Combinación sin repetición</a:t>
            </a:r>
            <a:endParaRPr lang="es-ES" sz="2550" dirty="0">
              <a:latin typeface="Arial" charset="0"/>
            </a:endParaRPr>
          </a:p>
        </p:txBody>
      </p:sp>
      <p:sp>
        <p:nvSpPr>
          <p:cNvPr id="6149" name="3 CuadroTexto"/>
          <p:cNvSpPr txBox="1">
            <a:spLocks noChangeArrowheads="1"/>
          </p:cNvSpPr>
          <p:nvPr/>
        </p:nvSpPr>
        <p:spPr bwMode="auto">
          <a:xfrm>
            <a:off x="304800" y="1595438"/>
            <a:ext cx="8534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Combinación sin repetición de n elementos tomados de r en r son las distintas agrupaciones de r elementos que se pueden hacer de los n disponibles, de manera que dos grupos se difieren en algún elemento y no en el orden de colocación. La formula es la siguiente:</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Ejemplo: C(3, 2) de {a, b, c} = 3!/( 3! x (3 – 2!) ) = 3</a:t>
            </a:r>
          </a:p>
          <a:p>
            <a:pPr eaLnBrk="1" hangingPunct="1"/>
            <a:r>
              <a:rPr lang="es-ES" altLang="en-US" sz="2800">
                <a:solidFill>
                  <a:schemeClr val="bg1"/>
                </a:solidFill>
              </a:rPr>
              <a:t>{a, b}, {a, c}, {b, c}</a:t>
            </a:r>
          </a:p>
        </p:txBody>
      </p:sp>
      <p:graphicFrame>
        <p:nvGraphicFramePr>
          <p:cNvPr id="6146" name="Object 5"/>
          <p:cNvGraphicFramePr>
            <a:graphicFrameLocks noChangeAspect="1"/>
          </p:cNvGraphicFramePr>
          <p:nvPr/>
        </p:nvGraphicFramePr>
        <p:xfrm>
          <a:off x="533400" y="4419600"/>
          <a:ext cx="3581400" cy="1219200"/>
        </p:xfrm>
        <a:graphic>
          <a:graphicData uri="http://schemas.openxmlformats.org/presentationml/2006/ole">
            <mc:AlternateContent xmlns:mc="http://schemas.openxmlformats.org/markup-compatibility/2006">
              <mc:Choice xmlns:v="urn:schemas-microsoft-com:vml" Requires="v">
                <p:oleObj spid="_x0000_s6161" name="Ecuación" r:id="rId3" imgW="1307880" imgH="419040" progId="Equation.3">
                  <p:embed/>
                </p:oleObj>
              </mc:Choice>
              <mc:Fallback>
                <p:oleObj name="Ecuación" r:id="rId3" imgW="130788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19600"/>
                        <a:ext cx="3581400" cy="12192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4099" name="2 CuadroTexto"/>
          <p:cNvSpPr txBox="1">
            <a:spLocks noChangeArrowheads="1"/>
          </p:cNvSpPr>
          <p:nvPr/>
        </p:nvSpPr>
        <p:spPr bwMode="auto">
          <a:xfrm>
            <a:off x="0" y="1066800"/>
            <a:ext cx="9377363" cy="492125"/>
          </a:xfrm>
          <a:prstGeom prst="rect">
            <a:avLst/>
          </a:prstGeom>
          <a:noFill/>
          <a:ln w="9525">
            <a:noFill/>
            <a:miter lim="800000"/>
            <a:headEnd/>
            <a:tailEnd/>
          </a:ln>
        </p:spPr>
        <p:txBody>
          <a:bodyPr>
            <a:spAutoFit/>
          </a:bodyPr>
          <a:lstStyle/>
          <a:p>
            <a:pPr>
              <a:defRPr/>
            </a:pPr>
            <a:r>
              <a:rPr lang="es-ES" sz="2550" b="1" dirty="0">
                <a:solidFill>
                  <a:srgbClr val="FFFF00"/>
                </a:solidFill>
                <a:latin typeface="Arial" charset="0"/>
              </a:rPr>
              <a:t>Técnicas básicas de conteo - Combinación con repetición</a:t>
            </a:r>
            <a:endParaRPr lang="es-ES" sz="2550" dirty="0">
              <a:latin typeface="Arial" charset="0"/>
            </a:endParaRPr>
          </a:p>
        </p:txBody>
      </p:sp>
      <p:sp>
        <p:nvSpPr>
          <p:cNvPr id="7174" name="3 CuadroTexto"/>
          <p:cNvSpPr txBox="1">
            <a:spLocks noChangeArrowheads="1"/>
          </p:cNvSpPr>
          <p:nvPr/>
        </p:nvSpPr>
        <p:spPr bwMode="auto">
          <a:xfrm>
            <a:off x="304800" y="1595438"/>
            <a:ext cx="8534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Combinación con repetición de n elementos tomados de r en r son las distintas agrupaciones de r elementos iguales o distintos que se pueden hacer con los n elementos de manera que dos grupos se diferencian en algún elemento y no en el orden de colocación. La fórmula es la siguiente:</a:t>
            </a:r>
          </a:p>
          <a:p>
            <a:pPr eaLnBrk="1" hangingPunct="1"/>
            <a:r>
              <a:rPr lang="es-ES" altLang="en-US" sz="2800">
                <a:solidFill>
                  <a:schemeClr val="bg1"/>
                </a:solidFill>
              </a:rPr>
              <a:t> </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Ejemplo: Cr(3, 2) de {a, b, c} = 4!/( 2! x  2!) ) = 6</a:t>
            </a:r>
          </a:p>
          <a:p>
            <a:pPr eaLnBrk="1" hangingPunct="1"/>
            <a:r>
              <a:rPr lang="es-ES" altLang="en-US" sz="2800">
                <a:solidFill>
                  <a:schemeClr val="bg1"/>
                </a:solidFill>
              </a:rPr>
              <a:t>{a, a}, {a, b}, {a, c}</a:t>
            </a:r>
          </a:p>
          <a:p>
            <a:pPr eaLnBrk="1" hangingPunct="1"/>
            <a:r>
              <a:rPr lang="es-ES" altLang="en-US" sz="2800">
                <a:solidFill>
                  <a:schemeClr val="bg1"/>
                </a:solidFill>
              </a:rPr>
              <a:t>{b, b}, {b, c}, {c, c}</a:t>
            </a:r>
          </a:p>
        </p:txBody>
      </p:sp>
      <p:graphicFrame>
        <p:nvGraphicFramePr>
          <p:cNvPr id="7170"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97" name="Ecuación" r:id="rId3" imgW="114120" imgH="215640" progId="Equation.3">
                  <p:embed/>
                </p:oleObj>
              </mc:Choice>
              <mc:Fallback>
                <p:oleObj name="Ecuación" r:id="rId3" imgW="11412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6"/>
          <p:cNvGraphicFramePr>
            <a:graphicFrameLocks noChangeAspect="1"/>
          </p:cNvGraphicFramePr>
          <p:nvPr/>
        </p:nvGraphicFramePr>
        <p:xfrm>
          <a:off x="457200" y="4267200"/>
          <a:ext cx="4343400" cy="1219200"/>
        </p:xfrm>
        <a:graphic>
          <a:graphicData uri="http://schemas.openxmlformats.org/presentationml/2006/ole">
            <mc:AlternateContent xmlns:mc="http://schemas.openxmlformats.org/markup-compatibility/2006">
              <mc:Choice xmlns:v="urn:schemas-microsoft-com:vml" Requires="v">
                <p:oleObj spid="_x0000_s7198" name="Ecuación" r:id="rId5" imgW="1346040" imgH="419040" progId="Equation.3">
                  <p:embed/>
                </p:oleObj>
              </mc:Choice>
              <mc:Fallback>
                <p:oleObj name="Ecuación" r:id="rId5" imgW="134604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267200"/>
                        <a:ext cx="4343400" cy="12192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28600" y="381000"/>
            <a:ext cx="8043863" cy="523875"/>
          </a:xfrm>
          <a:prstGeom prst="rect">
            <a:avLst/>
          </a:prstGeom>
          <a:noFill/>
        </p:spPr>
        <p:txBody>
          <a:bodyPr wrap="none">
            <a:spAutoFit/>
          </a:bodyPr>
          <a:lstStyle/>
          <a:p>
            <a:pPr>
              <a:defRPr/>
            </a:pPr>
            <a:r>
              <a:rPr lang="es-ES" sz="2800" b="1" dirty="0">
                <a:solidFill>
                  <a:schemeClr val="bg1">
                    <a:lumMod val="95000"/>
                  </a:schemeClr>
                </a:solidFill>
                <a:latin typeface="Arial" charset="0"/>
              </a:rPr>
              <a:t>ALGORITMIZACION – TECNICAS DE CONTEO</a:t>
            </a:r>
            <a:endParaRPr lang="es-ES" sz="2400" b="1" dirty="0">
              <a:solidFill>
                <a:schemeClr val="bg1">
                  <a:lumMod val="95000"/>
                </a:schemeClr>
              </a:solidFill>
              <a:latin typeface="Arial" charset="0"/>
            </a:endParaRPr>
          </a:p>
        </p:txBody>
      </p:sp>
      <p:sp>
        <p:nvSpPr>
          <p:cNvPr id="8196" name="2 CuadroTexto"/>
          <p:cNvSpPr txBox="1">
            <a:spLocks noChangeArrowheads="1"/>
          </p:cNvSpPr>
          <p:nvPr/>
        </p:nvSpPr>
        <p:spPr bwMode="auto">
          <a:xfrm>
            <a:off x="304800" y="1143000"/>
            <a:ext cx="8693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n-US" sz="3200" b="1">
                <a:solidFill>
                  <a:srgbClr val="FFFF00"/>
                </a:solidFill>
              </a:rPr>
              <a:t>Técnicas básicas de conteo - Subconjunto</a:t>
            </a:r>
            <a:endParaRPr lang="es-ES" altLang="en-US" sz="3200"/>
          </a:p>
        </p:txBody>
      </p:sp>
      <p:sp>
        <p:nvSpPr>
          <p:cNvPr id="8197" name="3 CuadroTexto"/>
          <p:cNvSpPr txBox="1">
            <a:spLocks noChangeArrowheads="1"/>
          </p:cNvSpPr>
          <p:nvPr/>
        </p:nvSpPr>
        <p:spPr bwMode="auto">
          <a:xfrm>
            <a:off x="381000" y="1828800"/>
            <a:ext cx="80613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n-US" sz="2800">
                <a:solidFill>
                  <a:schemeClr val="bg1"/>
                </a:solidFill>
              </a:rPr>
              <a:t>Un subconjunto es una selección de elementos de n posibles. Un subconjunto se difiere a otro si la cantidad de elementos que poseen no es igual o en caso de serlo difieren en al menos un elemento. La cantidad de posibles subconjuntos formados con n elementos distintos es:</a:t>
            </a:r>
          </a:p>
          <a:p>
            <a:pPr eaLnBrk="1" hangingPunct="1"/>
            <a:endParaRPr lang="es-ES" altLang="en-US" sz="2800">
              <a:solidFill>
                <a:schemeClr val="bg1"/>
              </a:solidFill>
            </a:endParaRPr>
          </a:p>
          <a:p>
            <a:pPr eaLnBrk="1" hangingPunct="1"/>
            <a:endParaRPr lang="es-ES" altLang="en-US" sz="2800">
              <a:solidFill>
                <a:schemeClr val="bg1"/>
              </a:solidFill>
            </a:endParaRPr>
          </a:p>
          <a:p>
            <a:pPr eaLnBrk="1" hangingPunct="1"/>
            <a:r>
              <a:rPr lang="es-ES" altLang="en-US" sz="2800">
                <a:solidFill>
                  <a:schemeClr val="bg1"/>
                </a:solidFill>
              </a:rPr>
              <a:t>Ejemplo: Subconjuntos posibles de {a, b, c}</a:t>
            </a:r>
          </a:p>
          <a:p>
            <a:pPr eaLnBrk="1" hangingPunct="1"/>
            <a:r>
              <a:rPr lang="es-ES" altLang="en-US" sz="2800">
                <a:solidFill>
                  <a:schemeClr val="bg1"/>
                </a:solidFill>
              </a:rPr>
              <a:t>{a, b, c}, {a, b}, {a, c}, {b, c}, {a}, {b}, {c}, {}</a:t>
            </a:r>
          </a:p>
          <a:p>
            <a:pPr eaLnBrk="1" hangingPunct="1"/>
            <a:endParaRPr lang="es-ES" altLang="en-US" sz="2800">
              <a:solidFill>
                <a:schemeClr val="bg1"/>
              </a:solidFill>
            </a:endParaRPr>
          </a:p>
        </p:txBody>
      </p:sp>
      <p:graphicFrame>
        <p:nvGraphicFramePr>
          <p:cNvPr id="8194" name="Object 5"/>
          <p:cNvGraphicFramePr>
            <a:graphicFrameLocks noChangeAspect="1"/>
          </p:cNvGraphicFramePr>
          <p:nvPr/>
        </p:nvGraphicFramePr>
        <p:xfrm>
          <a:off x="533400" y="4495800"/>
          <a:ext cx="1790700" cy="685800"/>
        </p:xfrm>
        <a:graphic>
          <a:graphicData uri="http://schemas.openxmlformats.org/presentationml/2006/ole">
            <mc:AlternateContent xmlns:mc="http://schemas.openxmlformats.org/markup-compatibility/2006">
              <mc:Choice xmlns:v="urn:schemas-microsoft-com:vml" Requires="v">
                <p:oleObj spid="_x0000_s8209" name="Ecuación" r:id="rId3" imgW="596880" imgH="228600" progId="Equation.3">
                  <p:embed/>
                </p:oleObj>
              </mc:Choice>
              <mc:Fallback>
                <p:oleObj name="Ecuación" r:id="rId3" imgW="5968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1790700" cy="68580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1535</Words>
  <Application>Microsoft Office PowerPoint</Application>
  <PresentationFormat>Presentación en pantalla (4:3)</PresentationFormat>
  <Paragraphs>158</Paragraphs>
  <Slides>25</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29" baseType="lpstr">
      <vt:lpstr>Arial</vt:lpstr>
      <vt:lpstr>Calibri</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ucihlg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aefernandez-pc</dc:creator>
  <cp:lastModifiedBy>aefernandez</cp:lastModifiedBy>
  <cp:revision>101</cp:revision>
  <dcterms:created xsi:type="dcterms:W3CDTF">2012-03-05T20:33:08Z</dcterms:created>
  <dcterms:modified xsi:type="dcterms:W3CDTF">2021-05-05T00:45:32Z</dcterms:modified>
</cp:coreProperties>
</file>