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99" r:id="rId4"/>
    <p:sldId id="257" r:id="rId5"/>
    <p:sldId id="258" r:id="rId6"/>
    <p:sldId id="278" r:id="rId7"/>
    <p:sldId id="279" r:id="rId8"/>
    <p:sldId id="280" r:id="rId9"/>
    <p:sldId id="281" r:id="rId10"/>
    <p:sldId id="282" r:id="rId11"/>
    <p:sldId id="283" r:id="rId12"/>
    <p:sldId id="284" r:id="rId13"/>
    <p:sldId id="285" r:id="rId14"/>
    <p:sldId id="286" r:id="rId15"/>
    <p:sldId id="288" r:id="rId16"/>
    <p:sldId id="292" r:id="rId17"/>
    <p:sldId id="294" r:id="rId18"/>
    <p:sldId id="289" r:id="rId19"/>
    <p:sldId id="290" r:id="rId20"/>
    <p:sldId id="291" r:id="rId21"/>
    <p:sldId id="276" r:id="rId22"/>
    <p:sldId id="295" r:id="rId23"/>
    <p:sldId id="296" r:id="rId24"/>
    <p:sldId id="297" r:id="rId25"/>
    <p:sldId id="277"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pPr>
              <a:defRPr/>
            </a:pPr>
            <a:fld id="{B3AC1542-F0C3-48AC-9679-46A93220EDA4}"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0FC3288A-CEFB-4A9E-9B4F-9A179B9304A0}" type="slidenum">
              <a:rPr lang="en-US" altLang="en-US"/>
              <a:pPr/>
              <a:t>‹Nº›</a:t>
            </a:fld>
            <a:endParaRPr lang="en-US" altLang="en-US"/>
          </a:p>
        </p:txBody>
      </p:sp>
    </p:spTree>
    <p:extLst>
      <p:ext uri="{BB962C8B-B14F-4D97-AF65-F5344CB8AC3E}">
        <p14:creationId xmlns:p14="http://schemas.microsoft.com/office/powerpoint/2010/main" val="322610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899F75C2-8DE6-432B-ACCD-48B11DA37376}"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9F8F82D8-3B86-4099-A1A1-C81820FE60A0}" type="slidenum">
              <a:rPr lang="en-US" altLang="en-US"/>
              <a:pPr/>
              <a:t>‹Nº›</a:t>
            </a:fld>
            <a:endParaRPr lang="en-US" altLang="en-US"/>
          </a:p>
        </p:txBody>
      </p:sp>
    </p:spTree>
    <p:extLst>
      <p:ext uri="{BB962C8B-B14F-4D97-AF65-F5344CB8AC3E}">
        <p14:creationId xmlns:p14="http://schemas.microsoft.com/office/powerpoint/2010/main" val="45291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955ECB06-8EC8-4AA4-9499-D37B8263D4D6}"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C46A5984-37C0-4D40-B9BC-B10A054CA2F0}" type="slidenum">
              <a:rPr lang="en-US" altLang="en-US"/>
              <a:pPr/>
              <a:t>‹Nº›</a:t>
            </a:fld>
            <a:endParaRPr lang="en-US" altLang="en-US"/>
          </a:p>
        </p:txBody>
      </p:sp>
    </p:spTree>
    <p:extLst>
      <p:ext uri="{BB962C8B-B14F-4D97-AF65-F5344CB8AC3E}">
        <p14:creationId xmlns:p14="http://schemas.microsoft.com/office/powerpoint/2010/main" val="11149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D7A3F99D-54A6-4B6B-BAF5-545D6256AB84}"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E20252DE-AFBE-49EF-B6F4-0ABF2D3EBC7A}" type="slidenum">
              <a:rPr lang="en-US" altLang="en-US"/>
              <a:pPr/>
              <a:t>‹Nº›</a:t>
            </a:fld>
            <a:endParaRPr lang="en-US" altLang="en-US"/>
          </a:p>
        </p:txBody>
      </p:sp>
    </p:spTree>
    <p:extLst>
      <p:ext uri="{BB962C8B-B14F-4D97-AF65-F5344CB8AC3E}">
        <p14:creationId xmlns:p14="http://schemas.microsoft.com/office/powerpoint/2010/main" val="220217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3F1954E4-3654-46FF-98FF-E7D88921B07A}"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009BFB91-5406-4A40-B453-AEF8CD808D7A}" type="slidenum">
              <a:rPr lang="en-US" altLang="en-US"/>
              <a:pPr/>
              <a:t>‹Nº›</a:t>
            </a:fld>
            <a:endParaRPr lang="en-US" altLang="en-US"/>
          </a:p>
        </p:txBody>
      </p:sp>
    </p:spTree>
    <p:extLst>
      <p:ext uri="{BB962C8B-B14F-4D97-AF65-F5344CB8AC3E}">
        <p14:creationId xmlns:p14="http://schemas.microsoft.com/office/powerpoint/2010/main" val="251200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3 Marcador de fecha"/>
          <p:cNvSpPr>
            <a:spLocks noGrp="1"/>
          </p:cNvSpPr>
          <p:nvPr>
            <p:ph type="dt" sz="half" idx="10"/>
          </p:nvPr>
        </p:nvSpPr>
        <p:spPr/>
        <p:txBody>
          <a:bodyPr/>
          <a:lstStyle>
            <a:lvl1pPr>
              <a:defRPr/>
            </a:lvl1pPr>
          </a:lstStyle>
          <a:p>
            <a:pPr>
              <a:defRPr/>
            </a:pPr>
            <a:fld id="{B38C11C1-F739-44AD-BD77-E201442AC675}"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F66DF859-4CE8-443C-837B-488E285D2BBB}" type="slidenum">
              <a:rPr lang="en-US" altLang="en-US"/>
              <a:pPr/>
              <a:t>‹Nº›</a:t>
            </a:fld>
            <a:endParaRPr lang="en-US" altLang="en-US"/>
          </a:p>
        </p:txBody>
      </p:sp>
    </p:spTree>
    <p:extLst>
      <p:ext uri="{BB962C8B-B14F-4D97-AF65-F5344CB8AC3E}">
        <p14:creationId xmlns:p14="http://schemas.microsoft.com/office/powerpoint/2010/main" val="14030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p:txBody>
          <a:bodyPr/>
          <a:lstStyle>
            <a:lvl1pPr>
              <a:defRPr/>
            </a:lvl1pPr>
          </a:lstStyle>
          <a:p>
            <a:pPr>
              <a:defRPr/>
            </a:pPr>
            <a:fld id="{9B9A3C39-6501-411E-842D-7318018FBBD4}" type="datetimeFigureOut">
              <a:rPr lang="en-US"/>
              <a:pPr>
                <a:defRPr/>
              </a:pPr>
              <a:t>5/4/2021</a:t>
            </a:fld>
            <a:endParaRPr lang="en-US" dirty="0"/>
          </a:p>
        </p:txBody>
      </p:sp>
      <p:sp>
        <p:nvSpPr>
          <p:cNvPr id="8" name="4 Marcador de pie de página"/>
          <p:cNvSpPr>
            <a:spLocks noGrp="1"/>
          </p:cNvSpPr>
          <p:nvPr>
            <p:ph type="ftr" sz="quarter" idx="11"/>
          </p:nvPr>
        </p:nvSpPr>
        <p:spPr/>
        <p:txBody>
          <a:bodyPr/>
          <a:lstStyle>
            <a:lvl1pPr>
              <a:defRPr/>
            </a:lvl1pPr>
          </a:lstStyle>
          <a:p>
            <a:pPr>
              <a:defRPr/>
            </a:pPr>
            <a:endParaRPr lang="en-US"/>
          </a:p>
        </p:txBody>
      </p:sp>
      <p:sp>
        <p:nvSpPr>
          <p:cNvPr id="9" name="5 Marcador de número de diapositiva"/>
          <p:cNvSpPr>
            <a:spLocks noGrp="1"/>
          </p:cNvSpPr>
          <p:nvPr>
            <p:ph type="sldNum" sz="quarter" idx="12"/>
          </p:nvPr>
        </p:nvSpPr>
        <p:spPr/>
        <p:txBody>
          <a:bodyPr/>
          <a:lstStyle>
            <a:lvl1pPr>
              <a:defRPr/>
            </a:lvl1pPr>
          </a:lstStyle>
          <a:p>
            <a:fld id="{72205286-E0C5-4362-9372-B833F0573FD6}" type="slidenum">
              <a:rPr lang="en-US" altLang="en-US"/>
              <a:pPr/>
              <a:t>‹Nº›</a:t>
            </a:fld>
            <a:endParaRPr lang="en-US" altLang="en-US"/>
          </a:p>
        </p:txBody>
      </p:sp>
    </p:spTree>
    <p:extLst>
      <p:ext uri="{BB962C8B-B14F-4D97-AF65-F5344CB8AC3E}">
        <p14:creationId xmlns:p14="http://schemas.microsoft.com/office/powerpoint/2010/main" val="399987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3 Marcador de fecha"/>
          <p:cNvSpPr>
            <a:spLocks noGrp="1"/>
          </p:cNvSpPr>
          <p:nvPr>
            <p:ph type="dt" sz="half" idx="10"/>
          </p:nvPr>
        </p:nvSpPr>
        <p:spPr/>
        <p:txBody>
          <a:bodyPr/>
          <a:lstStyle>
            <a:lvl1pPr>
              <a:defRPr/>
            </a:lvl1pPr>
          </a:lstStyle>
          <a:p>
            <a:pPr>
              <a:defRPr/>
            </a:pPr>
            <a:fld id="{7C48A472-63D4-4040-AB39-FD5336394AE5}" type="datetimeFigureOut">
              <a:rPr lang="en-US"/>
              <a:pPr>
                <a:defRPr/>
              </a:pPr>
              <a:t>5/4/2021</a:t>
            </a:fld>
            <a:endParaRPr lang="en-US" dirty="0"/>
          </a:p>
        </p:txBody>
      </p:sp>
      <p:sp>
        <p:nvSpPr>
          <p:cNvPr id="4" name="4 Marcador de pie de página"/>
          <p:cNvSpPr>
            <a:spLocks noGrp="1"/>
          </p:cNvSpPr>
          <p:nvPr>
            <p:ph type="ftr" sz="quarter" idx="11"/>
          </p:nvPr>
        </p:nvSpPr>
        <p:spPr/>
        <p:txBody>
          <a:bodyPr/>
          <a:lstStyle>
            <a:lvl1pPr>
              <a:defRPr/>
            </a:lvl1pPr>
          </a:lstStyle>
          <a:p>
            <a:pPr>
              <a:defRPr/>
            </a:pPr>
            <a:endParaRPr lang="en-US"/>
          </a:p>
        </p:txBody>
      </p:sp>
      <p:sp>
        <p:nvSpPr>
          <p:cNvPr id="5" name="5 Marcador de número de diapositiva"/>
          <p:cNvSpPr>
            <a:spLocks noGrp="1"/>
          </p:cNvSpPr>
          <p:nvPr>
            <p:ph type="sldNum" sz="quarter" idx="12"/>
          </p:nvPr>
        </p:nvSpPr>
        <p:spPr/>
        <p:txBody>
          <a:bodyPr/>
          <a:lstStyle>
            <a:lvl1pPr>
              <a:defRPr/>
            </a:lvl1pPr>
          </a:lstStyle>
          <a:p>
            <a:fld id="{865EA10E-D45E-4638-932C-E77E96E713F0}" type="slidenum">
              <a:rPr lang="en-US" altLang="en-US"/>
              <a:pPr/>
              <a:t>‹Nº›</a:t>
            </a:fld>
            <a:endParaRPr lang="en-US" altLang="en-US"/>
          </a:p>
        </p:txBody>
      </p:sp>
    </p:spTree>
    <p:extLst>
      <p:ext uri="{BB962C8B-B14F-4D97-AF65-F5344CB8AC3E}">
        <p14:creationId xmlns:p14="http://schemas.microsoft.com/office/powerpoint/2010/main" val="408626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C83693A2-113A-40BE-B0B1-4184268137F6}" type="datetimeFigureOut">
              <a:rPr lang="en-US"/>
              <a:pPr>
                <a:defRPr/>
              </a:pPr>
              <a:t>5/4/2021</a:t>
            </a:fld>
            <a:endParaRPr lang="en-US" dirty="0"/>
          </a:p>
        </p:txBody>
      </p:sp>
      <p:sp>
        <p:nvSpPr>
          <p:cNvPr id="3" name="4 Marcador de pie de página"/>
          <p:cNvSpPr>
            <a:spLocks noGrp="1"/>
          </p:cNvSpPr>
          <p:nvPr>
            <p:ph type="ftr" sz="quarter" idx="11"/>
          </p:nvPr>
        </p:nvSpPr>
        <p:spPr/>
        <p:txBody>
          <a:bodyPr/>
          <a:lstStyle>
            <a:lvl1pPr>
              <a:defRPr/>
            </a:lvl1pPr>
          </a:lstStyle>
          <a:p>
            <a:pPr>
              <a:defRPr/>
            </a:pPr>
            <a:endParaRPr lang="en-US"/>
          </a:p>
        </p:txBody>
      </p:sp>
      <p:sp>
        <p:nvSpPr>
          <p:cNvPr id="4" name="5 Marcador de número de diapositiva"/>
          <p:cNvSpPr>
            <a:spLocks noGrp="1"/>
          </p:cNvSpPr>
          <p:nvPr>
            <p:ph type="sldNum" sz="quarter" idx="12"/>
          </p:nvPr>
        </p:nvSpPr>
        <p:spPr/>
        <p:txBody>
          <a:bodyPr/>
          <a:lstStyle>
            <a:lvl1pPr>
              <a:defRPr/>
            </a:lvl1pPr>
          </a:lstStyle>
          <a:p>
            <a:fld id="{E7E8CB05-3997-46B5-8636-77B6F58176E7}" type="slidenum">
              <a:rPr lang="en-US" altLang="en-US"/>
              <a:pPr/>
              <a:t>‹Nº›</a:t>
            </a:fld>
            <a:endParaRPr lang="en-US" altLang="en-US"/>
          </a:p>
        </p:txBody>
      </p:sp>
    </p:spTree>
    <p:extLst>
      <p:ext uri="{BB962C8B-B14F-4D97-AF65-F5344CB8AC3E}">
        <p14:creationId xmlns:p14="http://schemas.microsoft.com/office/powerpoint/2010/main" val="130380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6814BAAD-9CE2-4BA3-81B8-782CAAE34B94}"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3C308B5B-264C-4182-A56D-895654B61AA3}" type="slidenum">
              <a:rPr lang="en-US" altLang="en-US"/>
              <a:pPr/>
              <a:t>‹Nº›</a:t>
            </a:fld>
            <a:endParaRPr lang="en-US" altLang="en-US"/>
          </a:p>
        </p:txBody>
      </p:sp>
    </p:spTree>
    <p:extLst>
      <p:ext uri="{BB962C8B-B14F-4D97-AF65-F5344CB8AC3E}">
        <p14:creationId xmlns:p14="http://schemas.microsoft.com/office/powerpoint/2010/main" val="10782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CEDE73E-5256-4606-BF62-C7DC0CA5DC15}"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1B56B2F2-4DE9-441B-BFD6-D8133E88608A}" type="slidenum">
              <a:rPr lang="en-US" altLang="en-US"/>
              <a:pPr/>
              <a:t>‹Nº›</a:t>
            </a:fld>
            <a:endParaRPr lang="en-US" altLang="en-US"/>
          </a:p>
        </p:txBody>
      </p:sp>
    </p:spTree>
    <p:extLst>
      <p:ext uri="{BB962C8B-B14F-4D97-AF65-F5344CB8AC3E}">
        <p14:creationId xmlns:p14="http://schemas.microsoft.com/office/powerpoint/2010/main" val="263284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US" altLang="en-US" smtClean="0"/>
          </a:p>
        </p:txBody>
      </p:sp>
      <p:sp>
        <p:nvSpPr>
          <p:cNvPr id="7171"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US" altLang="en-US"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7CA3E4E-F770-4199-ADBA-13998F7171C1}" type="datetimeFigureOut">
              <a:rPr lang="en-US"/>
              <a:pPr>
                <a:defRPr/>
              </a:pPr>
              <a:t>5/4/2021</a:t>
            </a:fld>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C41137C-DFF0-42D9-ABA4-28E94609365E}" type="slidenum">
              <a:rPr lang="en-US" altLang="en-US"/>
              <a:pPr/>
              <a:t>‹Nº›</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Materiales/Animations/EratosthenesSieveShow.ex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Materiales/Animations/EratosthenesSieveShow.exe"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Materiales/Ejercicios%20de%20ejemplo/Reseto/Reseto.docx" TargetMode="External"/><Relationship Id="rId2" Type="http://schemas.openxmlformats.org/officeDocument/2006/relationships/hyperlink" Target="Materiales/Ejercicios%20de%20ejemplo/Bolas%20Magicas/Bolas%20Magicas.docx" TargetMode="External"/><Relationship Id="rId1" Type="http://schemas.openxmlformats.org/officeDocument/2006/relationships/slideLayout" Target="../slideLayouts/slideLayout1.xml"/><Relationship Id="rId4" Type="http://schemas.openxmlformats.org/officeDocument/2006/relationships/hyperlink" Target="Materiales/Ejercicios%20de%20ejemplo/Prime%20or%20Not/Prime%20or%20Not.docx"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Tarea/Cria%20de%20Conejos/Cria%20de%20conejos.docx" TargetMode="External"/><Relationship Id="rId2" Type="http://schemas.openxmlformats.org/officeDocument/2006/relationships/hyperlink" Target="Tarea/Modulo/Modulo.docx" TargetMode="External"/><Relationship Id="rId1" Type="http://schemas.openxmlformats.org/officeDocument/2006/relationships/slideLayout" Target="../slideLayouts/slideLayout1.xml"/><Relationship Id="rId6" Type="http://schemas.openxmlformats.org/officeDocument/2006/relationships/hyperlink" Target="Tarea/Sincronizacion/Sincronizacion.docx" TargetMode="External"/><Relationship Id="rId5" Type="http://schemas.openxmlformats.org/officeDocument/2006/relationships/hyperlink" Target="Tarea/Factorizando%20Numeros%20Grandes/Factorizando%20numeros%20grandes.docx" TargetMode="External"/><Relationship Id="rId4" Type="http://schemas.openxmlformats.org/officeDocument/2006/relationships/hyperlink" Target="Tarea/Numeros%20Primos/Numeros%20primos.docx"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78517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p>
        </p:txBody>
      </p:sp>
      <p:sp>
        <p:nvSpPr>
          <p:cNvPr id="8195" name="2 CuadroTexto"/>
          <p:cNvSpPr txBox="1">
            <a:spLocks noChangeArrowheads="1"/>
          </p:cNvSpPr>
          <p:nvPr/>
        </p:nvSpPr>
        <p:spPr bwMode="auto">
          <a:xfrm>
            <a:off x="381000" y="1295400"/>
            <a:ext cx="7083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a:solidFill>
                  <a:srgbClr val="FFFF00"/>
                </a:solidFill>
              </a:rPr>
              <a:t>Ejercicios conferencia anterior</a:t>
            </a:r>
            <a:r>
              <a:rPr lang="es-ES" altLang="en-US" sz="3600" b="1">
                <a:solidFill>
                  <a:srgbClr val="FFFF00"/>
                </a:solidFill>
              </a:rPr>
              <a:t>:</a:t>
            </a:r>
          </a:p>
        </p:txBody>
      </p:sp>
      <p:sp>
        <p:nvSpPr>
          <p:cNvPr id="8196" name="3 CuadroTexto"/>
          <p:cNvSpPr txBox="1">
            <a:spLocks noChangeArrowheads="1"/>
          </p:cNvSpPr>
          <p:nvPr/>
        </p:nvSpPr>
        <p:spPr bwMode="auto">
          <a:xfrm>
            <a:off x="990600" y="1828800"/>
            <a:ext cx="454483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dirty="0">
                <a:solidFill>
                  <a:schemeClr val="bg1"/>
                </a:solidFill>
              </a:rPr>
              <a:t>- </a:t>
            </a:r>
            <a:r>
              <a:rPr lang="en-US" altLang="en-US" sz="3600" b="1" dirty="0" smtClean="0">
                <a:solidFill>
                  <a:schemeClr val="bg1"/>
                </a:solidFill>
              </a:rPr>
              <a:t>Fibonacci</a:t>
            </a:r>
            <a:endParaRPr lang="en-US" altLang="en-US" sz="3600" b="1" dirty="0">
              <a:solidFill>
                <a:schemeClr val="bg1"/>
              </a:solidFill>
            </a:endParaRPr>
          </a:p>
          <a:p>
            <a:pPr eaLnBrk="1" hangingPunct="1"/>
            <a:r>
              <a:rPr lang="en-US" altLang="en-US" sz="3600" b="1" dirty="0">
                <a:solidFill>
                  <a:schemeClr val="bg1"/>
                </a:solidFill>
              </a:rPr>
              <a:t>- </a:t>
            </a:r>
            <a:r>
              <a:rPr lang="en-US" altLang="en-US" sz="3600" b="1" dirty="0" smtClean="0">
                <a:solidFill>
                  <a:schemeClr val="bg1"/>
                </a:solidFill>
              </a:rPr>
              <a:t>Lexical</a:t>
            </a:r>
            <a:endParaRPr lang="en-US" altLang="en-US" sz="3600" b="1" dirty="0">
              <a:solidFill>
                <a:schemeClr val="bg1"/>
              </a:solidFill>
            </a:endParaRPr>
          </a:p>
          <a:p>
            <a:pPr eaLnBrk="1" hangingPunct="1"/>
            <a:r>
              <a:rPr lang="en-US" altLang="en-US" sz="3600" b="1" dirty="0">
                <a:solidFill>
                  <a:schemeClr val="bg1"/>
                </a:solidFill>
              </a:rPr>
              <a:t>- Counting </a:t>
            </a:r>
            <a:r>
              <a:rPr lang="en-US" altLang="en-US" sz="3600" b="1" dirty="0" smtClean="0">
                <a:solidFill>
                  <a:schemeClr val="bg1"/>
                </a:solidFill>
              </a:rPr>
              <a:t>graphs</a:t>
            </a:r>
            <a:endParaRPr lang="en-US" altLang="en-US" sz="3600" b="1" dirty="0">
              <a:solidFill>
                <a:schemeClr val="bg1"/>
              </a:solidFill>
            </a:endParaRPr>
          </a:p>
          <a:p>
            <a:pPr eaLnBrk="1" hangingPunct="1"/>
            <a:r>
              <a:rPr lang="en-US" altLang="en-US" sz="3600" b="1" dirty="0">
                <a:solidFill>
                  <a:schemeClr val="bg1"/>
                </a:solidFill>
              </a:rPr>
              <a:t>- </a:t>
            </a:r>
            <a:r>
              <a:rPr lang="en-US" altLang="en-US" sz="3600" b="1" dirty="0" err="1">
                <a:solidFill>
                  <a:schemeClr val="bg1"/>
                </a:solidFill>
              </a:rPr>
              <a:t>Numeros</a:t>
            </a:r>
            <a:r>
              <a:rPr lang="en-US" altLang="en-US" sz="3600" b="1" dirty="0">
                <a:solidFill>
                  <a:schemeClr val="bg1"/>
                </a:solidFill>
              </a:rPr>
              <a:t> </a:t>
            </a:r>
            <a:r>
              <a:rPr lang="en-US" altLang="en-US" sz="3600" b="1" dirty="0" err="1" smtClean="0">
                <a:solidFill>
                  <a:schemeClr val="bg1"/>
                </a:solidFill>
              </a:rPr>
              <a:t>fi_binary</a:t>
            </a:r>
            <a:endParaRPr lang="en-US" altLang="en-US" sz="3600" b="1" dirty="0">
              <a:solidFill>
                <a:schemeClr val="bg1"/>
              </a:solidFill>
            </a:endParaRPr>
          </a:p>
          <a:p>
            <a:pPr eaLnBrk="1" hangingPunct="1"/>
            <a:r>
              <a:rPr lang="en-US" altLang="en-US" sz="3600" b="1" dirty="0">
                <a:solidFill>
                  <a:schemeClr val="bg1"/>
                </a:solidFill>
              </a:rPr>
              <a:t>- Jimmy </a:t>
            </a:r>
            <a:r>
              <a:rPr lang="en-US" altLang="en-US" sz="3600" b="1" dirty="0" err="1">
                <a:solidFill>
                  <a:schemeClr val="bg1"/>
                </a:solidFill>
              </a:rPr>
              <a:t>en</a:t>
            </a:r>
            <a:r>
              <a:rPr lang="en-US" altLang="en-US" sz="3600" b="1" dirty="0">
                <a:solidFill>
                  <a:schemeClr val="bg1"/>
                </a:solidFill>
              </a:rPr>
              <a:t> </a:t>
            </a:r>
            <a:r>
              <a:rPr lang="en-US" altLang="en-US" sz="3600" b="1" dirty="0" err="1" smtClean="0">
                <a:solidFill>
                  <a:schemeClr val="bg1"/>
                </a:solidFill>
              </a:rPr>
              <a:t>maraton</a:t>
            </a:r>
            <a:endParaRPr lang="en-US" altLang="en-US" sz="36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3076" name="2 CuadroTexto"/>
          <p:cNvSpPr txBox="1">
            <a:spLocks noChangeArrowheads="1"/>
          </p:cNvSpPr>
          <p:nvPr/>
        </p:nvSpPr>
        <p:spPr bwMode="auto">
          <a:xfrm>
            <a:off x="304800" y="1143000"/>
            <a:ext cx="6967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Menor Común Múltiplo - Definición</a:t>
            </a:r>
            <a:endParaRPr lang="es-ES" altLang="en-US" sz="3200"/>
          </a:p>
        </p:txBody>
      </p:sp>
      <p:sp>
        <p:nvSpPr>
          <p:cNvPr id="3077" name="3 CuadroTexto"/>
          <p:cNvSpPr txBox="1">
            <a:spLocks noChangeArrowheads="1"/>
          </p:cNvSpPr>
          <p:nvPr/>
        </p:nvSpPr>
        <p:spPr bwMode="auto">
          <a:xfrm>
            <a:off x="381000" y="1828800"/>
            <a:ext cx="80613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El Menor Común Múltiplo o LCM (por sus siglas en ingles) se define como:</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r>
              <a:rPr lang="es-ES" altLang="en-US" sz="2800">
                <a:solidFill>
                  <a:schemeClr val="bg1"/>
                </a:solidFill>
              </a:rPr>
              <a:t>Donde n es el menor entero positivo que es múltiplo tanto de x como de y. Es decir n es divisible tanto por x como por y. Ejemplos:</a:t>
            </a:r>
          </a:p>
          <a:p>
            <a:pPr algn="just" eaLnBrk="1" hangingPunct="1"/>
            <a:r>
              <a:rPr lang="es-ES" altLang="en-US" sz="2800">
                <a:solidFill>
                  <a:schemeClr val="bg1"/>
                </a:solidFill>
              </a:rPr>
              <a:t>MCM(5, 3) = 15</a:t>
            </a:r>
          </a:p>
          <a:p>
            <a:pPr algn="just" eaLnBrk="1" hangingPunct="1"/>
            <a:r>
              <a:rPr lang="es-ES" altLang="en-US" sz="2800">
                <a:solidFill>
                  <a:schemeClr val="bg1"/>
                </a:solidFill>
              </a:rPr>
              <a:t>MCM(8, 2) = 8</a:t>
            </a:r>
          </a:p>
          <a:p>
            <a:pPr algn="just" eaLnBrk="1" hangingPunct="1"/>
            <a:r>
              <a:rPr lang="es-ES" altLang="en-US" sz="2800">
                <a:solidFill>
                  <a:schemeClr val="bg1"/>
                </a:solidFill>
              </a:rPr>
              <a:t>MCM(100, 6) = 300</a:t>
            </a:r>
          </a:p>
          <a:p>
            <a:pPr algn="just" eaLnBrk="1" hangingPunct="1"/>
            <a:r>
              <a:rPr lang="es-ES" altLang="en-US" sz="2800">
                <a:solidFill>
                  <a:schemeClr val="bg1"/>
                </a:solidFill>
              </a:rPr>
              <a:t>MCM(100,15) = 300 </a:t>
            </a:r>
          </a:p>
          <a:p>
            <a:pPr algn="just" eaLnBrk="1" hangingPunct="1"/>
            <a:endParaRPr lang="es-ES" altLang="en-US" sz="2800">
              <a:solidFill>
                <a:schemeClr val="bg1"/>
              </a:solidFill>
            </a:endParaRPr>
          </a:p>
        </p:txBody>
      </p:sp>
      <p:graphicFrame>
        <p:nvGraphicFramePr>
          <p:cNvPr id="3074" name="Object 6"/>
          <p:cNvGraphicFramePr>
            <a:graphicFrameLocks noChangeAspect="1"/>
          </p:cNvGraphicFramePr>
          <p:nvPr/>
        </p:nvGraphicFramePr>
        <p:xfrm>
          <a:off x="425450" y="2895600"/>
          <a:ext cx="2511425" cy="533400"/>
        </p:xfrm>
        <a:graphic>
          <a:graphicData uri="http://schemas.openxmlformats.org/presentationml/2006/ole">
            <mc:AlternateContent xmlns:mc="http://schemas.openxmlformats.org/markup-compatibility/2006">
              <mc:Choice xmlns:v="urn:schemas-microsoft-com:vml" Requires="v">
                <p:oleObj spid="_x0000_s3083" name="Ecuación" r:id="rId3" imgW="1015920" imgH="215640" progId="Equation.3">
                  <p:embed/>
                </p:oleObj>
              </mc:Choice>
              <mc:Fallback>
                <p:oleObj name="Ecuación" r:id="rId3" imgW="101592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50" y="2895600"/>
                        <a:ext cx="251142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5363" name="2 CuadroTexto"/>
          <p:cNvSpPr txBox="1">
            <a:spLocks noChangeArrowheads="1"/>
          </p:cNvSpPr>
          <p:nvPr/>
        </p:nvSpPr>
        <p:spPr bwMode="auto">
          <a:xfrm>
            <a:off x="304800" y="1143000"/>
            <a:ext cx="8107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Menor Común Múltiplo - Implementación</a:t>
            </a:r>
            <a:endParaRPr lang="es-ES" altLang="en-US" sz="3200"/>
          </a:p>
        </p:txBody>
      </p:sp>
      <p:pic>
        <p:nvPicPr>
          <p:cNvPr id="15364" name="5 Imagen" descr="LCM.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28800"/>
            <a:ext cx="8821737"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4102" name="2 CuadroTexto"/>
          <p:cNvSpPr txBox="1">
            <a:spLocks noChangeArrowheads="1"/>
          </p:cNvSpPr>
          <p:nvPr/>
        </p:nvSpPr>
        <p:spPr bwMode="auto">
          <a:xfrm>
            <a:off x="304800" y="1143000"/>
            <a:ext cx="4940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Divisibilidad - Definición</a:t>
            </a:r>
            <a:endParaRPr lang="es-ES" altLang="en-US" sz="3200"/>
          </a:p>
        </p:txBody>
      </p:sp>
      <p:sp>
        <p:nvSpPr>
          <p:cNvPr id="4103"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La Divisibilidad es un concepto clave en la teoría de números. Se dice que un entero a es divisible por un entero b si existe un entero c tal que:</a:t>
            </a:r>
          </a:p>
          <a:p>
            <a:pPr algn="just" eaLnBrk="1" hangingPunct="1"/>
            <a:r>
              <a:rPr lang="es-ES" altLang="en-US" sz="2800">
                <a:solidFill>
                  <a:schemeClr val="bg1"/>
                </a:solidFill>
              </a:rPr>
              <a:t>De aquí se deriva el Teorema Fundamental de la Matemática el cual dice que para cada entero N se cumple que:</a:t>
            </a:r>
          </a:p>
          <a:p>
            <a:pPr algn="just" eaLnBrk="1" hangingPunct="1"/>
            <a:endParaRPr lang="es-ES" altLang="en-US" sz="2800">
              <a:solidFill>
                <a:schemeClr val="bg1"/>
              </a:solidFill>
            </a:endParaRPr>
          </a:p>
          <a:p>
            <a:pPr algn="just" eaLnBrk="1" hangingPunct="1"/>
            <a:r>
              <a:rPr lang="es-ES" altLang="en-US" sz="2800">
                <a:solidFill>
                  <a:schemeClr val="bg1"/>
                </a:solidFill>
              </a:rPr>
              <a:t>Donde a, b, …, c son números primos. Los exponentes de la fórmula anterior calculan la cantidad de divisores que posee N, mediante:</a:t>
            </a:r>
          </a:p>
          <a:p>
            <a:pPr algn="just" eaLnBrk="1" hangingPunct="1"/>
            <a:endParaRPr lang="es-ES" altLang="en-US" sz="2800">
              <a:solidFill>
                <a:schemeClr val="bg1"/>
              </a:solidFill>
            </a:endParaRPr>
          </a:p>
        </p:txBody>
      </p:sp>
      <p:graphicFrame>
        <p:nvGraphicFramePr>
          <p:cNvPr id="4098" name="Object 6"/>
          <p:cNvGraphicFramePr>
            <a:graphicFrameLocks noChangeAspect="1"/>
          </p:cNvGraphicFramePr>
          <p:nvPr/>
        </p:nvGraphicFramePr>
        <p:xfrm>
          <a:off x="7010400" y="2743200"/>
          <a:ext cx="1349375" cy="469900"/>
        </p:xfrm>
        <a:graphic>
          <a:graphicData uri="http://schemas.openxmlformats.org/presentationml/2006/ole">
            <mc:AlternateContent xmlns:mc="http://schemas.openxmlformats.org/markup-compatibility/2006">
              <mc:Choice xmlns:v="urn:schemas-microsoft-com:vml" Requires="v">
                <p:oleObj spid="_x0000_s4119" name="Ecuación" r:id="rId3" imgW="545760" imgH="190440" progId="Equation.3">
                  <p:embed/>
                </p:oleObj>
              </mc:Choice>
              <mc:Fallback>
                <p:oleObj name="Ecuación" r:id="rId3" imgW="545760" imgH="1904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743200"/>
                        <a:ext cx="1349375" cy="4699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2514600" y="4038600"/>
          <a:ext cx="3471863" cy="609600"/>
        </p:xfrm>
        <a:graphic>
          <a:graphicData uri="http://schemas.openxmlformats.org/presentationml/2006/ole">
            <mc:AlternateContent xmlns:mc="http://schemas.openxmlformats.org/markup-compatibility/2006">
              <mc:Choice xmlns:v="urn:schemas-microsoft-com:vml" Requires="v">
                <p:oleObj spid="_x0000_s4120" name="Ecuación" r:id="rId5" imgW="1041120" imgH="215640" progId="Equation.3">
                  <p:embed/>
                </p:oleObj>
              </mc:Choice>
              <mc:Fallback>
                <p:oleObj name="Ecuación" r:id="rId5" imgW="1041120" imgH="215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038600"/>
                        <a:ext cx="3471863" cy="609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4"/>
          <p:cNvGraphicFramePr>
            <a:graphicFrameLocks noChangeAspect="1"/>
          </p:cNvGraphicFramePr>
          <p:nvPr/>
        </p:nvGraphicFramePr>
        <p:xfrm>
          <a:off x="579438" y="6172200"/>
          <a:ext cx="5135562" cy="609600"/>
        </p:xfrm>
        <a:graphic>
          <a:graphicData uri="http://schemas.openxmlformats.org/presentationml/2006/ole">
            <mc:AlternateContent xmlns:mc="http://schemas.openxmlformats.org/markup-compatibility/2006">
              <mc:Choice xmlns:v="urn:schemas-microsoft-com:vml" Requires="v">
                <p:oleObj spid="_x0000_s4121" name="Ecuación" r:id="rId7" imgW="1993680" imgH="215640" progId="Equation.3">
                  <p:embed/>
                </p:oleObj>
              </mc:Choice>
              <mc:Fallback>
                <p:oleObj name="Ecuación" r:id="rId7" imgW="199368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38" y="6172200"/>
                        <a:ext cx="5135562" cy="609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6387" name="2 CuadroTexto"/>
          <p:cNvSpPr txBox="1">
            <a:spLocks noChangeArrowheads="1"/>
          </p:cNvSpPr>
          <p:nvPr/>
        </p:nvSpPr>
        <p:spPr bwMode="auto">
          <a:xfrm>
            <a:off x="304800" y="1143000"/>
            <a:ext cx="5811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Números Primos - Definición</a:t>
            </a:r>
            <a:endParaRPr lang="es-ES" altLang="en-US" sz="3200"/>
          </a:p>
        </p:txBody>
      </p:sp>
      <p:sp>
        <p:nvSpPr>
          <p:cNvPr id="16388" name="3 CuadroTexto"/>
          <p:cNvSpPr txBox="1">
            <a:spLocks noChangeArrowheads="1"/>
          </p:cNvSpPr>
          <p:nvPr/>
        </p:nvSpPr>
        <p:spPr bwMode="auto">
          <a:xfrm>
            <a:off x="381000" y="1828800"/>
            <a:ext cx="8458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Un numero natural N &gt; 1 es un número primo si solo es divisible por 1 y por N. Todo número natural N &gt; 1 que no cumpla esta definición se define como numero compuesto.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7411" name="2 CuadroTexto"/>
          <p:cNvSpPr txBox="1">
            <a:spLocks noChangeArrowheads="1"/>
          </p:cNvSpPr>
          <p:nvPr/>
        </p:nvSpPr>
        <p:spPr bwMode="auto">
          <a:xfrm>
            <a:off x="304800" y="1143000"/>
            <a:ext cx="8180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dirty="0">
                <a:solidFill>
                  <a:srgbClr val="FFFF00"/>
                </a:solidFill>
              </a:rPr>
              <a:t>Números Primos - </a:t>
            </a:r>
            <a:r>
              <a:rPr lang="es-ES" altLang="en-US" sz="3200" b="1" dirty="0">
                <a:solidFill>
                  <a:srgbClr val="FFFF00"/>
                </a:solidFill>
                <a:hlinkClick r:id="rId2" action="ppaction://hlinkfile"/>
              </a:rPr>
              <a:t>Criba de </a:t>
            </a:r>
            <a:r>
              <a:rPr lang="es-ES" altLang="en-US" sz="3200" b="1" dirty="0" err="1">
                <a:solidFill>
                  <a:srgbClr val="FFFF00"/>
                </a:solidFill>
                <a:hlinkClick r:id="rId2" action="ppaction://hlinkfile"/>
              </a:rPr>
              <a:t>Eratosthenes</a:t>
            </a:r>
            <a:endParaRPr lang="es-ES" altLang="en-US" sz="3200" dirty="0"/>
          </a:p>
        </p:txBody>
      </p:sp>
      <p:sp>
        <p:nvSpPr>
          <p:cNvPr id="17412"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dirty="0">
                <a:solidFill>
                  <a:schemeClr val="bg1"/>
                </a:solidFill>
              </a:rPr>
              <a:t>Es un algoritmo antiguo para encontrar todos los números primos que existen desde 2 hasta N. El algoritmo iterativamente marca como número compuesto a los múltiplos de cada primo, comenzando por los múltiplos de 2. Los múltiplos de un primo dado son generados comenzando desde el primo como la secuencia de números con la misma diferencia igual que el primo entre números consecutivos. La criba de </a:t>
            </a:r>
            <a:r>
              <a:rPr lang="es-ES" altLang="en-US" sz="2800" dirty="0" err="1">
                <a:solidFill>
                  <a:schemeClr val="bg1"/>
                </a:solidFill>
              </a:rPr>
              <a:t>Eratosthenes</a:t>
            </a:r>
            <a:r>
              <a:rPr lang="es-ES" altLang="en-US" sz="2800" dirty="0">
                <a:solidFill>
                  <a:schemeClr val="bg1"/>
                </a:solidFill>
              </a:rPr>
              <a:t> es una de las vías mas eficientes para encontrar todos los números primos &lt; 10 millones.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8435" name="2 CuadroTexto"/>
          <p:cNvSpPr txBox="1">
            <a:spLocks noChangeArrowheads="1"/>
          </p:cNvSpPr>
          <p:nvPr/>
        </p:nvSpPr>
        <p:spPr bwMode="auto">
          <a:xfrm>
            <a:off x="304800" y="1143000"/>
            <a:ext cx="8180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dirty="0">
                <a:solidFill>
                  <a:srgbClr val="FFFF00"/>
                </a:solidFill>
              </a:rPr>
              <a:t>Números Primos - </a:t>
            </a:r>
            <a:r>
              <a:rPr lang="es-ES" altLang="en-US" sz="3200" b="1" dirty="0">
                <a:solidFill>
                  <a:srgbClr val="FFFF00"/>
                </a:solidFill>
                <a:hlinkClick r:id="rId2" action="ppaction://hlinkfile"/>
              </a:rPr>
              <a:t>Criba de </a:t>
            </a:r>
            <a:r>
              <a:rPr lang="es-ES" altLang="en-US" sz="3200" b="1" dirty="0" err="1">
                <a:solidFill>
                  <a:srgbClr val="FFFF00"/>
                </a:solidFill>
                <a:hlinkClick r:id="rId2" action="ppaction://hlinkfile"/>
              </a:rPr>
              <a:t>Eratosthenes</a:t>
            </a:r>
            <a:endParaRPr lang="es-ES" altLang="en-US" sz="3200" dirty="0"/>
          </a:p>
        </p:txBody>
      </p:sp>
      <p:pic>
        <p:nvPicPr>
          <p:cNvPr id="18436" name="4 Imagen" descr="EratosthenesSieve.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325" y="1828800"/>
            <a:ext cx="73723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5124" name="2 CuadroTexto"/>
          <p:cNvSpPr txBox="1">
            <a:spLocks noChangeArrowheads="1"/>
          </p:cNvSpPr>
          <p:nvPr/>
        </p:nvSpPr>
        <p:spPr bwMode="auto">
          <a:xfrm>
            <a:off x="304800" y="1143000"/>
            <a:ext cx="6292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Números Primos - Primabilidad</a:t>
            </a:r>
            <a:endParaRPr lang="es-ES" altLang="en-US" sz="3200"/>
          </a:p>
        </p:txBody>
      </p:sp>
      <p:sp>
        <p:nvSpPr>
          <p:cNvPr id="5125"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En ocasiones dado un número N es necesario saber si es primo o no. Para saber esto existen algoritmos determinísticos y probabilísticos. En el caso de los probabilísticos en Java  la clase BigInteger posee el método isProbablePrime(int n). La probabilidad de certeza C que calcula este método esta en el rango de 0 a 1. Luego de calculada la certeza devuelve True si:</a:t>
            </a:r>
          </a:p>
          <a:p>
            <a:pPr algn="just" eaLnBrk="1" hangingPunct="1"/>
            <a:endParaRPr lang="es-ES" altLang="en-US" sz="2800">
              <a:solidFill>
                <a:schemeClr val="bg1"/>
              </a:solidFill>
            </a:endParaRPr>
          </a:p>
          <a:p>
            <a:pPr algn="just" eaLnBrk="1" hangingPunct="1"/>
            <a:r>
              <a:rPr lang="es-ES" altLang="en-US" sz="2800">
                <a:solidFill>
                  <a:schemeClr val="bg1"/>
                </a:solidFill>
              </a:rPr>
              <a:t>Para elevar la certeza de acierto puede utilizarse este método probabilista con alguno determinista.</a:t>
            </a:r>
          </a:p>
        </p:txBody>
      </p:sp>
      <p:graphicFrame>
        <p:nvGraphicFramePr>
          <p:cNvPr id="5122" name="Object 2"/>
          <p:cNvGraphicFramePr>
            <a:graphicFrameLocks noChangeAspect="1"/>
          </p:cNvGraphicFramePr>
          <p:nvPr/>
        </p:nvGraphicFramePr>
        <p:xfrm>
          <a:off x="6553200" y="4876800"/>
          <a:ext cx="1905000" cy="838200"/>
        </p:xfrm>
        <a:graphic>
          <a:graphicData uri="http://schemas.openxmlformats.org/presentationml/2006/ole">
            <mc:AlternateContent xmlns:mc="http://schemas.openxmlformats.org/markup-compatibility/2006">
              <mc:Choice xmlns:v="urn:schemas-microsoft-com:vml" Requires="v">
                <p:oleObj spid="_x0000_s5131" name="Ecuación" r:id="rId3" imgW="698400" imgH="406080" progId="Equation.3">
                  <p:embed/>
                </p:oleObj>
              </mc:Choice>
              <mc:Fallback>
                <p:oleObj name="Ecuación" r:id="rId3" imgW="698400" imgH="406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876800"/>
                        <a:ext cx="1905000" cy="838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9459" name="2 CuadroTexto"/>
          <p:cNvSpPr txBox="1">
            <a:spLocks noChangeArrowheads="1"/>
          </p:cNvSpPr>
          <p:nvPr/>
        </p:nvSpPr>
        <p:spPr bwMode="auto">
          <a:xfrm>
            <a:off x="304800" y="1143000"/>
            <a:ext cx="6292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Números Primos - Primabilidad</a:t>
            </a:r>
            <a:endParaRPr lang="es-ES" altLang="en-US" sz="3200"/>
          </a:p>
        </p:txBody>
      </p:sp>
      <p:pic>
        <p:nvPicPr>
          <p:cNvPr id="19460" name="6 Imagen" descr="PrimeNotPrime.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646238"/>
            <a:ext cx="76962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6148" name="2 CuadroTexto"/>
          <p:cNvSpPr txBox="1">
            <a:spLocks noChangeArrowheads="1"/>
          </p:cNvSpPr>
          <p:nvPr/>
        </p:nvSpPr>
        <p:spPr bwMode="auto">
          <a:xfrm>
            <a:off x="304800" y="1143000"/>
            <a:ext cx="2824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Factorización</a:t>
            </a:r>
            <a:endParaRPr lang="es-ES" altLang="en-US" sz="3200"/>
          </a:p>
        </p:txBody>
      </p:sp>
      <p:sp>
        <p:nvSpPr>
          <p:cNvPr id="6149" name="3 CuadroTexto"/>
          <p:cNvSpPr txBox="1">
            <a:spLocks noChangeArrowheads="1"/>
          </p:cNvSpPr>
          <p:nvPr/>
        </p:nvSpPr>
        <p:spPr bwMode="auto">
          <a:xfrm>
            <a:off x="381000" y="1828800"/>
            <a:ext cx="8458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El Teorema Fundamental de la Matemática plantea  que para cada entero N se cumple que:</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r>
              <a:rPr lang="es-ES" altLang="en-US" sz="2800">
                <a:solidFill>
                  <a:schemeClr val="bg1"/>
                </a:solidFill>
              </a:rPr>
              <a:t>Donde a, b, …, c son números primos. Al proceso de encontrar estos números se le denomina Factorización. </a:t>
            </a:r>
          </a:p>
        </p:txBody>
      </p:sp>
      <p:graphicFrame>
        <p:nvGraphicFramePr>
          <p:cNvPr id="6146" name="Object 2"/>
          <p:cNvGraphicFramePr>
            <a:graphicFrameLocks noChangeAspect="1"/>
          </p:cNvGraphicFramePr>
          <p:nvPr/>
        </p:nvGraphicFramePr>
        <p:xfrm>
          <a:off x="457200" y="2819400"/>
          <a:ext cx="3471863" cy="609600"/>
        </p:xfrm>
        <a:graphic>
          <a:graphicData uri="http://schemas.openxmlformats.org/presentationml/2006/ole">
            <mc:AlternateContent xmlns:mc="http://schemas.openxmlformats.org/markup-compatibility/2006">
              <mc:Choice xmlns:v="urn:schemas-microsoft-com:vml" Requires="v">
                <p:oleObj spid="_x0000_s6155" name="Ecuación" r:id="rId3" imgW="1041120" imgH="215640" progId="Equation.3">
                  <p:embed/>
                </p:oleObj>
              </mc:Choice>
              <mc:Fallback>
                <p:oleObj name="Ecuación" r:id="rId3" imgW="1041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19400"/>
                        <a:ext cx="3471863" cy="609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20483" name="2 CuadroTexto"/>
          <p:cNvSpPr txBox="1">
            <a:spLocks noChangeArrowheads="1"/>
          </p:cNvSpPr>
          <p:nvPr/>
        </p:nvSpPr>
        <p:spPr bwMode="auto">
          <a:xfrm>
            <a:off x="304800" y="1143000"/>
            <a:ext cx="6308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Factorización - Implementación</a:t>
            </a:r>
            <a:endParaRPr lang="es-ES" altLang="en-US" sz="3200"/>
          </a:p>
        </p:txBody>
      </p:sp>
      <p:pic>
        <p:nvPicPr>
          <p:cNvPr id="20484" name="5 Imagen" descr="Factorization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1828800"/>
            <a:ext cx="7256463"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78517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p>
        </p:txBody>
      </p:sp>
      <p:sp>
        <p:nvSpPr>
          <p:cNvPr id="9219" name="2 CuadroTexto"/>
          <p:cNvSpPr txBox="1">
            <a:spLocks noChangeArrowheads="1"/>
          </p:cNvSpPr>
          <p:nvPr/>
        </p:nvSpPr>
        <p:spPr bwMode="auto">
          <a:xfrm>
            <a:off x="381000" y="1295400"/>
            <a:ext cx="1749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a:solidFill>
                  <a:srgbClr val="FFFF00"/>
                </a:solidFill>
              </a:rPr>
              <a:t>Lexical</a:t>
            </a:r>
            <a:endParaRPr lang="es-ES" altLang="en-US" sz="3600" b="1">
              <a:solidFill>
                <a:srgbClr val="FFFF00"/>
              </a:solidFill>
            </a:endParaRPr>
          </a:p>
        </p:txBody>
      </p:sp>
      <p:pic>
        <p:nvPicPr>
          <p:cNvPr id="9220" name="4 Imagen" descr="Lexical.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75" y="1828800"/>
            <a:ext cx="4522788"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21507" name="2 CuadroTexto"/>
          <p:cNvSpPr txBox="1">
            <a:spLocks noChangeArrowheads="1"/>
          </p:cNvSpPr>
          <p:nvPr/>
        </p:nvSpPr>
        <p:spPr bwMode="auto">
          <a:xfrm>
            <a:off x="304800" y="1143000"/>
            <a:ext cx="6308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Factorización - Implementación</a:t>
            </a:r>
            <a:endParaRPr lang="es-ES" altLang="en-US" sz="3200"/>
          </a:p>
        </p:txBody>
      </p:sp>
      <p:pic>
        <p:nvPicPr>
          <p:cNvPr id="21508" name="4 Imagen" descr="Factorization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28800"/>
            <a:ext cx="882015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22531" name="2 CuadroTexto"/>
          <p:cNvSpPr txBox="1">
            <a:spLocks noChangeArrowheads="1"/>
          </p:cNvSpPr>
          <p:nvPr/>
        </p:nvSpPr>
        <p:spPr bwMode="auto">
          <a:xfrm>
            <a:off x="304800" y="1143000"/>
            <a:ext cx="560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Ejercicios de ejemplo:</a:t>
            </a:r>
            <a:endParaRPr lang="es-ES" altLang="en-US" sz="3200"/>
          </a:p>
        </p:txBody>
      </p:sp>
      <p:sp>
        <p:nvSpPr>
          <p:cNvPr id="22532" name="3 CuadroTexto"/>
          <p:cNvSpPr txBox="1">
            <a:spLocks noChangeArrowheads="1"/>
          </p:cNvSpPr>
          <p:nvPr/>
        </p:nvSpPr>
        <p:spPr bwMode="auto">
          <a:xfrm>
            <a:off x="381000" y="1828800"/>
            <a:ext cx="80613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dirty="0">
                <a:solidFill>
                  <a:schemeClr val="bg1"/>
                </a:solidFill>
              </a:rPr>
              <a:t>-  </a:t>
            </a:r>
            <a:r>
              <a:rPr lang="es-ES" altLang="en-US" sz="3600" b="1" dirty="0">
                <a:solidFill>
                  <a:schemeClr val="bg1"/>
                </a:solidFill>
                <a:hlinkClick r:id="rId2" action="ppaction://hlinkfile"/>
              </a:rPr>
              <a:t>Bolas </a:t>
            </a:r>
            <a:r>
              <a:rPr lang="es-ES" altLang="en-US" sz="3600" b="1" dirty="0" smtClean="0">
                <a:solidFill>
                  <a:schemeClr val="bg1"/>
                </a:solidFill>
                <a:hlinkClick r:id="rId2" action="ppaction://hlinkfile"/>
              </a:rPr>
              <a:t>Mágicas</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err="1" smtClean="0">
                <a:solidFill>
                  <a:schemeClr val="bg1"/>
                </a:solidFill>
                <a:hlinkClick r:id="rId3" action="ppaction://hlinkfile"/>
              </a:rPr>
              <a:t>Reseto</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a:solidFill>
                  <a:schemeClr val="bg1"/>
                </a:solidFill>
                <a:hlinkClick r:id="rId4" action="ppaction://hlinkfile"/>
              </a:rPr>
              <a:t>Prime </a:t>
            </a:r>
            <a:r>
              <a:rPr lang="es-ES" altLang="en-US" sz="3600" b="1" dirty="0" err="1">
                <a:solidFill>
                  <a:schemeClr val="bg1"/>
                </a:solidFill>
                <a:hlinkClick r:id="rId4" action="ppaction://hlinkfile"/>
              </a:rPr>
              <a:t>or</a:t>
            </a:r>
            <a:r>
              <a:rPr lang="es-ES" altLang="en-US" sz="3600" b="1" dirty="0">
                <a:solidFill>
                  <a:schemeClr val="bg1"/>
                </a:solidFill>
                <a:hlinkClick r:id="rId4" action="ppaction://hlinkfile"/>
              </a:rPr>
              <a:t> </a:t>
            </a:r>
            <a:r>
              <a:rPr lang="es-ES" altLang="en-US" sz="3600" b="1" dirty="0" err="1" smtClean="0">
                <a:solidFill>
                  <a:schemeClr val="bg1"/>
                </a:solidFill>
                <a:hlinkClick r:id="rId4" action="ppaction://hlinkfile"/>
              </a:rPr>
              <a:t>Not</a:t>
            </a:r>
            <a:endParaRPr lang="es-ES" altLang="en-US" sz="4400" b="1"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23555" name="2 CuadroTexto"/>
          <p:cNvSpPr txBox="1">
            <a:spLocks noChangeArrowheads="1"/>
          </p:cNvSpPr>
          <p:nvPr/>
        </p:nvSpPr>
        <p:spPr bwMode="auto">
          <a:xfrm>
            <a:off x="304800" y="1143000"/>
            <a:ext cx="3748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Bolas Mágicas</a:t>
            </a:r>
            <a:endParaRPr lang="es-ES" altLang="en-US" sz="3200"/>
          </a:p>
        </p:txBody>
      </p:sp>
      <p:pic>
        <p:nvPicPr>
          <p:cNvPr id="23556" name="4 Imagen" descr="BolasMagicas.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28800"/>
            <a:ext cx="8796337"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24579" name="2 CuadroTexto"/>
          <p:cNvSpPr txBox="1">
            <a:spLocks noChangeArrowheads="1"/>
          </p:cNvSpPr>
          <p:nvPr/>
        </p:nvSpPr>
        <p:spPr bwMode="auto">
          <a:xfrm>
            <a:off x="304800" y="1143000"/>
            <a:ext cx="1895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Reseto</a:t>
            </a:r>
            <a:endParaRPr lang="es-ES" altLang="en-US" sz="3200"/>
          </a:p>
        </p:txBody>
      </p:sp>
      <p:pic>
        <p:nvPicPr>
          <p:cNvPr id="24580" name="5 Imagen" descr="Reseto.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79525"/>
            <a:ext cx="62071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25603" name="2 CuadroTexto"/>
          <p:cNvSpPr txBox="1">
            <a:spLocks noChangeArrowheads="1"/>
          </p:cNvSpPr>
          <p:nvPr/>
        </p:nvSpPr>
        <p:spPr bwMode="auto">
          <a:xfrm>
            <a:off x="304800" y="1143000"/>
            <a:ext cx="3263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Prime or Not</a:t>
            </a:r>
            <a:endParaRPr lang="es-ES" altLang="en-US" sz="3200"/>
          </a:p>
        </p:txBody>
      </p:sp>
      <p:pic>
        <p:nvPicPr>
          <p:cNvPr id="25604" name="5 Imagen" descr="PrimeOrNot.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763" y="1828800"/>
            <a:ext cx="7864475"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26627" name="2 CuadroTexto"/>
          <p:cNvSpPr txBox="1">
            <a:spLocks noChangeArrowheads="1"/>
          </p:cNvSpPr>
          <p:nvPr/>
        </p:nvSpPr>
        <p:spPr bwMode="auto">
          <a:xfrm>
            <a:off x="304800" y="1143000"/>
            <a:ext cx="1516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Tarea</a:t>
            </a:r>
            <a:endParaRPr lang="es-ES" altLang="en-US" sz="3200"/>
          </a:p>
        </p:txBody>
      </p:sp>
      <p:sp>
        <p:nvSpPr>
          <p:cNvPr id="26628" name="3 CuadroTexto"/>
          <p:cNvSpPr txBox="1">
            <a:spLocks noChangeArrowheads="1"/>
          </p:cNvSpPr>
          <p:nvPr/>
        </p:nvSpPr>
        <p:spPr bwMode="auto">
          <a:xfrm>
            <a:off x="381000" y="1828800"/>
            <a:ext cx="80613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dirty="0">
                <a:solidFill>
                  <a:schemeClr val="bg1"/>
                </a:solidFill>
              </a:rPr>
              <a:t>- </a:t>
            </a:r>
            <a:r>
              <a:rPr lang="es-ES" altLang="en-US" sz="3600" b="1" dirty="0" smtClean="0">
                <a:solidFill>
                  <a:schemeClr val="bg1"/>
                </a:solidFill>
                <a:hlinkClick r:id="rId2" action="ppaction://hlinkfile"/>
              </a:rPr>
              <a:t>Módulo</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a:solidFill>
                  <a:schemeClr val="bg1"/>
                </a:solidFill>
                <a:hlinkClick r:id="rId3" action="ppaction://hlinkfile"/>
              </a:rPr>
              <a:t>Cría de </a:t>
            </a:r>
            <a:r>
              <a:rPr lang="es-ES" altLang="en-US" sz="3600" b="1" dirty="0" smtClean="0">
                <a:solidFill>
                  <a:schemeClr val="bg1"/>
                </a:solidFill>
                <a:hlinkClick r:id="rId3" action="ppaction://hlinkfile"/>
              </a:rPr>
              <a:t>conejos</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a:solidFill>
                  <a:schemeClr val="bg1"/>
                </a:solidFill>
                <a:hlinkClick r:id="rId4" action="ppaction://hlinkfile"/>
              </a:rPr>
              <a:t>Números </a:t>
            </a:r>
            <a:r>
              <a:rPr lang="es-ES" altLang="en-US" sz="3600" b="1" dirty="0" smtClean="0">
                <a:solidFill>
                  <a:schemeClr val="bg1"/>
                </a:solidFill>
                <a:hlinkClick r:id="rId4" action="ppaction://hlinkfile"/>
              </a:rPr>
              <a:t>primos</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a:solidFill>
                  <a:schemeClr val="bg1"/>
                </a:solidFill>
                <a:hlinkClick r:id="rId5" action="ppaction://hlinkfile"/>
              </a:rPr>
              <a:t>Factorizando </a:t>
            </a:r>
            <a:r>
              <a:rPr lang="es-ES" altLang="en-US" sz="3600" b="1" dirty="0" err="1">
                <a:solidFill>
                  <a:schemeClr val="bg1"/>
                </a:solidFill>
                <a:hlinkClick r:id="rId5" action="ppaction://hlinkfile"/>
              </a:rPr>
              <a:t>Numeros</a:t>
            </a:r>
            <a:r>
              <a:rPr lang="es-ES" altLang="en-US" sz="3600" b="1" dirty="0">
                <a:solidFill>
                  <a:schemeClr val="bg1"/>
                </a:solidFill>
                <a:hlinkClick r:id="rId5" action="ppaction://hlinkfile"/>
              </a:rPr>
              <a:t> </a:t>
            </a:r>
            <a:r>
              <a:rPr lang="es-ES" altLang="en-US" sz="3600" b="1" dirty="0" smtClean="0">
                <a:solidFill>
                  <a:schemeClr val="bg1"/>
                </a:solidFill>
                <a:hlinkClick r:id="rId5" action="ppaction://hlinkfile"/>
              </a:rPr>
              <a:t>Grandes</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smtClean="0">
                <a:solidFill>
                  <a:schemeClr val="bg1"/>
                </a:solidFill>
                <a:hlinkClick r:id="rId6" action="ppaction://hlinkfile"/>
              </a:rPr>
              <a:t>Sincronización</a:t>
            </a:r>
            <a:endParaRPr lang="es-ES" altLang="en-US" sz="36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7851775"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p>
        </p:txBody>
      </p:sp>
      <p:sp>
        <p:nvSpPr>
          <p:cNvPr id="10243" name="2 CuadroTexto"/>
          <p:cNvSpPr txBox="1">
            <a:spLocks noChangeArrowheads="1"/>
          </p:cNvSpPr>
          <p:nvPr/>
        </p:nvSpPr>
        <p:spPr bwMode="auto">
          <a:xfrm>
            <a:off x="381000" y="1295400"/>
            <a:ext cx="1979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a:solidFill>
                  <a:srgbClr val="FFFF00"/>
                </a:solidFill>
              </a:rPr>
              <a:t>Fibinary</a:t>
            </a:r>
            <a:endParaRPr lang="es-ES" altLang="en-US" sz="3600" b="1">
              <a:solidFill>
                <a:srgbClr val="FFFF00"/>
              </a:solidFill>
            </a:endParaRPr>
          </a:p>
        </p:txBody>
      </p:sp>
      <p:pic>
        <p:nvPicPr>
          <p:cNvPr id="10244" name="5 Imagen" descr="fibinary.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75038" y="1828800"/>
            <a:ext cx="18129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1267" name="2 CuadroTexto"/>
          <p:cNvSpPr txBox="1">
            <a:spLocks noChangeArrowheads="1"/>
          </p:cNvSpPr>
          <p:nvPr/>
        </p:nvSpPr>
        <p:spPr bwMode="auto">
          <a:xfrm>
            <a:off x="381000" y="1066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a:solidFill>
                  <a:srgbClr val="FFFF00"/>
                </a:solidFill>
              </a:rPr>
              <a:t>Sumario</a:t>
            </a:r>
            <a:endParaRPr lang="es-ES" altLang="en-US" sz="3600" b="1">
              <a:solidFill>
                <a:srgbClr val="FFFF00"/>
              </a:solidFill>
            </a:endParaRPr>
          </a:p>
        </p:txBody>
      </p:sp>
      <p:sp>
        <p:nvSpPr>
          <p:cNvPr id="11268" name="3 CuadroTexto"/>
          <p:cNvSpPr txBox="1">
            <a:spLocks noChangeArrowheads="1"/>
          </p:cNvSpPr>
          <p:nvPr/>
        </p:nvSpPr>
        <p:spPr bwMode="auto">
          <a:xfrm>
            <a:off x="914400" y="1563688"/>
            <a:ext cx="5903913"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arenR"/>
            </a:pPr>
            <a:r>
              <a:rPr lang="es-ES" altLang="en-US" sz="2600" b="1">
                <a:solidFill>
                  <a:srgbClr val="FFFF00"/>
                </a:solidFill>
              </a:rPr>
              <a:t>Modulo</a:t>
            </a:r>
          </a:p>
          <a:p>
            <a:pPr eaLnBrk="1" hangingPunct="1"/>
            <a:r>
              <a:rPr lang="es-ES" altLang="en-US" sz="2600" b="1">
                <a:solidFill>
                  <a:srgbClr val="FFFF00"/>
                </a:solidFill>
              </a:rPr>
              <a:t>	1.1) Implementación (a*b) mod n</a:t>
            </a:r>
          </a:p>
          <a:p>
            <a:pPr eaLnBrk="1" hangingPunct="1"/>
            <a:r>
              <a:rPr lang="es-ES" altLang="en-US" sz="2600" b="1">
                <a:solidFill>
                  <a:srgbClr val="FFFF00"/>
                </a:solidFill>
              </a:rPr>
              <a:t>	1.2) Implementación (a^b) mod n</a:t>
            </a:r>
          </a:p>
          <a:p>
            <a:pPr eaLnBrk="1" hangingPunct="1"/>
            <a:r>
              <a:rPr lang="es-ES" altLang="en-US" sz="2600" b="1">
                <a:solidFill>
                  <a:srgbClr val="FFFF00"/>
                </a:solidFill>
              </a:rPr>
              <a:t>2)   Mayor Común Divisor</a:t>
            </a:r>
          </a:p>
          <a:p>
            <a:pPr eaLnBrk="1" hangingPunct="1">
              <a:buFontTx/>
              <a:buAutoNum type="arabicParenR" startAt="3"/>
            </a:pPr>
            <a:r>
              <a:rPr lang="es-ES" altLang="en-US" sz="2600" b="1">
                <a:solidFill>
                  <a:srgbClr val="FFFF00"/>
                </a:solidFill>
              </a:rPr>
              <a:t>Menor Común Múltiplo</a:t>
            </a:r>
          </a:p>
          <a:p>
            <a:pPr eaLnBrk="1" hangingPunct="1">
              <a:buFontTx/>
              <a:buAutoNum type="arabicParenR" startAt="3"/>
            </a:pPr>
            <a:r>
              <a:rPr lang="es-ES" altLang="en-US" sz="2600" b="1">
                <a:solidFill>
                  <a:srgbClr val="FFFF00"/>
                </a:solidFill>
              </a:rPr>
              <a:t>Divisibilidad</a:t>
            </a:r>
          </a:p>
          <a:p>
            <a:pPr eaLnBrk="1" hangingPunct="1">
              <a:buFontTx/>
              <a:buAutoNum type="arabicParenR" startAt="3"/>
            </a:pPr>
            <a:r>
              <a:rPr lang="es-ES" altLang="en-US" sz="2600" b="1">
                <a:solidFill>
                  <a:srgbClr val="FFFF00"/>
                </a:solidFill>
              </a:rPr>
              <a:t>Números Primos</a:t>
            </a:r>
          </a:p>
          <a:p>
            <a:pPr eaLnBrk="1" hangingPunct="1"/>
            <a:r>
              <a:rPr lang="es-ES" altLang="en-US" sz="2600" b="1">
                <a:solidFill>
                  <a:srgbClr val="FFFF00"/>
                </a:solidFill>
              </a:rPr>
              <a:t>      5.1) Criba de Eratosthenes</a:t>
            </a:r>
          </a:p>
          <a:p>
            <a:pPr eaLnBrk="1" hangingPunct="1"/>
            <a:r>
              <a:rPr lang="es-ES" altLang="en-US" sz="2600" b="1">
                <a:solidFill>
                  <a:srgbClr val="FFFF00"/>
                </a:solidFill>
              </a:rPr>
              <a:t>      5.2) Primabilidad</a:t>
            </a:r>
          </a:p>
          <a:p>
            <a:pPr eaLnBrk="1" hangingPunct="1">
              <a:buFontTx/>
              <a:buAutoNum type="arabicParenR" startAt="3"/>
            </a:pPr>
            <a:r>
              <a:rPr lang="es-ES" altLang="en-US" sz="2600" b="1">
                <a:solidFill>
                  <a:srgbClr val="FFFF00"/>
                </a:solidFill>
              </a:rPr>
              <a:t>Factorización</a:t>
            </a:r>
          </a:p>
          <a:p>
            <a:pPr eaLnBrk="1" hangingPunct="1">
              <a:buFontTx/>
              <a:buAutoNum type="arabicParenR" startAt="3"/>
            </a:pPr>
            <a:r>
              <a:rPr lang="es-ES" altLang="en-US" sz="2600" b="1">
                <a:solidFill>
                  <a:srgbClr val="FFFF00"/>
                </a:solidFill>
              </a:rPr>
              <a:t>Ejercicios de ejemplo</a:t>
            </a:r>
          </a:p>
          <a:p>
            <a:pPr eaLnBrk="1" hangingPunct="1">
              <a:buFontTx/>
              <a:buAutoNum type="arabicParenR" startAt="3"/>
            </a:pPr>
            <a:r>
              <a:rPr lang="es-ES" altLang="en-US" sz="2600" b="1">
                <a:solidFill>
                  <a:srgbClr val="FFFF00"/>
                </a:solidFill>
              </a:rPr>
              <a:t>Tarea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028" name="2 CuadroTexto"/>
          <p:cNvSpPr txBox="1">
            <a:spLocks noChangeArrowheads="1"/>
          </p:cNvSpPr>
          <p:nvPr/>
        </p:nvSpPr>
        <p:spPr bwMode="auto">
          <a:xfrm>
            <a:off x="304800" y="1143000"/>
            <a:ext cx="39830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Módulo - Definición</a:t>
            </a:r>
            <a:endParaRPr lang="es-ES" altLang="en-US" sz="3200"/>
          </a:p>
        </p:txBody>
      </p:sp>
      <p:sp>
        <p:nvSpPr>
          <p:cNvPr id="1029" name="3 CuadroTexto"/>
          <p:cNvSpPr txBox="1">
            <a:spLocks noChangeArrowheads="1"/>
          </p:cNvSpPr>
          <p:nvPr/>
        </p:nvSpPr>
        <p:spPr bwMode="auto">
          <a:xfrm>
            <a:off x="381000" y="1828800"/>
            <a:ext cx="80613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Dado dos números positivos, X (el dividendo) y N (el divisor), X modulo N (abreviado como X mod N) se define como el resto en la división de X por N. Cuando X en vez de un número es una ecuación entonces es necesario aplicar las reglas de la aritmética modular las cuales son:</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endParaRPr lang="es-ES" altLang="en-US" sz="2800">
              <a:solidFill>
                <a:schemeClr val="bg1"/>
              </a:solidFill>
            </a:endParaRPr>
          </a:p>
        </p:txBody>
      </p:sp>
      <p:graphicFrame>
        <p:nvGraphicFramePr>
          <p:cNvPr id="1026" name="Object 6"/>
          <p:cNvGraphicFramePr>
            <a:graphicFrameLocks noChangeAspect="1"/>
          </p:cNvGraphicFramePr>
          <p:nvPr/>
        </p:nvGraphicFramePr>
        <p:xfrm>
          <a:off x="446088" y="4495800"/>
          <a:ext cx="7402512" cy="1757363"/>
        </p:xfrm>
        <a:graphic>
          <a:graphicData uri="http://schemas.openxmlformats.org/presentationml/2006/ole">
            <mc:AlternateContent xmlns:mc="http://schemas.openxmlformats.org/markup-compatibility/2006">
              <mc:Choice xmlns:v="urn:schemas-microsoft-com:vml" Requires="v">
                <p:oleObj spid="_x0000_s1035" name="Ecuación" r:id="rId3" imgW="2997000" imgH="711000" progId="Equation.3">
                  <p:embed/>
                </p:oleObj>
              </mc:Choice>
              <mc:Fallback>
                <p:oleObj name="Ecuación" r:id="rId3" imgW="2997000" imgH="711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88" y="4495800"/>
                        <a:ext cx="7402512" cy="17573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2291" name="2 CuadroTexto"/>
          <p:cNvSpPr txBox="1">
            <a:spLocks noChangeArrowheads="1"/>
          </p:cNvSpPr>
          <p:nvPr/>
        </p:nvSpPr>
        <p:spPr bwMode="auto">
          <a:xfrm>
            <a:off x="304800" y="1143000"/>
            <a:ext cx="7923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Módulo – Implementación (a * b) mod n </a:t>
            </a:r>
            <a:endParaRPr lang="es-ES" altLang="en-US" sz="3200"/>
          </a:p>
        </p:txBody>
      </p:sp>
      <p:pic>
        <p:nvPicPr>
          <p:cNvPr id="12292" name="6 Imagen" descr="MulMo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28800"/>
            <a:ext cx="8829675"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3315" name="2 CuadroTexto"/>
          <p:cNvSpPr txBox="1">
            <a:spLocks noChangeArrowheads="1"/>
          </p:cNvSpPr>
          <p:nvPr/>
        </p:nvSpPr>
        <p:spPr bwMode="auto">
          <a:xfrm>
            <a:off x="304800" y="1143000"/>
            <a:ext cx="800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Módulo – Implementación (a ^ b) mod n </a:t>
            </a:r>
            <a:endParaRPr lang="es-ES" altLang="en-US" sz="3200"/>
          </a:p>
        </p:txBody>
      </p:sp>
      <p:pic>
        <p:nvPicPr>
          <p:cNvPr id="13316" name="6 Imagen" descr="PowMo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828800"/>
            <a:ext cx="875665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2052" name="2 CuadroTexto"/>
          <p:cNvSpPr txBox="1">
            <a:spLocks noChangeArrowheads="1"/>
          </p:cNvSpPr>
          <p:nvPr/>
        </p:nvSpPr>
        <p:spPr bwMode="auto">
          <a:xfrm>
            <a:off x="304800" y="1143000"/>
            <a:ext cx="67643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Mayor Común Divisor - Definición</a:t>
            </a:r>
            <a:endParaRPr lang="es-ES" altLang="en-US" sz="3200"/>
          </a:p>
        </p:txBody>
      </p:sp>
      <p:sp>
        <p:nvSpPr>
          <p:cNvPr id="2053" name="3 CuadroTexto"/>
          <p:cNvSpPr txBox="1">
            <a:spLocks noChangeArrowheads="1"/>
          </p:cNvSpPr>
          <p:nvPr/>
        </p:nvSpPr>
        <p:spPr bwMode="auto">
          <a:xfrm>
            <a:off x="381000" y="1828800"/>
            <a:ext cx="80613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El Mayor Común Divisor o GCD (por sus siglas en ingles) se define como:</a:t>
            </a:r>
          </a:p>
          <a:p>
            <a:pPr algn="just" eaLnBrk="1" hangingPunct="1"/>
            <a:endParaRPr lang="es-ES" altLang="en-US" sz="2800">
              <a:solidFill>
                <a:schemeClr val="bg1"/>
              </a:solidFill>
            </a:endParaRPr>
          </a:p>
          <a:p>
            <a:pPr algn="just" eaLnBrk="1" hangingPunct="1"/>
            <a:endParaRPr lang="es-ES" altLang="en-US" sz="2800">
              <a:solidFill>
                <a:schemeClr val="bg1"/>
              </a:solidFill>
            </a:endParaRPr>
          </a:p>
          <a:p>
            <a:pPr algn="just" eaLnBrk="1" hangingPunct="1"/>
            <a:r>
              <a:rPr lang="es-ES" altLang="en-US" sz="2800">
                <a:solidFill>
                  <a:schemeClr val="bg1"/>
                </a:solidFill>
              </a:rPr>
              <a:t>Donde n es el mayor entero positivo que divide tanto a x como a y. Ejemplos:</a:t>
            </a:r>
          </a:p>
          <a:p>
            <a:pPr algn="just" eaLnBrk="1" hangingPunct="1"/>
            <a:r>
              <a:rPr lang="es-ES" altLang="en-US" sz="2800">
                <a:solidFill>
                  <a:schemeClr val="bg1"/>
                </a:solidFill>
              </a:rPr>
              <a:t>MCD(5, 3) = 1</a:t>
            </a:r>
          </a:p>
          <a:p>
            <a:pPr algn="just" eaLnBrk="1" hangingPunct="1"/>
            <a:r>
              <a:rPr lang="es-ES" altLang="en-US" sz="2800">
                <a:solidFill>
                  <a:schemeClr val="bg1"/>
                </a:solidFill>
              </a:rPr>
              <a:t>MCD(8, 2) = 2</a:t>
            </a:r>
          </a:p>
          <a:p>
            <a:pPr algn="just" eaLnBrk="1" hangingPunct="1"/>
            <a:r>
              <a:rPr lang="es-ES" altLang="en-US" sz="2800">
                <a:solidFill>
                  <a:schemeClr val="bg1"/>
                </a:solidFill>
              </a:rPr>
              <a:t>MCD(100, 6) = 2</a:t>
            </a:r>
          </a:p>
          <a:p>
            <a:pPr algn="just" eaLnBrk="1" hangingPunct="1"/>
            <a:r>
              <a:rPr lang="es-ES" altLang="en-US" sz="2800">
                <a:solidFill>
                  <a:schemeClr val="bg1"/>
                </a:solidFill>
              </a:rPr>
              <a:t>MCD(100,15) = 5 </a:t>
            </a:r>
          </a:p>
          <a:p>
            <a:pPr algn="just" eaLnBrk="1" hangingPunct="1"/>
            <a:endParaRPr lang="es-ES" altLang="en-US" sz="2800">
              <a:solidFill>
                <a:schemeClr val="bg1"/>
              </a:solidFill>
            </a:endParaRPr>
          </a:p>
        </p:txBody>
      </p:sp>
      <p:graphicFrame>
        <p:nvGraphicFramePr>
          <p:cNvPr id="2050" name="Object 6"/>
          <p:cNvGraphicFramePr>
            <a:graphicFrameLocks noChangeAspect="1"/>
          </p:cNvGraphicFramePr>
          <p:nvPr/>
        </p:nvGraphicFramePr>
        <p:xfrm>
          <a:off x="457200" y="2895600"/>
          <a:ext cx="2447925" cy="533400"/>
        </p:xfrm>
        <a:graphic>
          <a:graphicData uri="http://schemas.openxmlformats.org/presentationml/2006/ole">
            <mc:AlternateContent xmlns:mc="http://schemas.openxmlformats.org/markup-compatibility/2006">
              <mc:Choice xmlns:v="urn:schemas-microsoft-com:vml" Requires="v">
                <p:oleObj spid="_x0000_s2059" name="Ecuación" r:id="rId3" imgW="990360" imgH="215640" progId="Equation.3">
                  <p:embed/>
                </p:oleObj>
              </mc:Choice>
              <mc:Fallback>
                <p:oleObj name="Ecuación" r:id="rId3" imgW="99036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244792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TEORIA DE NUMEROS</a:t>
            </a:r>
            <a:endParaRPr lang="es-ES" sz="2400" b="1" dirty="0">
              <a:solidFill>
                <a:schemeClr val="bg1">
                  <a:lumMod val="95000"/>
                </a:schemeClr>
              </a:solidFill>
              <a:latin typeface="Arial" charset="0"/>
            </a:endParaRPr>
          </a:p>
        </p:txBody>
      </p:sp>
      <p:sp>
        <p:nvSpPr>
          <p:cNvPr id="14339" name="2 CuadroTexto"/>
          <p:cNvSpPr txBox="1">
            <a:spLocks noChangeArrowheads="1"/>
          </p:cNvSpPr>
          <p:nvPr/>
        </p:nvSpPr>
        <p:spPr bwMode="auto">
          <a:xfrm>
            <a:off x="304800" y="1143000"/>
            <a:ext cx="7904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Mayor Común Divisor - Implementación</a:t>
            </a:r>
            <a:endParaRPr lang="es-ES" altLang="en-US" sz="3200"/>
          </a:p>
        </p:txBody>
      </p:sp>
      <p:pic>
        <p:nvPicPr>
          <p:cNvPr id="14340" name="5 Imagen" descr="GC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5992813"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777</Words>
  <Application>Microsoft Office PowerPoint</Application>
  <PresentationFormat>Presentación en pantalla (4:3)</PresentationFormat>
  <Paragraphs>107</Paragraphs>
  <Slides>25</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29" baseType="lpstr">
      <vt:lpstr>Arial</vt:lpstr>
      <vt:lpstr>Calibri</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ucihlg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aefernandez-pc</dc:creator>
  <cp:lastModifiedBy>aefernandez</cp:lastModifiedBy>
  <cp:revision>117</cp:revision>
  <dcterms:created xsi:type="dcterms:W3CDTF">2012-03-05T20:33:08Z</dcterms:created>
  <dcterms:modified xsi:type="dcterms:W3CDTF">2021-05-05T01:52:16Z</dcterms:modified>
</cp:coreProperties>
</file>