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473" r:id="rId3"/>
    <p:sldId id="485" r:id="rId4"/>
    <p:sldId id="432" r:id="rId5"/>
    <p:sldId id="486" r:id="rId6"/>
    <p:sldId id="488" r:id="rId7"/>
    <p:sldId id="489" r:id="rId8"/>
    <p:sldId id="490" r:id="rId9"/>
    <p:sldId id="507" r:id="rId10"/>
    <p:sldId id="487" r:id="rId11"/>
    <p:sldId id="491" r:id="rId12"/>
    <p:sldId id="494" r:id="rId13"/>
    <p:sldId id="492" r:id="rId14"/>
    <p:sldId id="493" r:id="rId15"/>
    <p:sldId id="498" r:id="rId16"/>
    <p:sldId id="499" r:id="rId17"/>
    <p:sldId id="495" r:id="rId18"/>
    <p:sldId id="500" r:id="rId19"/>
    <p:sldId id="501" r:id="rId20"/>
    <p:sldId id="496" r:id="rId21"/>
    <p:sldId id="502" r:id="rId22"/>
    <p:sldId id="503" r:id="rId23"/>
    <p:sldId id="497" r:id="rId24"/>
    <p:sldId id="504" r:id="rId25"/>
    <p:sldId id="505" r:id="rId26"/>
    <p:sldId id="50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atar" initials="a" lastIdx="5" clrIdx="0">
    <p:extLst>
      <p:ext uri="{19B8F6BF-5375-455C-9EA6-DF929625EA0E}">
        <p15:presenceInfo xmlns:p15="http://schemas.microsoft.com/office/powerpoint/2012/main" userId="avat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331FF"/>
    <a:srgbClr val="000099"/>
    <a:srgbClr val="000000"/>
    <a:srgbClr val="F1F5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41" autoAdjust="0"/>
    <p:restoredTop sz="66611" autoAdjust="0"/>
  </p:normalViewPr>
  <p:slideViewPr>
    <p:cSldViewPr>
      <p:cViewPr varScale="1">
        <p:scale>
          <a:sx n="72" d="100"/>
          <a:sy n="72" d="100"/>
        </p:scale>
        <p:origin x="1290" y="7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71" d="100"/>
          <a:sy n="71" d="100"/>
        </p:scale>
        <p:origin x="-3848" y="-12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80F14F-6544-CC49-879C-7E58219FC39E}" type="datetimeFigureOut">
              <a:rPr lang="en-US" smtClean="0"/>
              <a:t>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1FC658-0187-EE4E-8E9A-9CA634DDFC7B}" type="slidenum">
              <a:rPr lang="en-US" smtClean="0"/>
              <a:t>‹Nº›</a:t>
            </a:fld>
            <a:endParaRPr lang="en-US"/>
          </a:p>
        </p:txBody>
      </p:sp>
    </p:spTree>
    <p:extLst>
      <p:ext uri="{BB962C8B-B14F-4D97-AF65-F5344CB8AC3E}">
        <p14:creationId xmlns:p14="http://schemas.microsoft.com/office/powerpoint/2010/main" val="356789915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2</a:t>
            </a:fld>
            <a:endParaRPr lang="en-US" dirty="0"/>
          </a:p>
        </p:txBody>
      </p:sp>
    </p:spTree>
    <p:extLst>
      <p:ext uri="{BB962C8B-B14F-4D97-AF65-F5344CB8AC3E}">
        <p14:creationId xmlns:p14="http://schemas.microsoft.com/office/powerpoint/2010/main" val="4057714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11</a:t>
            </a:fld>
            <a:endParaRPr lang="en-US" dirty="0"/>
          </a:p>
        </p:txBody>
      </p:sp>
    </p:spTree>
    <p:extLst>
      <p:ext uri="{BB962C8B-B14F-4D97-AF65-F5344CB8AC3E}">
        <p14:creationId xmlns:p14="http://schemas.microsoft.com/office/powerpoint/2010/main" val="3216448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12</a:t>
            </a:fld>
            <a:endParaRPr lang="en-US" dirty="0"/>
          </a:p>
        </p:txBody>
      </p:sp>
    </p:spTree>
    <p:extLst>
      <p:ext uri="{BB962C8B-B14F-4D97-AF65-F5344CB8AC3E}">
        <p14:creationId xmlns:p14="http://schemas.microsoft.com/office/powerpoint/2010/main" val="1784258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13</a:t>
            </a:fld>
            <a:endParaRPr lang="en-US" dirty="0"/>
          </a:p>
        </p:txBody>
      </p:sp>
    </p:spTree>
    <p:extLst>
      <p:ext uri="{BB962C8B-B14F-4D97-AF65-F5344CB8AC3E}">
        <p14:creationId xmlns:p14="http://schemas.microsoft.com/office/powerpoint/2010/main" val="2779458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14</a:t>
            </a:fld>
            <a:endParaRPr lang="en-US" dirty="0"/>
          </a:p>
        </p:txBody>
      </p:sp>
    </p:spTree>
    <p:extLst>
      <p:ext uri="{BB962C8B-B14F-4D97-AF65-F5344CB8AC3E}">
        <p14:creationId xmlns:p14="http://schemas.microsoft.com/office/powerpoint/2010/main" val="3195158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15</a:t>
            </a:fld>
            <a:endParaRPr lang="en-US" dirty="0"/>
          </a:p>
        </p:txBody>
      </p:sp>
    </p:spTree>
    <p:extLst>
      <p:ext uri="{BB962C8B-B14F-4D97-AF65-F5344CB8AC3E}">
        <p14:creationId xmlns:p14="http://schemas.microsoft.com/office/powerpoint/2010/main" val="1213223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16</a:t>
            </a:fld>
            <a:endParaRPr lang="en-US" dirty="0"/>
          </a:p>
        </p:txBody>
      </p:sp>
    </p:spTree>
    <p:extLst>
      <p:ext uri="{BB962C8B-B14F-4D97-AF65-F5344CB8AC3E}">
        <p14:creationId xmlns:p14="http://schemas.microsoft.com/office/powerpoint/2010/main" val="4124089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17</a:t>
            </a:fld>
            <a:endParaRPr lang="en-US" dirty="0"/>
          </a:p>
        </p:txBody>
      </p:sp>
    </p:spTree>
    <p:extLst>
      <p:ext uri="{BB962C8B-B14F-4D97-AF65-F5344CB8AC3E}">
        <p14:creationId xmlns:p14="http://schemas.microsoft.com/office/powerpoint/2010/main" val="8950703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18</a:t>
            </a:fld>
            <a:endParaRPr lang="en-US" dirty="0"/>
          </a:p>
        </p:txBody>
      </p:sp>
    </p:spTree>
    <p:extLst>
      <p:ext uri="{BB962C8B-B14F-4D97-AF65-F5344CB8AC3E}">
        <p14:creationId xmlns:p14="http://schemas.microsoft.com/office/powerpoint/2010/main" val="29317949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19</a:t>
            </a:fld>
            <a:endParaRPr lang="en-US" dirty="0"/>
          </a:p>
        </p:txBody>
      </p:sp>
    </p:spTree>
    <p:extLst>
      <p:ext uri="{BB962C8B-B14F-4D97-AF65-F5344CB8AC3E}">
        <p14:creationId xmlns:p14="http://schemas.microsoft.com/office/powerpoint/2010/main" val="3878023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20</a:t>
            </a:fld>
            <a:endParaRPr lang="en-US" dirty="0"/>
          </a:p>
        </p:txBody>
      </p:sp>
    </p:spTree>
    <p:extLst>
      <p:ext uri="{BB962C8B-B14F-4D97-AF65-F5344CB8AC3E}">
        <p14:creationId xmlns:p14="http://schemas.microsoft.com/office/powerpoint/2010/main" val="1544835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3</a:t>
            </a:fld>
            <a:endParaRPr lang="en-US" dirty="0"/>
          </a:p>
        </p:txBody>
      </p:sp>
    </p:spTree>
    <p:extLst>
      <p:ext uri="{BB962C8B-B14F-4D97-AF65-F5344CB8AC3E}">
        <p14:creationId xmlns:p14="http://schemas.microsoft.com/office/powerpoint/2010/main" val="31017921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21</a:t>
            </a:fld>
            <a:endParaRPr lang="en-US" dirty="0"/>
          </a:p>
        </p:txBody>
      </p:sp>
    </p:spTree>
    <p:extLst>
      <p:ext uri="{BB962C8B-B14F-4D97-AF65-F5344CB8AC3E}">
        <p14:creationId xmlns:p14="http://schemas.microsoft.com/office/powerpoint/2010/main" val="40522929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22</a:t>
            </a:fld>
            <a:endParaRPr lang="en-US" dirty="0"/>
          </a:p>
        </p:txBody>
      </p:sp>
    </p:spTree>
    <p:extLst>
      <p:ext uri="{BB962C8B-B14F-4D97-AF65-F5344CB8AC3E}">
        <p14:creationId xmlns:p14="http://schemas.microsoft.com/office/powerpoint/2010/main" val="11277349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23</a:t>
            </a:fld>
            <a:endParaRPr lang="en-US" dirty="0"/>
          </a:p>
        </p:txBody>
      </p:sp>
    </p:spTree>
    <p:extLst>
      <p:ext uri="{BB962C8B-B14F-4D97-AF65-F5344CB8AC3E}">
        <p14:creationId xmlns:p14="http://schemas.microsoft.com/office/powerpoint/2010/main" val="40864580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24</a:t>
            </a:fld>
            <a:endParaRPr lang="en-US" dirty="0"/>
          </a:p>
        </p:txBody>
      </p:sp>
    </p:spTree>
    <p:extLst>
      <p:ext uri="{BB962C8B-B14F-4D97-AF65-F5344CB8AC3E}">
        <p14:creationId xmlns:p14="http://schemas.microsoft.com/office/powerpoint/2010/main" val="23025723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25</a:t>
            </a:fld>
            <a:endParaRPr lang="en-US" dirty="0"/>
          </a:p>
        </p:txBody>
      </p:sp>
    </p:spTree>
    <p:extLst>
      <p:ext uri="{BB962C8B-B14F-4D97-AF65-F5344CB8AC3E}">
        <p14:creationId xmlns:p14="http://schemas.microsoft.com/office/powerpoint/2010/main" val="1906834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4</a:t>
            </a:fld>
            <a:endParaRPr lang="en-US" dirty="0"/>
          </a:p>
        </p:txBody>
      </p:sp>
    </p:spTree>
    <p:extLst>
      <p:ext uri="{BB962C8B-B14F-4D97-AF65-F5344CB8AC3E}">
        <p14:creationId xmlns:p14="http://schemas.microsoft.com/office/powerpoint/2010/main" val="1484016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5</a:t>
            </a:fld>
            <a:endParaRPr lang="en-US" dirty="0"/>
          </a:p>
        </p:txBody>
      </p:sp>
    </p:spTree>
    <p:extLst>
      <p:ext uri="{BB962C8B-B14F-4D97-AF65-F5344CB8AC3E}">
        <p14:creationId xmlns:p14="http://schemas.microsoft.com/office/powerpoint/2010/main" val="137692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6</a:t>
            </a:fld>
            <a:endParaRPr lang="en-US" dirty="0"/>
          </a:p>
        </p:txBody>
      </p:sp>
    </p:spTree>
    <p:extLst>
      <p:ext uri="{BB962C8B-B14F-4D97-AF65-F5344CB8AC3E}">
        <p14:creationId xmlns:p14="http://schemas.microsoft.com/office/powerpoint/2010/main" val="3854285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7</a:t>
            </a:fld>
            <a:endParaRPr lang="en-US" dirty="0"/>
          </a:p>
        </p:txBody>
      </p:sp>
    </p:spTree>
    <p:extLst>
      <p:ext uri="{BB962C8B-B14F-4D97-AF65-F5344CB8AC3E}">
        <p14:creationId xmlns:p14="http://schemas.microsoft.com/office/powerpoint/2010/main" val="178722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8</a:t>
            </a:fld>
            <a:endParaRPr lang="en-US" dirty="0"/>
          </a:p>
        </p:txBody>
      </p:sp>
    </p:spTree>
    <p:extLst>
      <p:ext uri="{BB962C8B-B14F-4D97-AF65-F5344CB8AC3E}">
        <p14:creationId xmlns:p14="http://schemas.microsoft.com/office/powerpoint/2010/main" val="2348032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9</a:t>
            </a:fld>
            <a:endParaRPr lang="en-US" dirty="0"/>
          </a:p>
        </p:txBody>
      </p:sp>
    </p:spTree>
    <p:extLst>
      <p:ext uri="{BB962C8B-B14F-4D97-AF65-F5344CB8AC3E}">
        <p14:creationId xmlns:p14="http://schemas.microsoft.com/office/powerpoint/2010/main" val="645251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71FC658-0187-EE4E-8E9A-9CA634DDFC7B}" type="slidenum">
              <a:rPr lang="en-US" smtClean="0"/>
              <a:t>10</a:t>
            </a:fld>
            <a:endParaRPr lang="en-US" dirty="0"/>
          </a:p>
        </p:txBody>
      </p:sp>
    </p:spTree>
    <p:extLst>
      <p:ext uri="{BB962C8B-B14F-4D97-AF65-F5344CB8AC3E}">
        <p14:creationId xmlns:p14="http://schemas.microsoft.com/office/powerpoint/2010/main" val="3092926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3 Marcador de fecha"/>
          <p:cNvSpPr>
            <a:spLocks noGrp="1"/>
          </p:cNvSpPr>
          <p:nvPr>
            <p:ph type="dt" sz="half" idx="10"/>
          </p:nvPr>
        </p:nvSpPr>
        <p:spPr/>
        <p:txBody>
          <a:bodyPr/>
          <a:lstStyle/>
          <a:p>
            <a:fld id="{F72B8B0A-E0EC-4418-9F2B-CA2462687C78}" type="datetimeFigureOut">
              <a:rPr lang="en-US" smtClean="0"/>
              <a:pPr/>
              <a:t>2/6/2018</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F72B8B0A-E0EC-4418-9F2B-CA2462687C78}" type="datetimeFigureOut">
              <a:rPr lang="en-US" smtClean="0"/>
              <a:pPr/>
              <a:t>2/6/2018</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F72B8B0A-E0EC-4418-9F2B-CA2462687C78}" type="datetimeFigureOut">
              <a:rPr lang="en-US" smtClean="0"/>
              <a:pPr/>
              <a:t>2/6/2018</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F72B8B0A-E0EC-4418-9F2B-CA2462687C78}" type="datetimeFigureOut">
              <a:rPr lang="en-US" smtClean="0"/>
              <a:pPr/>
              <a:t>2/6/2018</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F72B8B0A-E0EC-4418-9F2B-CA2462687C78}" type="datetimeFigureOut">
              <a:rPr lang="en-US" smtClean="0"/>
              <a:pPr/>
              <a:t>2/6/2018</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p>
            <a:fld id="{F72B8B0A-E0EC-4418-9F2B-CA2462687C78}" type="datetimeFigureOut">
              <a:rPr lang="en-US" smtClean="0"/>
              <a:pPr/>
              <a:t>2/6/2018</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p>
            <a:fld id="{F72B8B0A-E0EC-4418-9F2B-CA2462687C78}" type="datetimeFigureOut">
              <a:rPr lang="en-US" smtClean="0"/>
              <a:pPr/>
              <a:t>2/6/2018</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p>
            <a:fld id="{F72B8B0A-E0EC-4418-9F2B-CA2462687C78}" type="datetimeFigureOut">
              <a:rPr lang="en-US" smtClean="0"/>
              <a:pPr/>
              <a:t>2/6/2018</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72B8B0A-E0EC-4418-9F2B-CA2462687C78}" type="datetimeFigureOut">
              <a:rPr lang="en-US" smtClean="0"/>
              <a:pPr/>
              <a:t>2/6/2018</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72B8B0A-E0EC-4418-9F2B-CA2462687C78}" type="datetimeFigureOut">
              <a:rPr lang="en-US" smtClean="0"/>
              <a:pPr/>
              <a:t>2/6/2018</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72B8B0A-E0EC-4418-9F2B-CA2462687C78}" type="datetimeFigureOut">
              <a:rPr lang="en-US" smtClean="0"/>
              <a:pPr/>
              <a:t>2/6/2018</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E0463256-6D64-47F7-8567-420871117236}"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B8B0A-E0EC-4418-9F2B-CA2462687C78}" type="datetimeFigureOut">
              <a:rPr lang="en-US" smtClean="0"/>
              <a:pPr/>
              <a:t>2/6/2018</a:t>
            </a:fld>
            <a:endParaRPr lang="en-U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463256-6D64-47F7-8567-420871117236}"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0" y="1577975"/>
            <a:ext cx="5715000" cy="1470025"/>
          </a:xfrm>
        </p:spPr>
        <p:txBody>
          <a:bodyPr>
            <a:normAutofit fontScale="90000"/>
          </a:bodyPr>
          <a:lstStyle/>
          <a:p>
            <a:pPr lvl="0" algn="just" fontAlgn="base">
              <a:spcAft>
                <a:spcPct val="0"/>
              </a:spcAft>
            </a:pPr>
            <a:r>
              <a:rPr lang="es-ES" sz="3100" dirty="0">
                <a:solidFill>
                  <a:srgbClr val="FFFFFF"/>
                </a:solidFill>
                <a:effectLst>
                  <a:outerShdw blurRad="38100" dist="38100" dir="2700000" algn="tl">
                    <a:srgbClr val="1F497D"/>
                  </a:outerShdw>
                </a:effectLst>
                <a:latin typeface="Myriad Pro" pitchFamily="34" charset="0"/>
              </a:rPr>
              <a:t>Principios y Patrones de </a:t>
            </a:r>
            <a:r>
              <a:rPr lang="es-ES" sz="3100" dirty="0" smtClean="0">
                <a:solidFill>
                  <a:srgbClr val="FFFFFF"/>
                </a:solidFill>
                <a:effectLst>
                  <a:outerShdw blurRad="38100" dist="38100" dir="2700000" algn="tl">
                    <a:srgbClr val="1F497D"/>
                  </a:outerShdw>
                </a:effectLst>
                <a:latin typeface="Myriad Pro" pitchFamily="34" charset="0"/>
              </a:rPr>
              <a:t>Diseño</a:t>
            </a:r>
            <a:r>
              <a:rPr lang="es-ES" sz="2200" dirty="0">
                <a:solidFill>
                  <a:srgbClr val="FFFFFF"/>
                </a:solidFill>
                <a:effectLst>
                  <a:outerShdw blurRad="38100" dist="38100" dir="2700000" algn="tl">
                    <a:srgbClr val="1F497D"/>
                  </a:outerShdw>
                </a:effectLst>
                <a:latin typeface="Myriad Pro" pitchFamily="34" charset="0"/>
              </a:rPr>
              <a:t/>
            </a:r>
            <a:br>
              <a:rPr lang="es-ES" sz="2200" dirty="0">
                <a:solidFill>
                  <a:srgbClr val="FFFFFF"/>
                </a:solidFill>
                <a:effectLst>
                  <a:outerShdw blurRad="38100" dist="38100" dir="2700000" algn="tl">
                    <a:srgbClr val="1F497D"/>
                  </a:outerShdw>
                </a:effectLst>
                <a:latin typeface="Myriad Pro" pitchFamily="34" charset="0"/>
              </a:rPr>
            </a:br>
            <a:r>
              <a:rPr lang="es-ES" sz="2200" dirty="0">
                <a:solidFill>
                  <a:srgbClr val="FFFFFF"/>
                </a:solidFill>
                <a:effectLst>
                  <a:outerShdw blurRad="38100" dist="38100" dir="2700000" algn="tl">
                    <a:srgbClr val="1F497D"/>
                  </a:outerShdw>
                </a:effectLst>
                <a:latin typeface="Myriad Pro" pitchFamily="34" charset="0"/>
              </a:rPr>
              <a:t/>
            </a:r>
            <a:br>
              <a:rPr lang="es-ES" sz="2200" dirty="0">
                <a:solidFill>
                  <a:srgbClr val="FFFFFF"/>
                </a:solidFill>
                <a:effectLst>
                  <a:outerShdw blurRad="38100" dist="38100" dir="2700000" algn="tl">
                    <a:srgbClr val="1F497D"/>
                  </a:outerShdw>
                </a:effectLst>
                <a:latin typeface="Myriad Pro" pitchFamily="34" charset="0"/>
              </a:rPr>
            </a:br>
            <a:r>
              <a:rPr lang="en-US" sz="2000" i="1" dirty="0" smtClean="0">
                <a:solidFill>
                  <a:srgbClr val="FFFFFF"/>
                </a:solidFill>
                <a:effectLst>
                  <a:outerShdw blurRad="38100" dist="38100" dir="2700000" algn="tl">
                    <a:srgbClr val="1F497D"/>
                  </a:outerShdw>
                </a:effectLst>
                <a:latin typeface="Myriad Pro" pitchFamily="34" charset="0"/>
              </a:rPr>
              <a:t>“</a:t>
            </a:r>
            <a:r>
              <a:rPr lang="en-US" sz="2000" i="1" dirty="0">
                <a:solidFill>
                  <a:srgbClr val="FFFFFF"/>
                </a:solidFill>
                <a:latin typeface="Myriad Pro" pitchFamily="34" charset="0"/>
              </a:rPr>
              <a:t>Yo programo con la belleza en mente, como algo </a:t>
            </a:r>
            <a:r>
              <a:rPr lang="en-US" sz="2000" i="1" dirty="0" smtClean="0">
                <a:solidFill>
                  <a:srgbClr val="FFFFFF"/>
                </a:solidFill>
                <a:latin typeface="Myriad Pro" pitchFamily="34" charset="0"/>
              </a:rPr>
              <a:t>que sea elegante, algo de lo que puedas </a:t>
            </a:r>
            <a:r>
              <a:rPr lang="en-US" sz="2000" i="1" dirty="0">
                <a:solidFill>
                  <a:srgbClr val="FFFFFF"/>
                </a:solidFill>
                <a:latin typeface="Myriad Pro" pitchFamily="34" charset="0"/>
              </a:rPr>
              <a:t>estar orgulloso por la manera en que las cosas </a:t>
            </a:r>
            <a:r>
              <a:rPr lang="en-US" sz="2000" i="1" dirty="0" smtClean="0">
                <a:solidFill>
                  <a:srgbClr val="FFFFFF"/>
                </a:solidFill>
                <a:latin typeface="Myriad Pro" pitchFamily="34" charset="0"/>
              </a:rPr>
              <a:t>encajan juntas” </a:t>
            </a:r>
            <a:r>
              <a:rPr lang="en-US" sz="2400" i="1" dirty="0" smtClean="0">
                <a:solidFill>
                  <a:srgbClr val="FFFFFF"/>
                </a:solidFill>
                <a:effectLst>
                  <a:outerShdw blurRad="38100" dist="38100" dir="2700000" algn="tl">
                    <a:srgbClr val="1F497D"/>
                  </a:outerShdw>
                </a:effectLst>
                <a:latin typeface="Myriad Pro" pitchFamily="34" charset="0"/>
              </a:rPr>
              <a:t/>
            </a:r>
            <a:br>
              <a:rPr lang="en-US" sz="2400" i="1" dirty="0" smtClean="0">
                <a:solidFill>
                  <a:srgbClr val="FFFFFF"/>
                </a:solidFill>
                <a:effectLst>
                  <a:outerShdw blurRad="38100" dist="38100" dir="2700000" algn="tl">
                    <a:srgbClr val="1F497D"/>
                  </a:outerShdw>
                </a:effectLst>
                <a:latin typeface="Myriad Pro" pitchFamily="34" charset="0"/>
              </a:rPr>
            </a:br>
            <a:r>
              <a:rPr lang="en-US" sz="2400" i="1" dirty="0">
                <a:solidFill>
                  <a:srgbClr val="FFFFFF"/>
                </a:solidFill>
                <a:effectLst>
                  <a:outerShdw blurRad="38100" dist="38100" dir="2700000" algn="tl">
                    <a:srgbClr val="1F497D"/>
                  </a:outerShdw>
                </a:effectLst>
                <a:latin typeface="Myriad Pro" pitchFamily="34" charset="0"/>
              </a:rPr>
              <a:t/>
            </a:r>
            <a:br>
              <a:rPr lang="en-US" sz="2400" i="1" dirty="0">
                <a:solidFill>
                  <a:srgbClr val="FFFFFF"/>
                </a:solidFill>
                <a:effectLst>
                  <a:outerShdw blurRad="38100" dist="38100" dir="2700000" algn="tl">
                    <a:srgbClr val="1F497D"/>
                  </a:outerShdw>
                </a:effectLst>
                <a:latin typeface="Myriad Pro" pitchFamily="34" charset="0"/>
              </a:rPr>
            </a:br>
            <a:endParaRPr lang="en-US" sz="2400" i="1" dirty="0">
              <a:solidFill>
                <a:schemeClr val="bg1"/>
              </a:solidFill>
            </a:endParaRPr>
          </a:p>
        </p:txBody>
      </p:sp>
      <p:sp>
        <p:nvSpPr>
          <p:cNvPr id="5" name="CuadroTexto 4"/>
          <p:cNvSpPr txBox="1"/>
          <p:nvPr/>
        </p:nvSpPr>
        <p:spPr>
          <a:xfrm>
            <a:off x="457200" y="6188478"/>
            <a:ext cx="7315200" cy="646331"/>
          </a:xfrm>
          <a:prstGeom prst="rect">
            <a:avLst/>
          </a:prstGeom>
          <a:noFill/>
        </p:spPr>
        <p:txBody>
          <a:bodyPr wrap="square" rtlCol="0">
            <a:spAutoFit/>
          </a:bodyPr>
          <a:lstStyle/>
          <a:p>
            <a:r>
              <a:rPr lang="en-US" i="1" dirty="0" smtClean="0">
                <a:latin typeface="Myriad Pro Light" pitchFamily="34" charset="0"/>
              </a:rPr>
              <a:t>Ing. Alexander Escalona Fernández</a:t>
            </a:r>
            <a:endParaRPr lang="en-US" i="1" dirty="0">
              <a:latin typeface="Myriad Pro Light" pitchFamily="34" charset="0"/>
            </a:endParaRPr>
          </a:p>
          <a:p>
            <a:endParaRPr lang="es-MX" dirty="0"/>
          </a:p>
        </p:txBody>
      </p:sp>
      <p:sp>
        <p:nvSpPr>
          <p:cNvPr id="6" name="CuadroTexto 5"/>
          <p:cNvSpPr txBox="1"/>
          <p:nvPr/>
        </p:nvSpPr>
        <p:spPr>
          <a:xfrm>
            <a:off x="457200" y="3886200"/>
            <a:ext cx="6864380" cy="461665"/>
          </a:xfrm>
          <a:prstGeom prst="rect">
            <a:avLst/>
          </a:prstGeom>
          <a:noFill/>
        </p:spPr>
        <p:txBody>
          <a:bodyPr wrap="none" rtlCol="0">
            <a:spAutoFit/>
          </a:bodyPr>
          <a:lstStyle/>
          <a:p>
            <a:r>
              <a:rPr lang="es-US" sz="2400" dirty="0" smtClean="0">
                <a:latin typeface="Myriad Pro Light"/>
              </a:rPr>
              <a:t>Conferencia</a:t>
            </a:r>
            <a:r>
              <a:rPr lang="en-US" sz="2400" dirty="0" smtClean="0">
                <a:latin typeface="Myriad Pro Light"/>
              </a:rPr>
              <a:t> 2: </a:t>
            </a:r>
            <a:r>
              <a:rPr lang="es-US" sz="2400" dirty="0" smtClean="0">
                <a:latin typeface="Myriad Pro Light"/>
              </a:rPr>
              <a:t>Patrones</a:t>
            </a:r>
            <a:r>
              <a:rPr lang="en-US" sz="2400" dirty="0" smtClean="0">
                <a:latin typeface="Myriad Pro Light"/>
              </a:rPr>
              <a:t> de </a:t>
            </a:r>
            <a:r>
              <a:rPr lang="es-AR" sz="2400" dirty="0" smtClean="0">
                <a:latin typeface="Myriad Pro Light"/>
              </a:rPr>
              <a:t>Diseño Creacionales</a:t>
            </a:r>
            <a:endParaRPr lang="es-AR" sz="2400" dirty="0">
              <a:latin typeface="Myriad Pro Light"/>
            </a:endParaRPr>
          </a:p>
        </p:txBody>
      </p:sp>
      <p:sp>
        <p:nvSpPr>
          <p:cNvPr id="8" name="CuadroTexto 7"/>
          <p:cNvSpPr txBox="1"/>
          <p:nvPr/>
        </p:nvSpPr>
        <p:spPr>
          <a:xfrm>
            <a:off x="4132516" y="2906476"/>
            <a:ext cx="1582484" cy="369332"/>
          </a:xfrm>
          <a:prstGeom prst="rect">
            <a:avLst/>
          </a:prstGeom>
          <a:noFill/>
        </p:spPr>
        <p:txBody>
          <a:bodyPr wrap="none" rtlCol="0">
            <a:spAutoFit/>
          </a:bodyPr>
          <a:lstStyle/>
          <a:p>
            <a:r>
              <a:rPr lang="en-US" i="1" dirty="0">
                <a:solidFill>
                  <a:srgbClr val="FFFFFF"/>
                </a:solidFill>
                <a:latin typeface="Myriad Pro" pitchFamily="34" charset="0"/>
              </a:rPr>
              <a:t>Donald Knuth</a:t>
            </a:r>
            <a:endParaRPr lang="es-MX"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smtClean="0">
                <a:solidFill>
                  <a:schemeClr val="bg1"/>
                </a:solidFill>
                <a:latin typeface="Myriad Pro Light" pitchFamily="34" charset="0"/>
              </a:rPr>
              <a:t>¿Qué es un patrón creacional?</a:t>
            </a:r>
            <a:endParaRPr lang="en-US" sz="2800" b="1" dirty="0">
              <a:solidFill>
                <a:schemeClr val="bg1"/>
              </a:solidFill>
            </a:endParaRPr>
          </a:p>
        </p:txBody>
      </p:sp>
      <p:sp>
        <p:nvSpPr>
          <p:cNvPr id="6" name="CuadroTexto 5"/>
          <p:cNvSpPr txBox="1"/>
          <p:nvPr/>
        </p:nvSpPr>
        <p:spPr>
          <a:xfrm>
            <a:off x="152400" y="1337608"/>
            <a:ext cx="8763000" cy="1938992"/>
          </a:xfrm>
          <a:prstGeom prst="rect">
            <a:avLst/>
          </a:prstGeom>
          <a:noFill/>
        </p:spPr>
        <p:txBody>
          <a:bodyPr wrap="square" rtlCol="0">
            <a:spAutoFit/>
          </a:bodyPr>
          <a:lstStyle/>
          <a:p>
            <a:pPr algn="just"/>
            <a:r>
              <a:rPr lang="es-ES" sz="2400" dirty="0">
                <a:latin typeface="Myriad Pro Light"/>
              </a:rPr>
              <a:t>El objetivo de un patrón creacional es definir mecanismos para crear una instancia de una clase. Estos patrones se dividen en 2 categorías: de </a:t>
            </a:r>
            <a:r>
              <a:rPr lang="es-ES" sz="2400" u="sng" dirty="0">
                <a:latin typeface="Myriad Pro Light"/>
              </a:rPr>
              <a:t>clase</a:t>
            </a:r>
            <a:r>
              <a:rPr lang="es-ES" sz="2400" dirty="0">
                <a:latin typeface="Myriad Pro Light"/>
              </a:rPr>
              <a:t> </a:t>
            </a:r>
            <a:r>
              <a:rPr lang="es-ES" sz="2400" dirty="0">
                <a:latin typeface="Myriad Pro Light"/>
              </a:rPr>
              <a:t>u</a:t>
            </a:r>
            <a:r>
              <a:rPr lang="es-ES" sz="2400" dirty="0" smtClean="0">
                <a:latin typeface="Myriad Pro Light"/>
              </a:rPr>
              <a:t> </a:t>
            </a:r>
            <a:r>
              <a:rPr lang="es-ES" sz="2400" dirty="0">
                <a:latin typeface="Myriad Pro Light"/>
              </a:rPr>
              <a:t>de </a:t>
            </a:r>
            <a:r>
              <a:rPr lang="es-ES" sz="2400" u="sng" dirty="0">
                <a:latin typeface="Myriad Pro Light"/>
              </a:rPr>
              <a:t>objeto</a:t>
            </a:r>
            <a:r>
              <a:rPr lang="es-ES" sz="2400" dirty="0">
                <a:latin typeface="Myriad Pro Light"/>
              </a:rPr>
              <a:t>. Los </a:t>
            </a:r>
            <a:r>
              <a:rPr lang="es-ES" sz="2400" dirty="0" smtClean="0">
                <a:latin typeface="Myriad Pro Light"/>
              </a:rPr>
              <a:t>de </a:t>
            </a:r>
            <a:r>
              <a:rPr lang="es-ES" sz="2400" dirty="0">
                <a:latin typeface="Myriad Pro Light"/>
              </a:rPr>
              <a:t>tipo clase utilizan la herencia en el proceso de instanciación, en cambio los de tipo objeto utilizan la delegación.</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3200399"/>
            <a:ext cx="6705600" cy="3686325"/>
          </a:xfrm>
          <a:prstGeom prst="rect">
            <a:avLst/>
          </a:prstGeom>
        </p:spPr>
      </p:pic>
    </p:spTree>
    <p:extLst>
      <p:ext uri="{BB962C8B-B14F-4D97-AF65-F5344CB8AC3E}">
        <p14:creationId xmlns:p14="http://schemas.microsoft.com/office/powerpoint/2010/main" val="4545832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smtClean="0">
                <a:solidFill>
                  <a:schemeClr val="bg1"/>
                </a:solidFill>
                <a:latin typeface="Myriad Pro Light" pitchFamily="34" charset="0"/>
              </a:rPr>
              <a:t>Factory </a:t>
            </a:r>
            <a:r>
              <a:rPr lang="es-MX" sz="2800" b="1" dirty="0" err="1" smtClean="0">
                <a:solidFill>
                  <a:schemeClr val="bg1"/>
                </a:solidFill>
                <a:latin typeface="Myriad Pro Light" pitchFamily="34" charset="0"/>
              </a:rPr>
              <a:t>Method</a:t>
            </a:r>
            <a:r>
              <a:rPr lang="es-MX" sz="2800" b="1" dirty="0" smtClean="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Definición</a:t>
            </a:r>
            <a:endParaRPr lang="en-US" sz="2800" b="1" dirty="0">
              <a:solidFill>
                <a:schemeClr val="bg1"/>
              </a:solidFill>
            </a:endParaRPr>
          </a:p>
        </p:txBody>
      </p:sp>
      <p:sp>
        <p:nvSpPr>
          <p:cNvPr id="6" name="CuadroTexto 5"/>
          <p:cNvSpPr txBox="1"/>
          <p:nvPr/>
        </p:nvSpPr>
        <p:spPr>
          <a:xfrm>
            <a:off x="152400" y="1337608"/>
            <a:ext cx="8763000" cy="1200329"/>
          </a:xfrm>
          <a:prstGeom prst="rect">
            <a:avLst/>
          </a:prstGeom>
          <a:noFill/>
        </p:spPr>
        <p:txBody>
          <a:bodyPr wrap="square" rtlCol="0">
            <a:spAutoFit/>
          </a:bodyPr>
          <a:lstStyle/>
          <a:p>
            <a:pPr algn="just"/>
            <a:r>
              <a:rPr lang="es-ES" sz="2400" dirty="0" smtClean="0">
                <a:latin typeface="Myriad Pro Light"/>
              </a:rPr>
              <a:t>El patrón Factory </a:t>
            </a:r>
            <a:r>
              <a:rPr lang="es-ES" sz="2400" dirty="0" err="1" smtClean="0">
                <a:latin typeface="Myriad Pro Light"/>
              </a:rPr>
              <a:t>Method</a:t>
            </a:r>
            <a:r>
              <a:rPr lang="es-ES" sz="2400" dirty="0" smtClean="0">
                <a:latin typeface="Myriad Pro Light"/>
              </a:rPr>
              <a:t>, también conocido como constructor virtual, define una interfaz para crear un objeto, pero deja que las subclases definan que clase instanciar. </a:t>
            </a:r>
            <a:endParaRPr lang="es-ES" sz="2400" dirty="0">
              <a:latin typeface="Myriad Pro Light"/>
            </a:endParaRPr>
          </a:p>
        </p:txBody>
      </p:sp>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21781"/>
            <a:ext cx="9144000" cy="4083819"/>
          </a:xfrm>
          <a:prstGeom prst="rect">
            <a:avLst/>
          </a:prstGeom>
        </p:spPr>
      </p:pic>
    </p:spTree>
    <p:extLst>
      <p:ext uri="{BB962C8B-B14F-4D97-AF65-F5344CB8AC3E}">
        <p14:creationId xmlns:p14="http://schemas.microsoft.com/office/powerpoint/2010/main" val="28321668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smtClean="0">
                <a:solidFill>
                  <a:schemeClr val="bg1"/>
                </a:solidFill>
                <a:latin typeface="Myriad Pro Light" pitchFamily="34" charset="0"/>
              </a:rPr>
              <a:t>Factory </a:t>
            </a:r>
            <a:r>
              <a:rPr lang="es-MX" sz="2800" b="1" dirty="0" err="1" smtClean="0">
                <a:solidFill>
                  <a:schemeClr val="bg1"/>
                </a:solidFill>
                <a:latin typeface="Myriad Pro Light" pitchFamily="34" charset="0"/>
              </a:rPr>
              <a:t>Method</a:t>
            </a:r>
            <a:r>
              <a:rPr lang="es-MX" sz="2800" b="1" dirty="0" smtClean="0">
                <a:solidFill>
                  <a:schemeClr val="bg1"/>
                </a:solidFill>
                <a:latin typeface="Myriad Pro Light" pitchFamily="34" charset="0"/>
              </a:rPr>
              <a:t> </a:t>
            </a:r>
            <a:r>
              <a:rPr lang="es-MX" sz="2800" b="1" smtClean="0">
                <a:solidFill>
                  <a:schemeClr val="bg1"/>
                </a:solidFill>
                <a:latin typeface="Myriad Pro Light" pitchFamily="34" charset="0"/>
              </a:rPr>
              <a:t>Pattern: </a:t>
            </a:r>
            <a:r>
              <a:rPr lang="es-MX" sz="2800" b="1" dirty="0" smtClean="0">
                <a:solidFill>
                  <a:schemeClr val="bg1"/>
                </a:solidFill>
                <a:latin typeface="Myriad Pro Light" pitchFamily="34" charset="0"/>
              </a:rPr>
              <a:t>Estructura</a:t>
            </a:r>
            <a:endParaRPr lang="en-US" sz="2800" b="1" dirty="0">
              <a:solidFill>
                <a:schemeClr val="bg1"/>
              </a:solidFill>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524000"/>
            <a:ext cx="8305800" cy="5108262"/>
          </a:xfrm>
          <a:prstGeom prst="rect">
            <a:avLst/>
          </a:prstGeom>
        </p:spPr>
      </p:pic>
    </p:spTree>
    <p:extLst>
      <p:ext uri="{BB962C8B-B14F-4D97-AF65-F5344CB8AC3E}">
        <p14:creationId xmlns:p14="http://schemas.microsoft.com/office/powerpoint/2010/main" val="9179342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smtClean="0">
                <a:solidFill>
                  <a:schemeClr val="bg1"/>
                </a:solidFill>
                <a:latin typeface="Myriad Pro Light" pitchFamily="34" charset="0"/>
              </a:rPr>
              <a:t>Factory </a:t>
            </a:r>
            <a:r>
              <a:rPr lang="es-MX" sz="2800" b="1" dirty="0" err="1" smtClean="0">
                <a:solidFill>
                  <a:schemeClr val="bg1"/>
                </a:solidFill>
                <a:latin typeface="Myriad Pro Light" pitchFamily="34" charset="0"/>
              </a:rPr>
              <a:t>Method</a:t>
            </a:r>
            <a:r>
              <a:rPr lang="es-MX" sz="2800" b="1" dirty="0" smtClean="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Ejemplo</a:t>
            </a:r>
            <a:endParaRPr lang="en-US" sz="2800" b="1" dirty="0">
              <a:solidFill>
                <a:schemeClr val="bg1"/>
              </a:solidFill>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550" y="1314450"/>
            <a:ext cx="8863828" cy="5391150"/>
          </a:xfrm>
          <a:prstGeom prst="rect">
            <a:avLst/>
          </a:prstGeom>
        </p:spPr>
      </p:pic>
    </p:spTree>
    <p:extLst>
      <p:ext uri="{BB962C8B-B14F-4D97-AF65-F5344CB8AC3E}">
        <p14:creationId xmlns:p14="http://schemas.microsoft.com/office/powerpoint/2010/main" val="557955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err="1" smtClean="0">
                <a:solidFill>
                  <a:schemeClr val="bg1"/>
                </a:solidFill>
                <a:latin typeface="Myriad Pro Light" pitchFamily="34" charset="0"/>
              </a:rPr>
              <a:t>Abstract</a:t>
            </a:r>
            <a:r>
              <a:rPr lang="es-MX" sz="2800" b="1" dirty="0" smtClean="0">
                <a:solidFill>
                  <a:schemeClr val="bg1"/>
                </a:solidFill>
                <a:latin typeface="Myriad Pro Light" pitchFamily="34" charset="0"/>
              </a:rPr>
              <a:t> Factory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Definición</a:t>
            </a:r>
            <a:endParaRPr lang="en-US" sz="2800" b="1" dirty="0">
              <a:solidFill>
                <a:schemeClr val="bg1"/>
              </a:solidFill>
            </a:endParaRPr>
          </a:p>
        </p:txBody>
      </p:sp>
      <p:sp>
        <p:nvSpPr>
          <p:cNvPr id="6" name="CuadroTexto 5"/>
          <p:cNvSpPr txBox="1"/>
          <p:nvPr/>
        </p:nvSpPr>
        <p:spPr>
          <a:xfrm>
            <a:off x="152400" y="1337608"/>
            <a:ext cx="8763000" cy="1200329"/>
          </a:xfrm>
          <a:prstGeom prst="rect">
            <a:avLst/>
          </a:prstGeom>
          <a:noFill/>
        </p:spPr>
        <p:txBody>
          <a:bodyPr wrap="square" rtlCol="0">
            <a:spAutoFit/>
          </a:bodyPr>
          <a:lstStyle/>
          <a:p>
            <a:pPr algn="just"/>
            <a:r>
              <a:rPr lang="es-ES" sz="2400" dirty="0" smtClean="0">
                <a:latin typeface="Myriad Pro Light"/>
              </a:rPr>
              <a:t>El patrón </a:t>
            </a:r>
            <a:r>
              <a:rPr lang="es-ES" sz="2400" dirty="0" err="1" smtClean="0">
                <a:latin typeface="Myriad Pro Light"/>
              </a:rPr>
              <a:t>Abstract</a:t>
            </a:r>
            <a:r>
              <a:rPr lang="es-ES" sz="2400" dirty="0" smtClean="0">
                <a:latin typeface="Myriad Pro Light"/>
              </a:rPr>
              <a:t> Factory provee una interfaz para crear familias de objetos relacionados o dependientes sin especificar sus clases concretas.</a:t>
            </a:r>
            <a:endParaRPr lang="es-ES" sz="2400" dirty="0">
              <a:latin typeface="Myriad Pro Light"/>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2438400"/>
            <a:ext cx="7753350" cy="4404767"/>
          </a:xfrm>
          <a:prstGeom prst="rect">
            <a:avLst/>
          </a:prstGeom>
        </p:spPr>
      </p:pic>
    </p:spTree>
    <p:extLst>
      <p:ext uri="{BB962C8B-B14F-4D97-AF65-F5344CB8AC3E}">
        <p14:creationId xmlns:p14="http://schemas.microsoft.com/office/powerpoint/2010/main" val="3412073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err="1" smtClean="0">
                <a:solidFill>
                  <a:schemeClr val="bg1"/>
                </a:solidFill>
                <a:latin typeface="Myriad Pro Light" pitchFamily="34" charset="0"/>
              </a:rPr>
              <a:t>Abstract</a:t>
            </a:r>
            <a:r>
              <a:rPr lang="es-MX" sz="2800" b="1" dirty="0" smtClean="0">
                <a:solidFill>
                  <a:schemeClr val="bg1"/>
                </a:solidFill>
                <a:latin typeface="Myriad Pro Light" pitchFamily="34" charset="0"/>
              </a:rPr>
              <a:t> Factory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Estructura</a:t>
            </a:r>
            <a:endParaRPr lang="en-US" sz="2800" b="1" dirty="0">
              <a:solidFill>
                <a:schemeClr val="bg1"/>
              </a:solidFill>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075" y="1419225"/>
            <a:ext cx="8010525" cy="5286375"/>
          </a:xfrm>
          <a:prstGeom prst="rect">
            <a:avLst/>
          </a:prstGeom>
        </p:spPr>
      </p:pic>
    </p:spTree>
    <p:extLst>
      <p:ext uri="{BB962C8B-B14F-4D97-AF65-F5344CB8AC3E}">
        <p14:creationId xmlns:p14="http://schemas.microsoft.com/office/powerpoint/2010/main" val="36507828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err="1" smtClean="0">
                <a:solidFill>
                  <a:schemeClr val="bg1"/>
                </a:solidFill>
                <a:latin typeface="Myriad Pro Light" pitchFamily="34" charset="0"/>
              </a:rPr>
              <a:t>Abstract</a:t>
            </a:r>
            <a:r>
              <a:rPr lang="es-MX" sz="2800" b="1" dirty="0" smtClean="0">
                <a:solidFill>
                  <a:schemeClr val="bg1"/>
                </a:solidFill>
                <a:latin typeface="Myriad Pro Light" pitchFamily="34" charset="0"/>
              </a:rPr>
              <a:t> Factory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Ejemplo</a:t>
            </a:r>
            <a:endParaRPr lang="en-US" sz="2800" b="1" dirty="0">
              <a:solidFill>
                <a:schemeClr val="bg1"/>
              </a:solidFill>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346559"/>
            <a:ext cx="6143625" cy="5435241"/>
          </a:xfrm>
          <a:prstGeom prst="rect">
            <a:avLst/>
          </a:prstGeom>
        </p:spPr>
      </p:pic>
    </p:spTree>
    <p:extLst>
      <p:ext uri="{BB962C8B-B14F-4D97-AF65-F5344CB8AC3E}">
        <p14:creationId xmlns:p14="http://schemas.microsoft.com/office/powerpoint/2010/main" val="30286588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err="1" smtClean="0">
                <a:solidFill>
                  <a:schemeClr val="bg1"/>
                </a:solidFill>
                <a:latin typeface="Myriad Pro Light" pitchFamily="34" charset="0"/>
              </a:rPr>
              <a:t>Singleton</a:t>
            </a:r>
            <a:r>
              <a:rPr lang="es-MX" sz="2800" b="1" dirty="0" smtClean="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Definición</a:t>
            </a:r>
            <a:endParaRPr lang="en-US" sz="2800" b="1" dirty="0">
              <a:solidFill>
                <a:schemeClr val="bg1"/>
              </a:solidFill>
            </a:endParaRPr>
          </a:p>
        </p:txBody>
      </p:sp>
      <p:sp>
        <p:nvSpPr>
          <p:cNvPr id="6" name="CuadroTexto 5"/>
          <p:cNvSpPr txBox="1"/>
          <p:nvPr/>
        </p:nvSpPr>
        <p:spPr>
          <a:xfrm>
            <a:off x="152400" y="1337608"/>
            <a:ext cx="8763000" cy="830997"/>
          </a:xfrm>
          <a:prstGeom prst="rect">
            <a:avLst/>
          </a:prstGeom>
          <a:noFill/>
        </p:spPr>
        <p:txBody>
          <a:bodyPr wrap="square" rtlCol="0">
            <a:spAutoFit/>
          </a:bodyPr>
          <a:lstStyle/>
          <a:p>
            <a:pPr algn="just"/>
            <a:r>
              <a:rPr lang="es-ES" sz="2400" dirty="0" smtClean="0">
                <a:latin typeface="Myriad Pro Light"/>
              </a:rPr>
              <a:t>El patrón </a:t>
            </a:r>
            <a:r>
              <a:rPr lang="es-ES" sz="2400" dirty="0" err="1" smtClean="0">
                <a:latin typeface="Myriad Pro Light"/>
              </a:rPr>
              <a:t>Singleton</a:t>
            </a:r>
            <a:r>
              <a:rPr lang="es-ES" sz="2400" dirty="0" smtClean="0">
                <a:latin typeface="Myriad Pro Light"/>
              </a:rPr>
              <a:t> garantiza que una clase tenga solo una instancia, y provee un punto de acceso global a la instancia. </a:t>
            </a:r>
            <a:endParaRPr lang="es-ES" sz="2400" dirty="0">
              <a:latin typeface="Myriad Pro Light"/>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2133600"/>
            <a:ext cx="7467600" cy="4627054"/>
          </a:xfrm>
          <a:prstGeom prst="rect">
            <a:avLst/>
          </a:prstGeom>
        </p:spPr>
      </p:pic>
    </p:spTree>
    <p:extLst>
      <p:ext uri="{BB962C8B-B14F-4D97-AF65-F5344CB8AC3E}">
        <p14:creationId xmlns:p14="http://schemas.microsoft.com/office/powerpoint/2010/main" val="37671404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err="1" smtClean="0">
                <a:solidFill>
                  <a:schemeClr val="bg1"/>
                </a:solidFill>
                <a:latin typeface="Myriad Pro Light" pitchFamily="34" charset="0"/>
              </a:rPr>
              <a:t>Singleton</a:t>
            </a:r>
            <a:r>
              <a:rPr lang="es-MX" sz="2800" b="1" dirty="0" smtClean="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Estructura</a:t>
            </a:r>
            <a:endParaRPr lang="en-US" sz="2800" b="1" dirty="0">
              <a:solidFill>
                <a:schemeClr val="bg1"/>
              </a:solidFill>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524000"/>
            <a:ext cx="6934200" cy="4817121"/>
          </a:xfrm>
          <a:prstGeom prst="rect">
            <a:avLst/>
          </a:prstGeom>
        </p:spPr>
      </p:pic>
    </p:spTree>
    <p:extLst>
      <p:ext uri="{BB962C8B-B14F-4D97-AF65-F5344CB8AC3E}">
        <p14:creationId xmlns:p14="http://schemas.microsoft.com/office/powerpoint/2010/main" val="28290286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err="1" smtClean="0">
                <a:solidFill>
                  <a:schemeClr val="bg1"/>
                </a:solidFill>
                <a:latin typeface="Myriad Pro Light" pitchFamily="34" charset="0"/>
              </a:rPr>
              <a:t>Singleton</a:t>
            </a:r>
            <a:r>
              <a:rPr lang="es-MX" sz="2800" b="1" dirty="0" smtClean="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Ejemplo</a:t>
            </a:r>
            <a:endParaRPr lang="en-US" sz="2800" b="1" dirty="0">
              <a:solidFill>
                <a:schemeClr val="bg1"/>
              </a:solidFill>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981200"/>
            <a:ext cx="9007618" cy="4004722"/>
          </a:xfrm>
          <a:prstGeom prst="rect">
            <a:avLst/>
          </a:prstGeom>
        </p:spPr>
      </p:pic>
    </p:spTree>
    <p:extLst>
      <p:ext uri="{BB962C8B-B14F-4D97-AF65-F5344CB8AC3E}">
        <p14:creationId xmlns:p14="http://schemas.microsoft.com/office/powerpoint/2010/main" val="6002517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smtClean="0">
                <a:solidFill>
                  <a:schemeClr val="bg1"/>
                </a:solidFill>
                <a:latin typeface="Myriad Pro Light" pitchFamily="34" charset="0"/>
              </a:rPr>
              <a:t>Temas</a:t>
            </a:r>
            <a:endParaRPr lang="en-US" sz="2800" b="1" dirty="0">
              <a:solidFill>
                <a:schemeClr val="bg1"/>
              </a:solidFill>
            </a:endParaRPr>
          </a:p>
        </p:txBody>
      </p:sp>
      <p:sp>
        <p:nvSpPr>
          <p:cNvPr id="5" name="CuadroTexto 4"/>
          <p:cNvSpPr txBox="1"/>
          <p:nvPr/>
        </p:nvSpPr>
        <p:spPr>
          <a:xfrm>
            <a:off x="304800" y="1474887"/>
            <a:ext cx="8229600" cy="4893647"/>
          </a:xfrm>
          <a:prstGeom prst="rect">
            <a:avLst/>
          </a:prstGeom>
          <a:noFill/>
        </p:spPr>
        <p:txBody>
          <a:bodyPr wrap="square" rtlCol="0">
            <a:spAutoFit/>
          </a:bodyPr>
          <a:lstStyle/>
          <a:p>
            <a:pPr marL="342900" indent="-342900">
              <a:buFont typeface="Arial" panose="020B0604020202020204" pitchFamily="34" charset="0"/>
              <a:buChar char="•"/>
            </a:pPr>
            <a:r>
              <a:rPr lang="es-ES" sz="2800" dirty="0">
                <a:latin typeface="Myriad Pro Light"/>
              </a:rPr>
              <a:t>¿Qué es un patrón de diseño</a:t>
            </a:r>
            <a:r>
              <a:rPr lang="es-ES" sz="2800" dirty="0" smtClean="0">
                <a:latin typeface="Myriad Pro Light"/>
              </a:rPr>
              <a:t>?</a:t>
            </a:r>
          </a:p>
          <a:p>
            <a:pPr marL="342900" indent="-342900">
              <a:buFont typeface="Arial" panose="020B0604020202020204" pitchFamily="34" charset="0"/>
              <a:buChar char="•"/>
            </a:pPr>
            <a:r>
              <a:rPr lang="es-MX" sz="2800" dirty="0">
                <a:latin typeface="Myriad Pro Light"/>
              </a:rPr>
              <a:t>¿Cuáles patrones debo conocer</a:t>
            </a:r>
            <a:r>
              <a:rPr lang="es-MX" sz="2800" dirty="0" smtClean="0">
                <a:latin typeface="Myriad Pro Light"/>
              </a:rPr>
              <a:t>?</a:t>
            </a:r>
          </a:p>
          <a:p>
            <a:pPr marL="342900" indent="-342900">
              <a:buFont typeface="Arial" panose="020B0604020202020204" pitchFamily="34" charset="0"/>
              <a:buChar char="•"/>
            </a:pPr>
            <a:r>
              <a:rPr lang="es-ES" sz="2800" dirty="0">
                <a:latin typeface="Myriad Pro Light"/>
              </a:rPr>
              <a:t>¿Cómo estudiar los patrones GoF</a:t>
            </a:r>
            <a:r>
              <a:rPr lang="es-ES" sz="2800" dirty="0" smtClean="0">
                <a:latin typeface="Myriad Pro Light"/>
              </a:rPr>
              <a:t>?</a:t>
            </a:r>
          </a:p>
          <a:p>
            <a:pPr marL="342900" indent="-342900">
              <a:buFont typeface="Arial" panose="020B0604020202020204" pitchFamily="34" charset="0"/>
              <a:buChar char="•"/>
            </a:pPr>
            <a:r>
              <a:rPr lang="es-ES" sz="2800" dirty="0">
                <a:latin typeface="Myriad Pro Light"/>
              </a:rPr>
              <a:t>¿Qué es un patrón creacional?</a:t>
            </a:r>
            <a:endParaRPr lang="es-MX" sz="2400" dirty="0">
              <a:latin typeface="Myriad Pro Light"/>
            </a:endParaRPr>
          </a:p>
          <a:p>
            <a:pPr marL="342900" indent="-342900">
              <a:buFont typeface="Arial" panose="020B0604020202020204" pitchFamily="34" charset="0"/>
              <a:buChar char="•"/>
            </a:pPr>
            <a:r>
              <a:rPr lang="es-ES" sz="2800" dirty="0" smtClean="0">
                <a:latin typeface="Myriad Pro Light"/>
              </a:rPr>
              <a:t>Patrón Factory </a:t>
            </a:r>
            <a:r>
              <a:rPr lang="es-ES" sz="2800" dirty="0" err="1" smtClean="0">
                <a:latin typeface="Myriad Pro Light"/>
              </a:rPr>
              <a:t>Method</a:t>
            </a:r>
            <a:endParaRPr lang="es-ES" sz="2400" dirty="0" smtClean="0">
              <a:latin typeface="Myriad Pro Light"/>
            </a:endParaRPr>
          </a:p>
          <a:p>
            <a:pPr marL="800100" lvl="1" indent="-342900">
              <a:buFont typeface="Arial" panose="020B0604020202020204" pitchFamily="34" charset="0"/>
              <a:buChar char="•"/>
            </a:pPr>
            <a:r>
              <a:rPr lang="es-ES" sz="2400" dirty="0" smtClean="0">
                <a:latin typeface="Myriad Pro Light"/>
              </a:rPr>
              <a:t>Definición</a:t>
            </a:r>
          </a:p>
          <a:p>
            <a:pPr marL="800100" lvl="1" indent="-342900">
              <a:buFont typeface="Arial" panose="020B0604020202020204" pitchFamily="34" charset="0"/>
              <a:buChar char="•"/>
            </a:pPr>
            <a:r>
              <a:rPr lang="es-ES" sz="2400" dirty="0" smtClean="0">
                <a:latin typeface="Myriad Pro Light"/>
              </a:rPr>
              <a:t>Estructura</a:t>
            </a:r>
          </a:p>
          <a:p>
            <a:pPr marL="800100" lvl="1" indent="-342900">
              <a:buFont typeface="Arial" panose="020B0604020202020204" pitchFamily="34" charset="0"/>
              <a:buChar char="•"/>
            </a:pPr>
            <a:r>
              <a:rPr lang="es-ES" sz="2400" dirty="0" smtClean="0">
                <a:latin typeface="Myriad Pro Light"/>
              </a:rPr>
              <a:t>Ejemplo</a:t>
            </a:r>
          </a:p>
          <a:p>
            <a:pPr marL="342900" indent="-342900">
              <a:buFont typeface="Arial" panose="020B0604020202020204" pitchFamily="34" charset="0"/>
              <a:buChar char="•"/>
            </a:pPr>
            <a:r>
              <a:rPr lang="es-ES" sz="2800" dirty="0" smtClean="0">
                <a:latin typeface="Myriad Pro Light"/>
              </a:rPr>
              <a:t>Patrón </a:t>
            </a:r>
            <a:r>
              <a:rPr lang="es-ES" sz="2800" dirty="0" err="1" smtClean="0">
                <a:latin typeface="Myriad Pro Light"/>
              </a:rPr>
              <a:t>Abstract</a:t>
            </a:r>
            <a:r>
              <a:rPr lang="es-ES" sz="2800" dirty="0" smtClean="0">
                <a:latin typeface="Myriad Pro Light"/>
              </a:rPr>
              <a:t> Factory</a:t>
            </a:r>
          </a:p>
          <a:p>
            <a:pPr marL="800100" lvl="1" indent="-342900">
              <a:buFont typeface="Arial" panose="020B0604020202020204" pitchFamily="34" charset="0"/>
              <a:buChar char="•"/>
            </a:pPr>
            <a:r>
              <a:rPr lang="es-ES" sz="2400" dirty="0">
                <a:latin typeface="Myriad Pro Light"/>
              </a:rPr>
              <a:t>Definición</a:t>
            </a:r>
          </a:p>
          <a:p>
            <a:pPr marL="800100" lvl="1" indent="-342900">
              <a:buFont typeface="Arial" panose="020B0604020202020204" pitchFamily="34" charset="0"/>
              <a:buChar char="•"/>
            </a:pPr>
            <a:r>
              <a:rPr lang="es-ES" sz="2400" dirty="0">
                <a:latin typeface="Myriad Pro Light"/>
              </a:rPr>
              <a:t>Estructura</a:t>
            </a:r>
          </a:p>
          <a:p>
            <a:pPr marL="800100" lvl="1" indent="-342900">
              <a:buFont typeface="Arial" panose="020B0604020202020204" pitchFamily="34" charset="0"/>
              <a:buChar char="•"/>
            </a:pPr>
            <a:r>
              <a:rPr lang="es-ES" sz="2400" dirty="0" smtClean="0">
                <a:latin typeface="Myriad Pro Light"/>
              </a:rPr>
              <a:t>Ejemplo</a:t>
            </a:r>
            <a:endParaRPr lang="es-ES" sz="2000" dirty="0" smtClean="0">
              <a:latin typeface="Myriad Pro Light"/>
            </a:endParaRPr>
          </a:p>
        </p:txBody>
      </p:sp>
    </p:spTree>
    <p:extLst>
      <p:ext uri="{BB962C8B-B14F-4D97-AF65-F5344CB8AC3E}">
        <p14:creationId xmlns:p14="http://schemas.microsoft.com/office/powerpoint/2010/main" val="31220266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err="1" smtClean="0">
                <a:solidFill>
                  <a:schemeClr val="bg1"/>
                </a:solidFill>
                <a:latin typeface="Myriad Pro Light" pitchFamily="34" charset="0"/>
              </a:rPr>
              <a:t>Builder</a:t>
            </a:r>
            <a:r>
              <a:rPr lang="es-MX" sz="2800" b="1" dirty="0" smtClean="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Definición</a:t>
            </a:r>
            <a:endParaRPr lang="en-US" sz="2800" b="1" dirty="0">
              <a:solidFill>
                <a:schemeClr val="bg1"/>
              </a:solidFill>
            </a:endParaRPr>
          </a:p>
        </p:txBody>
      </p:sp>
      <p:sp>
        <p:nvSpPr>
          <p:cNvPr id="6" name="CuadroTexto 5"/>
          <p:cNvSpPr txBox="1"/>
          <p:nvPr/>
        </p:nvSpPr>
        <p:spPr>
          <a:xfrm>
            <a:off x="152400" y="1337608"/>
            <a:ext cx="8763000" cy="1200329"/>
          </a:xfrm>
          <a:prstGeom prst="rect">
            <a:avLst/>
          </a:prstGeom>
          <a:noFill/>
        </p:spPr>
        <p:txBody>
          <a:bodyPr wrap="square" rtlCol="0">
            <a:spAutoFit/>
          </a:bodyPr>
          <a:lstStyle/>
          <a:p>
            <a:pPr algn="just"/>
            <a:r>
              <a:rPr lang="es-ES" sz="2400" dirty="0" smtClean="0">
                <a:latin typeface="Myriad Pro Light"/>
              </a:rPr>
              <a:t>El patrón </a:t>
            </a:r>
            <a:r>
              <a:rPr lang="es-ES" sz="2400" dirty="0" err="1" smtClean="0">
                <a:latin typeface="Myriad Pro Light"/>
              </a:rPr>
              <a:t>Builder</a:t>
            </a:r>
            <a:r>
              <a:rPr lang="es-ES" sz="2400" dirty="0" smtClean="0">
                <a:latin typeface="Myriad Pro Light"/>
              </a:rPr>
              <a:t> separa la construcción de un objeto complejo de su representación, de modo que el mismo proceso de construcción puede crear diferente representaciones. </a:t>
            </a:r>
            <a:endParaRPr lang="es-ES" sz="2400" dirty="0">
              <a:latin typeface="Myriad Pro Light"/>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7408" y="2514600"/>
            <a:ext cx="4744392" cy="4267200"/>
          </a:xfrm>
          <a:prstGeom prst="rect">
            <a:avLst/>
          </a:prstGeom>
        </p:spPr>
      </p:pic>
    </p:spTree>
    <p:extLst>
      <p:ext uri="{BB962C8B-B14F-4D97-AF65-F5344CB8AC3E}">
        <p14:creationId xmlns:p14="http://schemas.microsoft.com/office/powerpoint/2010/main" val="23288693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err="1" smtClean="0">
                <a:solidFill>
                  <a:schemeClr val="bg1"/>
                </a:solidFill>
                <a:latin typeface="Myriad Pro Light" pitchFamily="34" charset="0"/>
              </a:rPr>
              <a:t>Builder</a:t>
            </a:r>
            <a:r>
              <a:rPr lang="es-MX" sz="2800" b="1" dirty="0" smtClean="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Estructura</a:t>
            </a:r>
            <a:endParaRPr lang="en-US" sz="2800" b="1" dirty="0">
              <a:solidFill>
                <a:schemeClr val="bg1"/>
              </a:solidFill>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1247775"/>
            <a:ext cx="2133600" cy="5512703"/>
          </a:xfrm>
          <a:prstGeom prst="rect">
            <a:avLst/>
          </a:prstGeom>
        </p:spPr>
      </p:pic>
    </p:spTree>
    <p:extLst>
      <p:ext uri="{BB962C8B-B14F-4D97-AF65-F5344CB8AC3E}">
        <p14:creationId xmlns:p14="http://schemas.microsoft.com/office/powerpoint/2010/main" val="38278467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err="1" smtClean="0">
                <a:solidFill>
                  <a:schemeClr val="bg1"/>
                </a:solidFill>
                <a:latin typeface="Myriad Pro Light" pitchFamily="34" charset="0"/>
              </a:rPr>
              <a:t>Builder</a:t>
            </a:r>
            <a:r>
              <a:rPr lang="es-MX" sz="2800" b="1" dirty="0" smtClean="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Ejemplo</a:t>
            </a:r>
            <a:endParaRPr lang="en-US" sz="2800" b="1" dirty="0">
              <a:solidFill>
                <a:schemeClr val="bg1"/>
              </a:solidFill>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600200"/>
            <a:ext cx="9144000" cy="4659464"/>
          </a:xfrm>
          <a:prstGeom prst="rect">
            <a:avLst/>
          </a:prstGeom>
        </p:spPr>
      </p:pic>
    </p:spTree>
    <p:extLst>
      <p:ext uri="{BB962C8B-B14F-4D97-AF65-F5344CB8AC3E}">
        <p14:creationId xmlns:p14="http://schemas.microsoft.com/office/powerpoint/2010/main" val="10241755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err="1" smtClean="0">
                <a:solidFill>
                  <a:schemeClr val="bg1"/>
                </a:solidFill>
                <a:latin typeface="Myriad Pro Light" pitchFamily="34" charset="0"/>
              </a:rPr>
              <a:t>Prototype</a:t>
            </a:r>
            <a:r>
              <a:rPr lang="es-MX" sz="2800" b="1" dirty="0" smtClean="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Definición</a:t>
            </a:r>
            <a:endParaRPr lang="en-US" sz="2800" b="1" dirty="0">
              <a:solidFill>
                <a:schemeClr val="bg1"/>
              </a:solidFill>
            </a:endParaRPr>
          </a:p>
        </p:txBody>
      </p:sp>
      <p:sp>
        <p:nvSpPr>
          <p:cNvPr id="6" name="CuadroTexto 5"/>
          <p:cNvSpPr txBox="1"/>
          <p:nvPr/>
        </p:nvSpPr>
        <p:spPr>
          <a:xfrm>
            <a:off x="152400" y="1337608"/>
            <a:ext cx="8763000" cy="1200329"/>
          </a:xfrm>
          <a:prstGeom prst="rect">
            <a:avLst/>
          </a:prstGeom>
          <a:noFill/>
        </p:spPr>
        <p:txBody>
          <a:bodyPr wrap="square" rtlCol="0">
            <a:spAutoFit/>
          </a:bodyPr>
          <a:lstStyle/>
          <a:p>
            <a:pPr algn="just"/>
            <a:r>
              <a:rPr lang="es-ES" sz="2400" dirty="0" smtClean="0">
                <a:latin typeface="Myriad Pro Light"/>
              </a:rPr>
              <a:t>El patrón </a:t>
            </a:r>
            <a:r>
              <a:rPr lang="es-ES" sz="2400" dirty="0" err="1" smtClean="0">
                <a:latin typeface="Myriad Pro Light"/>
              </a:rPr>
              <a:t>Prototype</a:t>
            </a:r>
            <a:r>
              <a:rPr lang="es-ES" sz="2400" dirty="0" smtClean="0">
                <a:latin typeface="Myriad Pro Light"/>
              </a:rPr>
              <a:t> crea nuevos objetos a partir de la clonación o copia de un prototipo dado. Este patrón se utiliza cuando la creación de una instancia es costosa o complicada. </a:t>
            </a:r>
            <a:endParaRPr lang="es-ES" sz="2400" dirty="0">
              <a:latin typeface="Myriad Pro Light"/>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2557462"/>
            <a:ext cx="6248400" cy="4158026"/>
          </a:xfrm>
          <a:prstGeom prst="rect">
            <a:avLst/>
          </a:prstGeom>
        </p:spPr>
      </p:pic>
    </p:spTree>
    <p:extLst>
      <p:ext uri="{BB962C8B-B14F-4D97-AF65-F5344CB8AC3E}">
        <p14:creationId xmlns:p14="http://schemas.microsoft.com/office/powerpoint/2010/main" val="24740294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err="1" smtClean="0">
                <a:solidFill>
                  <a:schemeClr val="bg1"/>
                </a:solidFill>
                <a:latin typeface="Myriad Pro Light" pitchFamily="34" charset="0"/>
              </a:rPr>
              <a:t>Prototype</a:t>
            </a:r>
            <a:r>
              <a:rPr lang="es-MX" sz="2800" b="1" dirty="0" smtClean="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Estructura</a:t>
            </a:r>
            <a:endParaRPr lang="en-US" sz="2800" b="1" dirty="0">
              <a:solidFill>
                <a:schemeClr val="bg1"/>
              </a:solidFill>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1426079"/>
            <a:ext cx="6019800" cy="5203321"/>
          </a:xfrm>
          <a:prstGeom prst="rect">
            <a:avLst/>
          </a:prstGeom>
        </p:spPr>
      </p:pic>
    </p:spTree>
    <p:extLst>
      <p:ext uri="{BB962C8B-B14F-4D97-AF65-F5344CB8AC3E}">
        <p14:creationId xmlns:p14="http://schemas.microsoft.com/office/powerpoint/2010/main" val="30836289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err="1" smtClean="0">
                <a:solidFill>
                  <a:schemeClr val="bg1"/>
                </a:solidFill>
                <a:latin typeface="Myriad Pro Light" pitchFamily="34" charset="0"/>
              </a:rPr>
              <a:t>Prototype</a:t>
            </a:r>
            <a:r>
              <a:rPr lang="es-MX" sz="2800" b="1" dirty="0" smtClean="0">
                <a:solidFill>
                  <a:schemeClr val="bg1"/>
                </a:solidFill>
                <a:latin typeface="Myriad Pro Light" pitchFamily="34" charset="0"/>
              </a:rPr>
              <a:t> </a:t>
            </a:r>
            <a:r>
              <a:rPr lang="es-MX" sz="2800" b="1" dirty="0" err="1" smtClean="0">
                <a:solidFill>
                  <a:schemeClr val="bg1"/>
                </a:solidFill>
                <a:latin typeface="Myriad Pro Light" pitchFamily="34" charset="0"/>
              </a:rPr>
              <a:t>Pattern</a:t>
            </a:r>
            <a:r>
              <a:rPr lang="es-MX" sz="2800" b="1" dirty="0" smtClean="0">
                <a:solidFill>
                  <a:schemeClr val="bg1"/>
                </a:solidFill>
                <a:latin typeface="Myriad Pro Light" pitchFamily="34" charset="0"/>
              </a:rPr>
              <a:t>: Ejemplo</a:t>
            </a:r>
            <a:endParaRPr lang="en-US" sz="2800" b="1" dirty="0">
              <a:solidFill>
                <a:schemeClr val="bg1"/>
              </a:solidFill>
            </a:endParaRP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143000"/>
            <a:ext cx="8610600" cy="5675369"/>
          </a:xfrm>
          <a:prstGeom prst="rect">
            <a:avLst/>
          </a:prstGeom>
        </p:spPr>
      </p:pic>
    </p:spTree>
    <p:extLst>
      <p:ext uri="{BB962C8B-B14F-4D97-AF65-F5344CB8AC3E}">
        <p14:creationId xmlns:p14="http://schemas.microsoft.com/office/powerpoint/2010/main" val="36961903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0" y="1577975"/>
            <a:ext cx="5715000" cy="1470025"/>
          </a:xfrm>
        </p:spPr>
        <p:txBody>
          <a:bodyPr>
            <a:normAutofit fontScale="90000"/>
          </a:bodyPr>
          <a:lstStyle/>
          <a:p>
            <a:pPr lvl="0" algn="just" fontAlgn="base">
              <a:spcAft>
                <a:spcPct val="0"/>
              </a:spcAft>
            </a:pPr>
            <a:r>
              <a:rPr lang="es-ES" sz="3100" dirty="0">
                <a:solidFill>
                  <a:srgbClr val="FFFFFF"/>
                </a:solidFill>
                <a:effectLst>
                  <a:outerShdw blurRad="38100" dist="38100" dir="2700000" algn="tl">
                    <a:srgbClr val="1F497D"/>
                  </a:outerShdw>
                </a:effectLst>
                <a:latin typeface="Myriad Pro" pitchFamily="34" charset="0"/>
              </a:rPr>
              <a:t>Principios y Patrones de </a:t>
            </a:r>
            <a:r>
              <a:rPr lang="es-ES" sz="3100" dirty="0" smtClean="0">
                <a:solidFill>
                  <a:srgbClr val="FFFFFF"/>
                </a:solidFill>
                <a:effectLst>
                  <a:outerShdw blurRad="38100" dist="38100" dir="2700000" algn="tl">
                    <a:srgbClr val="1F497D"/>
                  </a:outerShdw>
                </a:effectLst>
                <a:latin typeface="Myriad Pro" pitchFamily="34" charset="0"/>
              </a:rPr>
              <a:t>Diseño</a:t>
            </a:r>
            <a:r>
              <a:rPr lang="es-ES" sz="2200" dirty="0">
                <a:solidFill>
                  <a:srgbClr val="FFFFFF"/>
                </a:solidFill>
                <a:effectLst>
                  <a:outerShdw blurRad="38100" dist="38100" dir="2700000" algn="tl">
                    <a:srgbClr val="1F497D"/>
                  </a:outerShdw>
                </a:effectLst>
                <a:latin typeface="Myriad Pro" pitchFamily="34" charset="0"/>
              </a:rPr>
              <a:t/>
            </a:r>
            <a:br>
              <a:rPr lang="es-ES" sz="2200" dirty="0">
                <a:solidFill>
                  <a:srgbClr val="FFFFFF"/>
                </a:solidFill>
                <a:effectLst>
                  <a:outerShdw blurRad="38100" dist="38100" dir="2700000" algn="tl">
                    <a:srgbClr val="1F497D"/>
                  </a:outerShdw>
                </a:effectLst>
                <a:latin typeface="Myriad Pro" pitchFamily="34" charset="0"/>
              </a:rPr>
            </a:br>
            <a:r>
              <a:rPr lang="es-ES" sz="2200" dirty="0">
                <a:solidFill>
                  <a:srgbClr val="FFFFFF"/>
                </a:solidFill>
                <a:effectLst>
                  <a:outerShdw blurRad="38100" dist="38100" dir="2700000" algn="tl">
                    <a:srgbClr val="1F497D"/>
                  </a:outerShdw>
                </a:effectLst>
                <a:latin typeface="Myriad Pro" pitchFamily="34" charset="0"/>
              </a:rPr>
              <a:t/>
            </a:r>
            <a:br>
              <a:rPr lang="es-ES" sz="2200" dirty="0">
                <a:solidFill>
                  <a:srgbClr val="FFFFFF"/>
                </a:solidFill>
                <a:effectLst>
                  <a:outerShdw blurRad="38100" dist="38100" dir="2700000" algn="tl">
                    <a:srgbClr val="1F497D"/>
                  </a:outerShdw>
                </a:effectLst>
                <a:latin typeface="Myriad Pro" pitchFamily="34" charset="0"/>
              </a:rPr>
            </a:br>
            <a:r>
              <a:rPr lang="en-US" sz="2000" i="1" dirty="0" smtClean="0">
                <a:solidFill>
                  <a:srgbClr val="FFFFFF"/>
                </a:solidFill>
                <a:effectLst>
                  <a:outerShdw blurRad="38100" dist="38100" dir="2700000" algn="tl">
                    <a:srgbClr val="1F497D"/>
                  </a:outerShdw>
                </a:effectLst>
                <a:latin typeface="Myriad Pro" pitchFamily="34" charset="0"/>
              </a:rPr>
              <a:t>“</a:t>
            </a:r>
            <a:r>
              <a:rPr lang="en-US" sz="2000" i="1" dirty="0">
                <a:solidFill>
                  <a:srgbClr val="FFFFFF"/>
                </a:solidFill>
                <a:latin typeface="Myriad Pro" pitchFamily="34" charset="0"/>
              </a:rPr>
              <a:t>Yo programo con la belleza en mente, como algo </a:t>
            </a:r>
            <a:r>
              <a:rPr lang="en-US" sz="2000" i="1" dirty="0" smtClean="0">
                <a:solidFill>
                  <a:srgbClr val="FFFFFF"/>
                </a:solidFill>
                <a:latin typeface="Myriad Pro" pitchFamily="34" charset="0"/>
              </a:rPr>
              <a:t>que sea elegante, algo de lo que puedas </a:t>
            </a:r>
            <a:r>
              <a:rPr lang="en-US" sz="2000" i="1" dirty="0">
                <a:solidFill>
                  <a:srgbClr val="FFFFFF"/>
                </a:solidFill>
                <a:latin typeface="Myriad Pro" pitchFamily="34" charset="0"/>
              </a:rPr>
              <a:t>estar orgulloso por la manera en que las cosas </a:t>
            </a:r>
            <a:r>
              <a:rPr lang="en-US" sz="2000" i="1" dirty="0" smtClean="0">
                <a:solidFill>
                  <a:srgbClr val="FFFFFF"/>
                </a:solidFill>
                <a:latin typeface="Myriad Pro" pitchFamily="34" charset="0"/>
              </a:rPr>
              <a:t>encajan juntas” </a:t>
            </a:r>
            <a:r>
              <a:rPr lang="en-US" sz="2400" i="1" dirty="0" smtClean="0">
                <a:solidFill>
                  <a:srgbClr val="FFFFFF"/>
                </a:solidFill>
                <a:effectLst>
                  <a:outerShdw blurRad="38100" dist="38100" dir="2700000" algn="tl">
                    <a:srgbClr val="1F497D"/>
                  </a:outerShdw>
                </a:effectLst>
                <a:latin typeface="Myriad Pro" pitchFamily="34" charset="0"/>
              </a:rPr>
              <a:t/>
            </a:r>
            <a:br>
              <a:rPr lang="en-US" sz="2400" i="1" dirty="0" smtClean="0">
                <a:solidFill>
                  <a:srgbClr val="FFFFFF"/>
                </a:solidFill>
                <a:effectLst>
                  <a:outerShdw blurRad="38100" dist="38100" dir="2700000" algn="tl">
                    <a:srgbClr val="1F497D"/>
                  </a:outerShdw>
                </a:effectLst>
                <a:latin typeface="Myriad Pro" pitchFamily="34" charset="0"/>
              </a:rPr>
            </a:br>
            <a:r>
              <a:rPr lang="en-US" sz="2400" i="1" dirty="0">
                <a:solidFill>
                  <a:srgbClr val="FFFFFF"/>
                </a:solidFill>
                <a:effectLst>
                  <a:outerShdw blurRad="38100" dist="38100" dir="2700000" algn="tl">
                    <a:srgbClr val="1F497D"/>
                  </a:outerShdw>
                </a:effectLst>
                <a:latin typeface="Myriad Pro" pitchFamily="34" charset="0"/>
              </a:rPr>
              <a:t/>
            </a:r>
            <a:br>
              <a:rPr lang="en-US" sz="2400" i="1" dirty="0">
                <a:solidFill>
                  <a:srgbClr val="FFFFFF"/>
                </a:solidFill>
                <a:effectLst>
                  <a:outerShdw blurRad="38100" dist="38100" dir="2700000" algn="tl">
                    <a:srgbClr val="1F497D"/>
                  </a:outerShdw>
                </a:effectLst>
                <a:latin typeface="Myriad Pro" pitchFamily="34" charset="0"/>
              </a:rPr>
            </a:br>
            <a:endParaRPr lang="en-US" sz="2400" i="1" dirty="0">
              <a:solidFill>
                <a:schemeClr val="bg1"/>
              </a:solidFill>
            </a:endParaRPr>
          </a:p>
        </p:txBody>
      </p:sp>
      <p:sp>
        <p:nvSpPr>
          <p:cNvPr id="5" name="CuadroTexto 4"/>
          <p:cNvSpPr txBox="1"/>
          <p:nvPr/>
        </p:nvSpPr>
        <p:spPr>
          <a:xfrm>
            <a:off x="457200" y="6188478"/>
            <a:ext cx="7315200" cy="646331"/>
          </a:xfrm>
          <a:prstGeom prst="rect">
            <a:avLst/>
          </a:prstGeom>
          <a:noFill/>
        </p:spPr>
        <p:txBody>
          <a:bodyPr wrap="square" rtlCol="0">
            <a:spAutoFit/>
          </a:bodyPr>
          <a:lstStyle/>
          <a:p>
            <a:r>
              <a:rPr lang="en-US" i="1" dirty="0" smtClean="0">
                <a:latin typeface="Myriad Pro Light" pitchFamily="34" charset="0"/>
              </a:rPr>
              <a:t>Ing. Alexander Escalona Fernández</a:t>
            </a:r>
            <a:endParaRPr lang="en-US" i="1" dirty="0">
              <a:latin typeface="Myriad Pro Light" pitchFamily="34" charset="0"/>
            </a:endParaRPr>
          </a:p>
          <a:p>
            <a:endParaRPr lang="es-MX" dirty="0"/>
          </a:p>
        </p:txBody>
      </p:sp>
      <p:sp>
        <p:nvSpPr>
          <p:cNvPr id="6" name="CuadroTexto 5"/>
          <p:cNvSpPr txBox="1"/>
          <p:nvPr/>
        </p:nvSpPr>
        <p:spPr>
          <a:xfrm>
            <a:off x="457200" y="3886200"/>
            <a:ext cx="6864380" cy="461665"/>
          </a:xfrm>
          <a:prstGeom prst="rect">
            <a:avLst/>
          </a:prstGeom>
          <a:noFill/>
        </p:spPr>
        <p:txBody>
          <a:bodyPr wrap="none" rtlCol="0">
            <a:spAutoFit/>
          </a:bodyPr>
          <a:lstStyle/>
          <a:p>
            <a:r>
              <a:rPr lang="es-US" sz="2400" dirty="0" smtClean="0">
                <a:latin typeface="Myriad Pro Light"/>
              </a:rPr>
              <a:t>Conferencia</a:t>
            </a:r>
            <a:r>
              <a:rPr lang="en-US" sz="2400" dirty="0" smtClean="0">
                <a:latin typeface="Myriad Pro Light"/>
              </a:rPr>
              <a:t> 2: </a:t>
            </a:r>
            <a:r>
              <a:rPr lang="es-US" sz="2400" dirty="0" smtClean="0">
                <a:latin typeface="Myriad Pro Light"/>
              </a:rPr>
              <a:t>Patrones</a:t>
            </a:r>
            <a:r>
              <a:rPr lang="en-US" sz="2400" dirty="0" smtClean="0">
                <a:latin typeface="Myriad Pro Light"/>
              </a:rPr>
              <a:t> de </a:t>
            </a:r>
            <a:r>
              <a:rPr lang="es-AR" sz="2400" dirty="0" smtClean="0">
                <a:latin typeface="Myriad Pro Light"/>
              </a:rPr>
              <a:t>Diseño Creacionales</a:t>
            </a:r>
            <a:endParaRPr lang="es-AR" sz="2400" dirty="0">
              <a:latin typeface="Myriad Pro Light"/>
            </a:endParaRPr>
          </a:p>
        </p:txBody>
      </p:sp>
      <p:sp>
        <p:nvSpPr>
          <p:cNvPr id="8" name="CuadroTexto 7"/>
          <p:cNvSpPr txBox="1"/>
          <p:nvPr/>
        </p:nvSpPr>
        <p:spPr>
          <a:xfrm>
            <a:off x="4132516" y="2906476"/>
            <a:ext cx="1582484" cy="369332"/>
          </a:xfrm>
          <a:prstGeom prst="rect">
            <a:avLst/>
          </a:prstGeom>
          <a:noFill/>
        </p:spPr>
        <p:txBody>
          <a:bodyPr wrap="none" rtlCol="0">
            <a:spAutoFit/>
          </a:bodyPr>
          <a:lstStyle/>
          <a:p>
            <a:r>
              <a:rPr lang="en-US" i="1" dirty="0">
                <a:solidFill>
                  <a:srgbClr val="FFFFFF"/>
                </a:solidFill>
                <a:latin typeface="Myriad Pro" pitchFamily="34" charset="0"/>
              </a:rPr>
              <a:t>Donald Knuth</a:t>
            </a:r>
            <a:endParaRPr lang="es-MX" dirty="0"/>
          </a:p>
        </p:txBody>
      </p:sp>
    </p:spTree>
    <p:extLst>
      <p:ext uri="{BB962C8B-B14F-4D97-AF65-F5344CB8AC3E}">
        <p14:creationId xmlns:p14="http://schemas.microsoft.com/office/powerpoint/2010/main" val="2059033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smtClean="0">
                <a:solidFill>
                  <a:schemeClr val="bg1"/>
                </a:solidFill>
                <a:latin typeface="Myriad Pro Light" pitchFamily="34" charset="0"/>
              </a:rPr>
              <a:t>Temas</a:t>
            </a:r>
            <a:endParaRPr lang="en-US" sz="2800" b="1" dirty="0">
              <a:solidFill>
                <a:schemeClr val="bg1"/>
              </a:solidFill>
            </a:endParaRPr>
          </a:p>
        </p:txBody>
      </p:sp>
      <p:sp>
        <p:nvSpPr>
          <p:cNvPr id="5" name="CuadroTexto 4"/>
          <p:cNvSpPr txBox="1"/>
          <p:nvPr/>
        </p:nvSpPr>
        <p:spPr>
          <a:xfrm>
            <a:off x="304800" y="1472148"/>
            <a:ext cx="8229600" cy="4708981"/>
          </a:xfrm>
          <a:prstGeom prst="rect">
            <a:avLst/>
          </a:prstGeom>
          <a:noFill/>
        </p:spPr>
        <p:txBody>
          <a:bodyPr wrap="square" rtlCol="0">
            <a:spAutoFit/>
          </a:bodyPr>
          <a:lstStyle/>
          <a:p>
            <a:pPr marL="342900" indent="-342900">
              <a:buFont typeface="Arial" panose="020B0604020202020204" pitchFamily="34" charset="0"/>
              <a:buChar char="•"/>
            </a:pPr>
            <a:r>
              <a:rPr lang="es-ES" sz="2800" dirty="0">
                <a:latin typeface="Myriad Pro Light"/>
              </a:rPr>
              <a:t>Patrón </a:t>
            </a:r>
            <a:r>
              <a:rPr lang="es-ES" sz="2800" dirty="0" err="1">
                <a:latin typeface="Myriad Pro Light"/>
              </a:rPr>
              <a:t>Singleton</a:t>
            </a:r>
            <a:endParaRPr lang="es-ES" sz="2800" dirty="0">
              <a:latin typeface="Myriad Pro Light"/>
            </a:endParaRPr>
          </a:p>
          <a:p>
            <a:pPr marL="800100" lvl="1" indent="-342900">
              <a:buFont typeface="Arial" panose="020B0604020202020204" pitchFamily="34" charset="0"/>
              <a:buChar char="•"/>
            </a:pPr>
            <a:r>
              <a:rPr lang="es-ES" sz="2400" dirty="0">
                <a:latin typeface="Myriad Pro Light"/>
              </a:rPr>
              <a:t>Definición</a:t>
            </a:r>
          </a:p>
          <a:p>
            <a:pPr marL="800100" lvl="1" indent="-342900">
              <a:buFont typeface="Arial" panose="020B0604020202020204" pitchFamily="34" charset="0"/>
              <a:buChar char="•"/>
            </a:pPr>
            <a:r>
              <a:rPr lang="es-ES" sz="2400" dirty="0">
                <a:latin typeface="Myriad Pro Light"/>
              </a:rPr>
              <a:t>Estructura</a:t>
            </a:r>
          </a:p>
          <a:p>
            <a:pPr marL="800100" lvl="1" indent="-342900">
              <a:buFont typeface="Arial" panose="020B0604020202020204" pitchFamily="34" charset="0"/>
              <a:buChar char="•"/>
            </a:pPr>
            <a:r>
              <a:rPr lang="es-ES" sz="2400" dirty="0">
                <a:latin typeface="Myriad Pro Light"/>
              </a:rPr>
              <a:t>Ejemplo</a:t>
            </a:r>
            <a:endParaRPr lang="es-ES" sz="2800" dirty="0" smtClean="0">
              <a:latin typeface="Myriad Pro Light"/>
            </a:endParaRPr>
          </a:p>
          <a:p>
            <a:pPr marL="342900" indent="-342900">
              <a:buFont typeface="Arial" panose="020B0604020202020204" pitchFamily="34" charset="0"/>
              <a:buChar char="•"/>
            </a:pPr>
            <a:r>
              <a:rPr lang="es-ES" sz="2800" dirty="0" smtClean="0">
                <a:latin typeface="Myriad Pro Light"/>
              </a:rPr>
              <a:t>Patrón </a:t>
            </a:r>
            <a:r>
              <a:rPr lang="es-ES" sz="2800" dirty="0" err="1">
                <a:latin typeface="Myriad Pro Light"/>
              </a:rPr>
              <a:t>Builder</a:t>
            </a:r>
            <a:endParaRPr lang="es-ES" sz="2800" dirty="0" smtClean="0">
              <a:latin typeface="Myriad Pro Light"/>
            </a:endParaRPr>
          </a:p>
          <a:p>
            <a:pPr marL="800100" lvl="1" indent="-342900">
              <a:buFont typeface="Arial" panose="020B0604020202020204" pitchFamily="34" charset="0"/>
              <a:buChar char="•"/>
            </a:pPr>
            <a:r>
              <a:rPr lang="es-ES" sz="2400" dirty="0">
                <a:latin typeface="Myriad Pro Light"/>
              </a:rPr>
              <a:t>Definición</a:t>
            </a:r>
          </a:p>
          <a:p>
            <a:pPr marL="800100" lvl="1" indent="-342900">
              <a:buFont typeface="Arial" panose="020B0604020202020204" pitchFamily="34" charset="0"/>
              <a:buChar char="•"/>
            </a:pPr>
            <a:r>
              <a:rPr lang="es-ES" sz="2400" dirty="0">
                <a:latin typeface="Myriad Pro Light"/>
              </a:rPr>
              <a:t>Estructura</a:t>
            </a:r>
          </a:p>
          <a:p>
            <a:pPr marL="800100" lvl="1" indent="-342900">
              <a:buFont typeface="Arial" panose="020B0604020202020204" pitchFamily="34" charset="0"/>
              <a:buChar char="•"/>
            </a:pPr>
            <a:r>
              <a:rPr lang="es-ES" sz="2400" dirty="0">
                <a:latin typeface="Myriad Pro Light"/>
              </a:rPr>
              <a:t>Ejemplo</a:t>
            </a:r>
            <a:endParaRPr lang="es-ES" sz="2400" dirty="0" smtClean="0">
              <a:latin typeface="Myriad Pro Light"/>
            </a:endParaRPr>
          </a:p>
          <a:p>
            <a:pPr marL="342900" indent="-342900">
              <a:buFont typeface="Arial" panose="020B0604020202020204" pitchFamily="34" charset="0"/>
              <a:buChar char="•"/>
            </a:pPr>
            <a:r>
              <a:rPr lang="es-ES" sz="2800" dirty="0">
                <a:latin typeface="Myriad Pro Light"/>
              </a:rPr>
              <a:t>Patrón </a:t>
            </a:r>
            <a:r>
              <a:rPr lang="es-ES" sz="2800" dirty="0" err="1">
                <a:latin typeface="Myriad Pro Light"/>
              </a:rPr>
              <a:t>Prototype</a:t>
            </a:r>
            <a:endParaRPr lang="es-ES" sz="2800" dirty="0" smtClean="0">
              <a:latin typeface="Myriad Pro Light"/>
            </a:endParaRPr>
          </a:p>
          <a:p>
            <a:pPr marL="800100" lvl="1" indent="-342900">
              <a:buFont typeface="Arial" panose="020B0604020202020204" pitchFamily="34" charset="0"/>
              <a:buChar char="•"/>
            </a:pPr>
            <a:r>
              <a:rPr lang="es-ES" sz="2400" dirty="0">
                <a:latin typeface="Myriad Pro Light"/>
              </a:rPr>
              <a:t>Definición</a:t>
            </a:r>
          </a:p>
          <a:p>
            <a:pPr marL="800100" lvl="1" indent="-342900">
              <a:buFont typeface="Arial" panose="020B0604020202020204" pitchFamily="34" charset="0"/>
              <a:buChar char="•"/>
            </a:pPr>
            <a:r>
              <a:rPr lang="es-ES" sz="2400" dirty="0">
                <a:latin typeface="Myriad Pro Light"/>
              </a:rPr>
              <a:t>Estructura</a:t>
            </a:r>
          </a:p>
          <a:p>
            <a:pPr marL="800100" lvl="1" indent="-342900">
              <a:buFont typeface="Arial" panose="020B0604020202020204" pitchFamily="34" charset="0"/>
              <a:buChar char="•"/>
            </a:pPr>
            <a:r>
              <a:rPr lang="es-ES" sz="2400" dirty="0" smtClean="0">
                <a:latin typeface="Myriad Pro Light"/>
              </a:rPr>
              <a:t>Ejemplo</a:t>
            </a:r>
            <a:endParaRPr lang="es-ES" sz="2800" dirty="0" smtClean="0">
              <a:latin typeface="Myriad Pro Light"/>
            </a:endParaRPr>
          </a:p>
        </p:txBody>
      </p:sp>
    </p:spTree>
    <p:extLst>
      <p:ext uri="{BB962C8B-B14F-4D97-AF65-F5344CB8AC3E}">
        <p14:creationId xmlns:p14="http://schemas.microsoft.com/office/powerpoint/2010/main" val="312422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a:solidFill>
                  <a:schemeClr val="bg1"/>
                </a:solidFill>
                <a:latin typeface="Myriad Pro Light" pitchFamily="34" charset="0"/>
              </a:rPr>
              <a:t>¿Qué es un </a:t>
            </a:r>
            <a:r>
              <a:rPr lang="es-MX" sz="2800" b="1" dirty="0" smtClean="0">
                <a:solidFill>
                  <a:schemeClr val="bg1"/>
                </a:solidFill>
                <a:latin typeface="Myriad Pro Light" pitchFamily="34" charset="0"/>
              </a:rPr>
              <a:t>patrón </a:t>
            </a:r>
            <a:r>
              <a:rPr lang="es-MX" sz="2800" b="1" dirty="0">
                <a:solidFill>
                  <a:schemeClr val="bg1"/>
                </a:solidFill>
                <a:latin typeface="Myriad Pro Light" pitchFamily="34" charset="0"/>
              </a:rPr>
              <a:t>de diseño?</a:t>
            </a:r>
            <a:endParaRPr lang="en-US" sz="2800" b="1" dirty="0">
              <a:solidFill>
                <a:schemeClr val="bg1"/>
              </a:solidFill>
            </a:endParaRPr>
          </a:p>
        </p:txBody>
      </p:sp>
      <p:sp>
        <p:nvSpPr>
          <p:cNvPr id="5" name="CuadroTexto 4"/>
          <p:cNvSpPr txBox="1"/>
          <p:nvPr/>
        </p:nvSpPr>
        <p:spPr>
          <a:xfrm>
            <a:off x="3886200" y="1295400"/>
            <a:ext cx="4953000" cy="3416320"/>
          </a:xfrm>
          <a:prstGeom prst="rect">
            <a:avLst/>
          </a:prstGeom>
          <a:noFill/>
        </p:spPr>
        <p:txBody>
          <a:bodyPr wrap="square" rtlCol="0">
            <a:spAutoFit/>
          </a:bodyPr>
          <a:lstStyle/>
          <a:p>
            <a:pPr algn="just"/>
            <a:r>
              <a:rPr lang="es-ES" sz="2400" dirty="0">
                <a:latin typeface="Myriad Pro Light"/>
              </a:rPr>
              <a:t>En ocasiones, </a:t>
            </a:r>
            <a:r>
              <a:rPr lang="es-ES" sz="2400" dirty="0" smtClean="0">
                <a:latin typeface="Myriad Pro Light"/>
              </a:rPr>
              <a:t>los programadores </a:t>
            </a:r>
            <a:r>
              <a:rPr lang="es-ES" sz="2400" dirty="0">
                <a:latin typeface="Myriad Pro Light"/>
              </a:rPr>
              <a:t>sólo </a:t>
            </a:r>
            <a:r>
              <a:rPr lang="es-ES" sz="2400" dirty="0" smtClean="0">
                <a:latin typeface="Myriad Pro Light"/>
              </a:rPr>
              <a:t>conocen </a:t>
            </a:r>
            <a:r>
              <a:rPr lang="es-ES" sz="2400" dirty="0">
                <a:latin typeface="Myriad Pro Light"/>
              </a:rPr>
              <a:t>cómo aplicar ciertas técnicas de programación </a:t>
            </a:r>
            <a:r>
              <a:rPr lang="es-ES" sz="2400" dirty="0" smtClean="0">
                <a:latin typeface="Myriad Pro Light"/>
              </a:rPr>
              <a:t>a </a:t>
            </a:r>
            <a:r>
              <a:rPr lang="es-ES" sz="2400" dirty="0">
                <a:latin typeface="Myriad Pro Light"/>
              </a:rPr>
              <a:t>ciertos problemas que </a:t>
            </a:r>
            <a:r>
              <a:rPr lang="es-ES" sz="2400" dirty="0" smtClean="0">
                <a:latin typeface="Myriad Pro Light"/>
              </a:rPr>
              <a:t>no son aplicables  a </a:t>
            </a:r>
            <a:r>
              <a:rPr lang="es-ES" sz="2400" dirty="0">
                <a:latin typeface="Myriad Pro Light"/>
              </a:rPr>
              <a:t>un rango más amplio de problemas. Esto provoca una tendencia a implementar soluciones ‘ad hoc</a:t>
            </a:r>
            <a:r>
              <a:rPr lang="es-ES" sz="2400" dirty="0" smtClean="0">
                <a:latin typeface="Myriad Pro Light"/>
              </a:rPr>
              <a:t>’(</a:t>
            </a:r>
            <a:r>
              <a:rPr lang="es-ES" sz="2400" dirty="0">
                <a:latin typeface="Myriad Pro Light"/>
              </a:rPr>
              <a:t>para esto) a un </a:t>
            </a:r>
            <a:r>
              <a:rPr lang="es-ES" sz="2400" dirty="0" smtClean="0">
                <a:latin typeface="Myriad Pro Light"/>
              </a:rPr>
              <a:t>problema dado. Estas soluciones</a:t>
            </a:r>
            <a:endParaRPr lang="es-MX" sz="2400" dirty="0">
              <a:latin typeface="Myriad Pro Light"/>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371600"/>
            <a:ext cx="3733800" cy="3200400"/>
          </a:xfrm>
          <a:prstGeom prst="rect">
            <a:avLst/>
          </a:prstGeom>
        </p:spPr>
      </p:pic>
      <p:sp>
        <p:nvSpPr>
          <p:cNvPr id="6" name="CuadroTexto 5"/>
          <p:cNvSpPr txBox="1"/>
          <p:nvPr/>
        </p:nvSpPr>
        <p:spPr>
          <a:xfrm>
            <a:off x="76200" y="4572000"/>
            <a:ext cx="8763000" cy="2308324"/>
          </a:xfrm>
          <a:prstGeom prst="rect">
            <a:avLst/>
          </a:prstGeom>
          <a:noFill/>
        </p:spPr>
        <p:txBody>
          <a:bodyPr wrap="square" rtlCol="0">
            <a:spAutoFit/>
          </a:bodyPr>
          <a:lstStyle/>
          <a:p>
            <a:pPr algn="just"/>
            <a:r>
              <a:rPr lang="es-ES" sz="2400" dirty="0" smtClean="0">
                <a:latin typeface="Myriad Pro Light"/>
              </a:rPr>
              <a:t>dependen </a:t>
            </a:r>
            <a:r>
              <a:rPr lang="es-ES" sz="2400" dirty="0">
                <a:latin typeface="Myriad Pro Light"/>
              </a:rPr>
              <a:t>tanto del </a:t>
            </a:r>
            <a:r>
              <a:rPr lang="es-ES" sz="2400" dirty="0" smtClean="0">
                <a:latin typeface="Myriad Pro Light"/>
              </a:rPr>
              <a:t>problema que resuelven, </a:t>
            </a:r>
            <a:r>
              <a:rPr lang="es-ES" sz="2400" dirty="0">
                <a:latin typeface="Myriad Pro Light"/>
              </a:rPr>
              <a:t>que un simple cambio en el problema </a:t>
            </a:r>
            <a:r>
              <a:rPr lang="es-ES" sz="2400" dirty="0" smtClean="0">
                <a:latin typeface="Myriad Pro Light"/>
              </a:rPr>
              <a:t>implicaría </a:t>
            </a:r>
            <a:r>
              <a:rPr lang="es-ES" sz="2400" dirty="0">
                <a:latin typeface="Myriad Pro Light"/>
              </a:rPr>
              <a:t>una reprogramación parcial o </a:t>
            </a:r>
            <a:r>
              <a:rPr lang="es-ES" sz="2400" dirty="0" smtClean="0">
                <a:latin typeface="Myriad Pro Light"/>
              </a:rPr>
              <a:t>total, </a:t>
            </a:r>
            <a:r>
              <a:rPr lang="es-ES" sz="2400" dirty="0">
                <a:latin typeface="Myriad Pro Light"/>
              </a:rPr>
              <a:t>lo que implica una </a:t>
            </a:r>
            <a:r>
              <a:rPr lang="es-ES" sz="2400" b="1" dirty="0">
                <a:latin typeface="Myriad Pro Light"/>
              </a:rPr>
              <a:t>alta</a:t>
            </a:r>
            <a:r>
              <a:rPr lang="es-ES" sz="2400" dirty="0">
                <a:latin typeface="Myriad Pro Light"/>
              </a:rPr>
              <a:t> </a:t>
            </a:r>
            <a:r>
              <a:rPr lang="es-ES" sz="2400" b="1" dirty="0">
                <a:latin typeface="Myriad Pro Light"/>
              </a:rPr>
              <a:t>deuda técnica</a:t>
            </a:r>
            <a:r>
              <a:rPr lang="es-ES" sz="2400" dirty="0">
                <a:latin typeface="Myriad Pro Light"/>
              </a:rPr>
              <a:t>. </a:t>
            </a:r>
            <a:r>
              <a:rPr lang="es-ES" sz="2400" u="sng" dirty="0">
                <a:latin typeface="Myriad Pro Light"/>
              </a:rPr>
              <a:t>Por esta razón surgen los patrones de diseño, los cuales proveen soluciones generales, documentadas en un formato que no requiere estar asociado a un problema en particular</a:t>
            </a:r>
            <a:r>
              <a:rPr lang="es-ES" sz="2400" dirty="0">
                <a:latin typeface="Myriad Pro Light"/>
              </a:rPr>
              <a:t>.</a:t>
            </a:r>
          </a:p>
        </p:txBody>
      </p:sp>
    </p:spTree>
    <p:extLst>
      <p:ext uri="{BB962C8B-B14F-4D97-AF65-F5344CB8AC3E}">
        <p14:creationId xmlns:p14="http://schemas.microsoft.com/office/powerpoint/2010/main" val="3983041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MX" sz="2800" b="1" dirty="0">
                <a:solidFill>
                  <a:schemeClr val="bg1"/>
                </a:solidFill>
                <a:latin typeface="Myriad Pro Light" pitchFamily="34" charset="0"/>
              </a:rPr>
              <a:t>¿Cuáles patrones debo </a:t>
            </a:r>
            <a:r>
              <a:rPr lang="es-MX" sz="2800" b="1" dirty="0" smtClean="0">
                <a:solidFill>
                  <a:schemeClr val="bg1"/>
                </a:solidFill>
                <a:latin typeface="Myriad Pro Light" pitchFamily="34" charset="0"/>
              </a:rPr>
              <a:t>conocer?</a:t>
            </a:r>
            <a:endParaRPr lang="en-US" sz="2800" b="1" dirty="0">
              <a:solidFill>
                <a:schemeClr val="bg1"/>
              </a:solidFill>
            </a:endParaRPr>
          </a:p>
        </p:txBody>
      </p:sp>
      <p:sp>
        <p:nvSpPr>
          <p:cNvPr id="6" name="CuadroTexto 5"/>
          <p:cNvSpPr txBox="1"/>
          <p:nvPr/>
        </p:nvSpPr>
        <p:spPr>
          <a:xfrm>
            <a:off x="152400" y="1337608"/>
            <a:ext cx="8763000" cy="1938992"/>
          </a:xfrm>
          <a:prstGeom prst="rect">
            <a:avLst/>
          </a:prstGeom>
          <a:noFill/>
        </p:spPr>
        <p:txBody>
          <a:bodyPr wrap="square" rtlCol="0">
            <a:spAutoFit/>
          </a:bodyPr>
          <a:lstStyle/>
          <a:p>
            <a:pPr algn="just"/>
            <a:r>
              <a:rPr lang="es-ES" sz="2400" dirty="0">
                <a:latin typeface="Myriad Pro Light"/>
              </a:rPr>
              <a:t>A pesar de que probablemente utilices con más frecuencia unos más que otros, es recomendable conocer tantos como sea posible. A mayor dominio de los patrones, mayor comprensión de los framework que los utilizan. Este curso se centra mayormente en los patrones GoF.</a:t>
            </a:r>
          </a:p>
        </p:txBody>
      </p:sp>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3200400"/>
            <a:ext cx="6629400" cy="3644434"/>
          </a:xfrm>
          <a:prstGeom prst="rect">
            <a:avLst/>
          </a:prstGeom>
        </p:spPr>
      </p:pic>
    </p:spTree>
    <p:extLst>
      <p:ext uri="{BB962C8B-B14F-4D97-AF65-F5344CB8AC3E}">
        <p14:creationId xmlns:p14="http://schemas.microsoft.com/office/powerpoint/2010/main" val="18842110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ES" sz="2800" b="1" dirty="0">
                <a:solidFill>
                  <a:schemeClr val="bg1"/>
                </a:solidFill>
                <a:latin typeface="Myriad Pro Light" pitchFamily="34" charset="0"/>
              </a:rPr>
              <a:t>¿Cómo estudiar los patrones GoF?</a:t>
            </a:r>
            <a:endParaRPr lang="en-US" sz="2800" b="1" dirty="0">
              <a:solidFill>
                <a:schemeClr val="bg1"/>
              </a:solidFill>
            </a:endParaRPr>
          </a:p>
        </p:txBody>
      </p:sp>
      <p:sp>
        <p:nvSpPr>
          <p:cNvPr id="6" name="CuadroTexto 5"/>
          <p:cNvSpPr txBox="1"/>
          <p:nvPr/>
        </p:nvSpPr>
        <p:spPr>
          <a:xfrm>
            <a:off x="152400" y="1337608"/>
            <a:ext cx="8763000" cy="5262979"/>
          </a:xfrm>
          <a:prstGeom prst="rect">
            <a:avLst/>
          </a:prstGeom>
          <a:noFill/>
        </p:spPr>
        <p:txBody>
          <a:bodyPr wrap="square" rtlCol="0">
            <a:spAutoFit/>
          </a:bodyPr>
          <a:lstStyle/>
          <a:p>
            <a:pPr algn="just"/>
            <a:r>
              <a:rPr lang="es-ES" sz="2400" dirty="0" smtClean="0">
                <a:latin typeface="Myriad Pro Light"/>
              </a:rPr>
              <a:t>Cada cual tiene su propio método de aprendizaje, aun así puedes utilizar éste como base, hasta crear el tuyo propio.</a:t>
            </a:r>
          </a:p>
          <a:p>
            <a:pPr marL="342900" indent="-342900" algn="just">
              <a:buFontTx/>
              <a:buChar char="-"/>
            </a:pPr>
            <a:r>
              <a:rPr lang="es-ES" sz="2400" dirty="0" smtClean="0">
                <a:latin typeface="Myriad Pro Light"/>
              </a:rPr>
              <a:t>1: Memoriza que son 3 categorías: creacionales, estructurales y de comportamiento.</a:t>
            </a:r>
          </a:p>
          <a:p>
            <a:pPr marL="342900" indent="-342900" algn="just">
              <a:buFontTx/>
              <a:buChar char="-"/>
            </a:pPr>
            <a:r>
              <a:rPr lang="en-US" sz="2400" dirty="0" smtClean="0">
                <a:latin typeface="Myriad Pro Light"/>
              </a:rPr>
              <a:t>2:	</a:t>
            </a:r>
            <a:r>
              <a:rPr lang="en-US" sz="2400" dirty="0" err="1" smtClean="0">
                <a:latin typeface="Myriad Pro Light"/>
              </a:rPr>
              <a:t>Por</a:t>
            </a:r>
            <a:r>
              <a:rPr lang="en-US" sz="2400" dirty="0" smtClean="0">
                <a:latin typeface="Myriad Pro Light"/>
              </a:rPr>
              <a:t> </a:t>
            </a:r>
            <a:r>
              <a:rPr lang="en-US" sz="2400" dirty="0" err="1" smtClean="0">
                <a:latin typeface="Myriad Pro Light"/>
              </a:rPr>
              <a:t>cada</a:t>
            </a:r>
            <a:r>
              <a:rPr lang="en-US" sz="2400" dirty="0" smtClean="0">
                <a:latin typeface="Myriad Pro Light"/>
              </a:rPr>
              <a:t> </a:t>
            </a:r>
            <a:r>
              <a:rPr lang="en-US" sz="2400" dirty="0" err="1" smtClean="0">
                <a:latin typeface="Myriad Pro Light"/>
              </a:rPr>
              <a:t>categoría</a:t>
            </a:r>
            <a:r>
              <a:rPr lang="en-US" sz="2400" dirty="0" smtClean="0">
                <a:latin typeface="Myriad Pro Light"/>
              </a:rPr>
              <a:t> </a:t>
            </a:r>
            <a:r>
              <a:rPr lang="en-US" sz="2400" dirty="0" err="1" smtClean="0">
                <a:latin typeface="Myriad Pro Light"/>
              </a:rPr>
              <a:t>utiliza</a:t>
            </a:r>
            <a:r>
              <a:rPr lang="en-US" sz="2400" dirty="0" smtClean="0">
                <a:latin typeface="Myriad Pro Light"/>
              </a:rPr>
              <a:t> </a:t>
            </a:r>
            <a:r>
              <a:rPr lang="en-US" sz="2400" dirty="0" err="1" smtClean="0">
                <a:latin typeface="Myriad Pro Light"/>
              </a:rPr>
              <a:t>recursos</a:t>
            </a:r>
            <a:r>
              <a:rPr lang="en-US" sz="2400" dirty="0" smtClean="0">
                <a:latin typeface="Myriad Pro Light"/>
              </a:rPr>
              <a:t> </a:t>
            </a:r>
            <a:r>
              <a:rPr lang="en-US" sz="2400" dirty="0" err="1" smtClean="0">
                <a:latin typeface="Myriad Pro Light"/>
              </a:rPr>
              <a:t>nemotécnicos</a:t>
            </a:r>
            <a:r>
              <a:rPr lang="en-US" sz="2400" dirty="0" smtClean="0">
                <a:latin typeface="Myriad Pro Light"/>
              </a:rPr>
              <a:t> para </a:t>
            </a:r>
            <a:r>
              <a:rPr lang="en-US" sz="2400" dirty="0" err="1" smtClean="0">
                <a:latin typeface="Myriad Pro Light"/>
              </a:rPr>
              <a:t>recordar</a:t>
            </a:r>
            <a:r>
              <a:rPr lang="en-US" sz="2400" dirty="0" smtClean="0">
                <a:latin typeface="Myriad Pro Light"/>
              </a:rPr>
              <a:t> la </a:t>
            </a:r>
            <a:r>
              <a:rPr lang="en-US" sz="2400" dirty="0" err="1" smtClean="0">
                <a:latin typeface="Myriad Pro Light"/>
              </a:rPr>
              <a:t>primera</a:t>
            </a:r>
            <a:r>
              <a:rPr lang="en-US" sz="2400" dirty="0" smtClean="0">
                <a:latin typeface="Myriad Pro Light"/>
              </a:rPr>
              <a:t> </a:t>
            </a:r>
            <a:r>
              <a:rPr lang="en-US" sz="2400" dirty="0" err="1" smtClean="0">
                <a:latin typeface="Myriad Pro Light"/>
              </a:rPr>
              <a:t>letra</a:t>
            </a:r>
            <a:r>
              <a:rPr lang="en-US" sz="2400" dirty="0" smtClean="0">
                <a:latin typeface="Myriad Pro Light"/>
              </a:rPr>
              <a:t> de </a:t>
            </a:r>
            <a:r>
              <a:rPr lang="en-US" sz="2400" dirty="0" err="1" smtClean="0">
                <a:latin typeface="Myriad Pro Light"/>
              </a:rPr>
              <a:t>cada</a:t>
            </a:r>
            <a:r>
              <a:rPr lang="en-US" sz="2400" dirty="0" smtClean="0">
                <a:latin typeface="Myriad Pro Light"/>
              </a:rPr>
              <a:t> </a:t>
            </a:r>
            <a:r>
              <a:rPr lang="en-US" sz="2400" dirty="0" err="1" smtClean="0">
                <a:latin typeface="Myriad Pro Light"/>
              </a:rPr>
              <a:t>patrón</a:t>
            </a:r>
            <a:r>
              <a:rPr lang="en-US" sz="2400" dirty="0" smtClean="0">
                <a:latin typeface="Myriad Pro Light"/>
              </a:rPr>
              <a:t>, para </a:t>
            </a:r>
            <a:r>
              <a:rPr lang="en-US" sz="2400" dirty="0" err="1" smtClean="0">
                <a:latin typeface="Myriad Pro Light"/>
              </a:rPr>
              <a:t>así</a:t>
            </a:r>
            <a:r>
              <a:rPr lang="en-US" sz="2400" dirty="0" smtClean="0">
                <a:latin typeface="Myriad Pro Light"/>
              </a:rPr>
              <a:t> </a:t>
            </a:r>
            <a:r>
              <a:rPr lang="en-US" sz="2400" dirty="0" err="1" smtClean="0">
                <a:latin typeface="Myriad Pro Light"/>
              </a:rPr>
              <a:t>recordar</a:t>
            </a:r>
            <a:r>
              <a:rPr lang="en-US" sz="2400" dirty="0" smtClean="0">
                <a:latin typeface="Myriad Pro Light"/>
              </a:rPr>
              <a:t> </a:t>
            </a:r>
            <a:r>
              <a:rPr lang="en-US" sz="2400" dirty="0" err="1" smtClean="0">
                <a:latin typeface="Myriad Pro Light"/>
              </a:rPr>
              <a:t>su</a:t>
            </a:r>
            <a:r>
              <a:rPr lang="en-US" sz="2400" dirty="0" smtClean="0">
                <a:latin typeface="Myriad Pro Light"/>
              </a:rPr>
              <a:t> </a:t>
            </a:r>
            <a:r>
              <a:rPr lang="en-US" sz="2400" dirty="0" err="1" smtClean="0">
                <a:latin typeface="Myriad Pro Light"/>
              </a:rPr>
              <a:t>nombre</a:t>
            </a:r>
            <a:r>
              <a:rPr lang="en-US" sz="2400" dirty="0" smtClean="0">
                <a:latin typeface="Myriad Pro Light"/>
              </a:rPr>
              <a:t> </a:t>
            </a:r>
            <a:r>
              <a:rPr lang="en-US" sz="2400" dirty="0" err="1" smtClean="0">
                <a:latin typeface="Myriad Pro Light"/>
              </a:rPr>
              <a:t>completo</a:t>
            </a:r>
            <a:r>
              <a:rPr lang="en-US" sz="2400" dirty="0" smtClean="0">
                <a:latin typeface="Myriad Pro Light"/>
              </a:rPr>
              <a:t>, </a:t>
            </a:r>
            <a:r>
              <a:rPr lang="en-US" sz="2400" dirty="0" err="1" smtClean="0">
                <a:latin typeface="Myriad Pro Light"/>
              </a:rPr>
              <a:t>ejemplo</a:t>
            </a:r>
            <a:r>
              <a:rPr lang="en-US" sz="2400" dirty="0" smtClean="0">
                <a:latin typeface="Myriad Pro Light"/>
              </a:rPr>
              <a:t>:</a:t>
            </a:r>
          </a:p>
          <a:p>
            <a:pPr marL="800100" lvl="1" indent="-342900" algn="just">
              <a:buFont typeface="Arial" panose="020B0604020202020204" pitchFamily="34" charset="0"/>
              <a:buChar char="•"/>
            </a:pPr>
            <a:r>
              <a:rPr lang="en-US" sz="2400" dirty="0" err="1" smtClean="0">
                <a:latin typeface="Myriad Pro Light"/>
              </a:rPr>
              <a:t>Creacionales</a:t>
            </a:r>
            <a:r>
              <a:rPr lang="en-US" sz="2400" dirty="0" smtClean="0">
                <a:latin typeface="Myriad Pro Light"/>
              </a:rPr>
              <a:t> (</a:t>
            </a:r>
            <a:r>
              <a:rPr lang="en-US" sz="2400" dirty="0" err="1" smtClean="0">
                <a:latin typeface="Myriad Pro Light"/>
              </a:rPr>
              <a:t>FASBuP</a:t>
            </a:r>
            <a:r>
              <a:rPr lang="en-US" sz="2400" dirty="0" smtClean="0">
                <a:latin typeface="Myriad Pro Light"/>
              </a:rPr>
              <a:t>)</a:t>
            </a:r>
          </a:p>
          <a:p>
            <a:pPr marL="1257300" lvl="2" indent="-342900" algn="just">
              <a:buFont typeface="Arial" panose="020B0604020202020204" pitchFamily="34" charset="0"/>
              <a:buChar char="•"/>
            </a:pPr>
            <a:r>
              <a:rPr lang="en-US" sz="2400" dirty="0" smtClean="0">
                <a:latin typeface="Myriad Pro Light"/>
              </a:rPr>
              <a:t>F:  Factory Method</a:t>
            </a:r>
          </a:p>
          <a:p>
            <a:pPr marL="1257300" lvl="2" indent="-342900" algn="just">
              <a:buFont typeface="Arial" panose="020B0604020202020204" pitchFamily="34" charset="0"/>
              <a:buChar char="•"/>
            </a:pPr>
            <a:r>
              <a:rPr lang="en-US" sz="2400" dirty="0" smtClean="0">
                <a:latin typeface="Myriad Pro Light"/>
              </a:rPr>
              <a:t>A:  Abstract Factory</a:t>
            </a:r>
          </a:p>
          <a:p>
            <a:pPr marL="1257300" lvl="2" indent="-342900" algn="just">
              <a:buFont typeface="Arial" panose="020B0604020202020204" pitchFamily="34" charset="0"/>
              <a:buChar char="•"/>
            </a:pPr>
            <a:r>
              <a:rPr lang="en-US" sz="2400" dirty="0" smtClean="0">
                <a:latin typeface="Myriad Pro Light"/>
              </a:rPr>
              <a:t>S:  Singleton</a:t>
            </a:r>
          </a:p>
          <a:p>
            <a:pPr marL="1257300" lvl="2" indent="-342900" algn="just">
              <a:buFont typeface="Arial" panose="020B0604020202020204" pitchFamily="34" charset="0"/>
              <a:buChar char="•"/>
            </a:pPr>
            <a:r>
              <a:rPr lang="en-US" sz="2400" dirty="0" smtClean="0">
                <a:latin typeface="Myriad Pro Light"/>
              </a:rPr>
              <a:t>Bu: Builder</a:t>
            </a:r>
          </a:p>
          <a:p>
            <a:pPr marL="1257300" lvl="2" indent="-342900" algn="just">
              <a:buFont typeface="Arial" panose="020B0604020202020204" pitchFamily="34" charset="0"/>
              <a:buChar char="•"/>
            </a:pPr>
            <a:r>
              <a:rPr lang="en-US" sz="2400" dirty="0" smtClean="0">
                <a:latin typeface="Myriad Pro Light"/>
              </a:rPr>
              <a:t>P:   Prototype</a:t>
            </a:r>
          </a:p>
          <a:p>
            <a:pPr marL="1257300" lvl="2" indent="-342900" algn="just">
              <a:buFont typeface="Arial" panose="020B0604020202020204" pitchFamily="34" charset="0"/>
              <a:buChar char="•"/>
            </a:pPr>
            <a:endParaRPr lang="en-US" sz="2400" dirty="0" smtClean="0">
              <a:latin typeface="Myriad Pro Light"/>
            </a:endParaRPr>
          </a:p>
        </p:txBody>
      </p:sp>
    </p:spTree>
    <p:extLst>
      <p:ext uri="{BB962C8B-B14F-4D97-AF65-F5344CB8AC3E}">
        <p14:creationId xmlns:p14="http://schemas.microsoft.com/office/powerpoint/2010/main" val="36810537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ES" sz="2800" b="1" dirty="0">
                <a:solidFill>
                  <a:schemeClr val="bg1"/>
                </a:solidFill>
                <a:latin typeface="Myriad Pro Light" pitchFamily="34" charset="0"/>
              </a:rPr>
              <a:t>¿Cómo estudiar los patrones GoF?</a:t>
            </a:r>
            <a:endParaRPr lang="en-US" sz="2800" b="1" dirty="0">
              <a:solidFill>
                <a:schemeClr val="bg1"/>
              </a:solidFill>
            </a:endParaRPr>
          </a:p>
        </p:txBody>
      </p:sp>
      <p:sp>
        <p:nvSpPr>
          <p:cNvPr id="6" name="CuadroTexto 5"/>
          <p:cNvSpPr txBox="1"/>
          <p:nvPr/>
        </p:nvSpPr>
        <p:spPr>
          <a:xfrm>
            <a:off x="152400" y="1337608"/>
            <a:ext cx="8763000" cy="4154984"/>
          </a:xfrm>
          <a:prstGeom prst="rect">
            <a:avLst/>
          </a:prstGeom>
          <a:noFill/>
        </p:spPr>
        <p:txBody>
          <a:bodyPr wrap="square" rtlCol="0">
            <a:spAutoFit/>
          </a:bodyPr>
          <a:lstStyle/>
          <a:p>
            <a:pPr marL="342900" indent="-342900" algn="just">
              <a:buFontTx/>
              <a:buChar char="-"/>
            </a:pPr>
            <a:r>
              <a:rPr lang="en-US" sz="2400" dirty="0" smtClean="0">
                <a:latin typeface="Myriad Pro Light"/>
              </a:rPr>
              <a:t>2:	(</a:t>
            </a:r>
            <a:r>
              <a:rPr lang="en-US" sz="2400" dirty="0" err="1" smtClean="0">
                <a:latin typeface="Myriad Pro Light"/>
              </a:rPr>
              <a:t>Continuación</a:t>
            </a:r>
            <a:r>
              <a:rPr lang="en-US" sz="2400" dirty="0" smtClean="0">
                <a:latin typeface="Myriad Pro Light"/>
              </a:rPr>
              <a:t>) </a:t>
            </a:r>
            <a:r>
              <a:rPr lang="en-US" sz="2400" dirty="0" err="1" smtClean="0">
                <a:latin typeface="Myriad Pro Light"/>
              </a:rPr>
              <a:t>Por</a:t>
            </a:r>
            <a:r>
              <a:rPr lang="en-US" sz="2400" dirty="0" smtClean="0">
                <a:latin typeface="Myriad Pro Light"/>
              </a:rPr>
              <a:t> </a:t>
            </a:r>
            <a:r>
              <a:rPr lang="en-US" sz="2400" dirty="0" err="1" smtClean="0">
                <a:latin typeface="Myriad Pro Light"/>
              </a:rPr>
              <a:t>cada</a:t>
            </a:r>
            <a:r>
              <a:rPr lang="en-US" sz="2400" dirty="0" smtClean="0">
                <a:latin typeface="Myriad Pro Light"/>
              </a:rPr>
              <a:t> </a:t>
            </a:r>
            <a:r>
              <a:rPr lang="en-US" sz="2400" dirty="0" err="1" smtClean="0">
                <a:latin typeface="Myriad Pro Light"/>
              </a:rPr>
              <a:t>categoría</a:t>
            </a:r>
            <a:r>
              <a:rPr lang="en-US" sz="2400" dirty="0" smtClean="0">
                <a:latin typeface="Myriad Pro Light"/>
              </a:rPr>
              <a:t> </a:t>
            </a:r>
            <a:r>
              <a:rPr lang="en-US" sz="2400" dirty="0" err="1" smtClean="0">
                <a:latin typeface="Myriad Pro Light"/>
              </a:rPr>
              <a:t>utiliza</a:t>
            </a:r>
            <a:r>
              <a:rPr lang="en-US" sz="2400" dirty="0" smtClean="0">
                <a:latin typeface="Myriad Pro Light"/>
              </a:rPr>
              <a:t> </a:t>
            </a:r>
            <a:r>
              <a:rPr lang="en-US" sz="2400" dirty="0" err="1" smtClean="0">
                <a:latin typeface="Myriad Pro Light"/>
              </a:rPr>
              <a:t>recursos</a:t>
            </a:r>
            <a:r>
              <a:rPr lang="en-US" sz="2400" dirty="0" smtClean="0">
                <a:latin typeface="Myriad Pro Light"/>
              </a:rPr>
              <a:t> </a:t>
            </a:r>
            <a:r>
              <a:rPr lang="en-US" sz="2400" dirty="0" err="1" smtClean="0">
                <a:latin typeface="Myriad Pro Light"/>
              </a:rPr>
              <a:t>nemotécnicos</a:t>
            </a:r>
            <a:r>
              <a:rPr lang="en-US" sz="2400" dirty="0" smtClean="0">
                <a:latin typeface="Myriad Pro Light"/>
              </a:rPr>
              <a:t> para </a:t>
            </a:r>
            <a:r>
              <a:rPr lang="en-US" sz="2400" dirty="0" err="1" smtClean="0">
                <a:latin typeface="Myriad Pro Light"/>
              </a:rPr>
              <a:t>recordar</a:t>
            </a:r>
            <a:r>
              <a:rPr lang="en-US" sz="2400" dirty="0" smtClean="0">
                <a:latin typeface="Myriad Pro Light"/>
              </a:rPr>
              <a:t> la </a:t>
            </a:r>
            <a:r>
              <a:rPr lang="en-US" sz="2400" dirty="0" err="1" smtClean="0">
                <a:latin typeface="Myriad Pro Light"/>
              </a:rPr>
              <a:t>primera</a:t>
            </a:r>
            <a:r>
              <a:rPr lang="en-US" sz="2400" dirty="0" smtClean="0">
                <a:latin typeface="Myriad Pro Light"/>
              </a:rPr>
              <a:t> </a:t>
            </a:r>
            <a:r>
              <a:rPr lang="en-US" sz="2400" dirty="0" err="1" smtClean="0">
                <a:latin typeface="Myriad Pro Light"/>
              </a:rPr>
              <a:t>letra</a:t>
            </a:r>
            <a:r>
              <a:rPr lang="en-US" sz="2400" dirty="0" smtClean="0">
                <a:latin typeface="Myriad Pro Light"/>
              </a:rPr>
              <a:t> de </a:t>
            </a:r>
            <a:r>
              <a:rPr lang="en-US" sz="2400" dirty="0" err="1" smtClean="0">
                <a:latin typeface="Myriad Pro Light"/>
              </a:rPr>
              <a:t>cada</a:t>
            </a:r>
            <a:r>
              <a:rPr lang="en-US" sz="2400" dirty="0" smtClean="0">
                <a:latin typeface="Myriad Pro Light"/>
              </a:rPr>
              <a:t> </a:t>
            </a:r>
            <a:r>
              <a:rPr lang="en-US" sz="2400" dirty="0" err="1">
                <a:latin typeface="Myriad Pro Light"/>
              </a:rPr>
              <a:t>patrón</a:t>
            </a:r>
            <a:r>
              <a:rPr lang="en-US" sz="2400" dirty="0">
                <a:latin typeface="Myriad Pro Light"/>
              </a:rPr>
              <a:t> , para </a:t>
            </a:r>
            <a:r>
              <a:rPr lang="en-US" sz="2400" dirty="0" err="1">
                <a:latin typeface="Myriad Pro Light"/>
              </a:rPr>
              <a:t>así</a:t>
            </a:r>
            <a:r>
              <a:rPr lang="en-US" sz="2400" dirty="0">
                <a:latin typeface="Myriad Pro Light"/>
              </a:rPr>
              <a:t> </a:t>
            </a:r>
            <a:r>
              <a:rPr lang="en-US" sz="2400" dirty="0" err="1">
                <a:latin typeface="Myriad Pro Light"/>
              </a:rPr>
              <a:t>recordar</a:t>
            </a:r>
            <a:r>
              <a:rPr lang="en-US" sz="2400" dirty="0">
                <a:latin typeface="Myriad Pro Light"/>
              </a:rPr>
              <a:t> </a:t>
            </a:r>
            <a:r>
              <a:rPr lang="en-US" sz="2400" dirty="0" err="1">
                <a:latin typeface="Myriad Pro Light"/>
              </a:rPr>
              <a:t>su</a:t>
            </a:r>
            <a:r>
              <a:rPr lang="en-US" sz="2400" dirty="0">
                <a:latin typeface="Myriad Pro Light"/>
              </a:rPr>
              <a:t> </a:t>
            </a:r>
            <a:r>
              <a:rPr lang="en-US" sz="2400" dirty="0" err="1">
                <a:latin typeface="Myriad Pro Light"/>
              </a:rPr>
              <a:t>nombre</a:t>
            </a:r>
            <a:r>
              <a:rPr lang="en-US" sz="2400" dirty="0">
                <a:latin typeface="Myriad Pro Light"/>
              </a:rPr>
              <a:t> </a:t>
            </a:r>
            <a:r>
              <a:rPr lang="en-US" sz="2400" dirty="0" err="1">
                <a:latin typeface="Myriad Pro Light"/>
              </a:rPr>
              <a:t>completo</a:t>
            </a:r>
            <a:r>
              <a:rPr lang="en-US" sz="2400" dirty="0">
                <a:latin typeface="Myriad Pro Light"/>
              </a:rPr>
              <a:t>, </a:t>
            </a:r>
            <a:r>
              <a:rPr lang="en-US" sz="2400" dirty="0" err="1">
                <a:latin typeface="Myriad Pro Light"/>
              </a:rPr>
              <a:t>ejemplo</a:t>
            </a:r>
            <a:r>
              <a:rPr lang="en-US" sz="2400" dirty="0">
                <a:latin typeface="Myriad Pro Light"/>
              </a:rPr>
              <a:t> </a:t>
            </a:r>
            <a:r>
              <a:rPr lang="en-US" sz="2400" dirty="0" smtClean="0">
                <a:latin typeface="Myriad Pro Light"/>
              </a:rPr>
              <a:t>:</a:t>
            </a:r>
          </a:p>
          <a:p>
            <a:pPr marL="800100" lvl="1" indent="-342900" algn="just">
              <a:buFont typeface="Arial" panose="020B0604020202020204" pitchFamily="34" charset="0"/>
              <a:buChar char="•"/>
            </a:pPr>
            <a:r>
              <a:rPr lang="en-US" sz="2400" dirty="0" err="1" smtClean="0">
                <a:latin typeface="Myriad Pro Light"/>
              </a:rPr>
              <a:t>Estructurales</a:t>
            </a:r>
            <a:r>
              <a:rPr lang="en-US" sz="2400" dirty="0" smtClean="0">
                <a:latin typeface="Myriad Pro Light"/>
              </a:rPr>
              <a:t> (ABCD + 2F + P)</a:t>
            </a:r>
          </a:p>
          <a:p>
            <a:pPr marL="1257300" lvl="2" indent="-342900" algn="just">
              <a:buFont typeface="Arial" panose="020B0604020202020204" pitchFamily="34" charset="0"/>
              <a:buChar char="•"/>
            </a:pPr>
            <a:r>
              <a:rPr lang="en-US" sz="2400" dirty="0" smtClean="0">
                <a:latin typeface="Myriad Pro Light"/>
              </a:rPr>
              <a:t>A:  Adapter</a:t>
            </a:r>
          </a:p>
          <a:p>
            <a:pPr marL="1257300" lvl="2" indent="-342900" algn="just">
              <a:buFont typeface="Arial" panose="020B0604020202020204" pitchFamily="34" charset="0"/>
              <a:buChar char="•"/>
            </a:pPr>
            <a:r>
              <a:rPr lang="en-US" sz="2400" dirty="0" smtClean="0">
                <a:latin typeface="Myriad Pro Light"/>
              </a:rPr>
              <a:t>B:  Bridge</a:t>
            </a:r>
          </a:p>
          <a:p>
            <a:pPr marL="1257300" lvl="2" indent="-342900" algn="just">
              <a:buFont typeface="Arial" panose="020B0604020202020204" pitchFamily="34" charset="0"/>
              <a:buChar char="•"/>
            </a:pPr>
            <a:r>
              <a:rPr lang="en-US" sz="2400" dirty="0" smtClean="0">
                <a:latin typeface="Myriad Pro Light"/>
              </a:rPr>
              <a:t>C:  Composite</a:t>
            </a:r>
          </a:p>
          <a:p>
            <a:pPr marL="1257300" lvl="2" indent="-342900" algn="just">
              <a:buFont typeface="Arial" panose="020B0604020202020204" pitchFamily="34" charset="0"/>
              <a:buChar char="•"/>
            </a:pPr>
            <a:r>
              <a:rPr lang="en-US" sz="2400" dirty="0" smtClean="0">
                <a:latin typeface="Myriad Pro Light"/>
              </a:rPr>
              <a:t>D:  Decorator</a:t>
            </a:r>
          </a:p>
          <a:p>
            <a:pPr marL="1257300" lvl="2" indent="-342900" algn="just">
              <a:buFont typeface="Arial" panose="020B0604020202020204" pitchFamily="34" charset="0"/>
              <a:buChar char="•"/>
            </a:pPr>
            <a:r>
              <a:rPr lang="en-US" sz="2400" dirty="0" smtClean="0">
                <a:latin typeface="Myriad Pro Light"/>
              </a:rPr>
              <a:t>2F: Façade, Flyweight</a:t>
            </a:r>
          </a:p>
          <a:p>
            <a:pPr marL="1257300" lvl="2" indent="-342900" algn="just">
              <a:buFont typeface="Arial" panose="020B0604020202020204" pitchFamily="34" charset="0"/>
              <a:buChar char="•"/>
            </a:pPr>
            <a:r>
              <a:rPr lang="en-US" sz="2400" dirty="0" smtClean="0">
                <a:latin typeface="Myriad Pro Light"/>
              </a:rPr>
              <a:t>P:   Proxy</a:t>
            </a:r>
          </a:p>
          <a:p>
            <a:pPr marL="1257300" lvl="2" indent="-342900" algn="just">
              <a:buFont typeface="Arial" panose="020B0604020202020204" pitchFamily="34" charset="0"/>
              <a:buChar char="•"/>
            </a:pPr>
            <a:endParaRPr lang="en-US" sz="2400" dirty="0" smtClean="0">
              <a:latin typeface="Myriad Pro Light"/>
            </a:endParaRPr>
          </a:p>
        </p:txBody>
      </p:sp>
    </p:spTree>
    <p:extLst>
      <p:ext uri="{BB962C8B-B14F-4D97-AF65-F5344CB8AC3E}">
        <p14:creationId xmlns:p14="http://schemas.microsoft.com/office/powerpoint/2010/main" val="22317142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ES" sz="2800" b="1" dirty="0">
                <a:solidFill>
                  <a:schemeClr val="bg1"/>
                </a:solidFill>
                <a:latin typeface="Myriad Pro Light" pitchFamily="34" charset="0"/>
              </a:rPr>
              <a:t>¿Cómo estudiar los patrones GoF?</a:t>
            </a:r>
            <a:endParaRPr lang="en-US" sz="2800" b="1" dirty="0">
              <a:solidFill>
                <a:schemeClr val="bg1"/>
              </a:solidFill>
            </a:endParaRPr>
          </a:p>
        </p:txBody>
      </p:sp>
      <p:sp>
        <p:nvSpPr>
          <p:cNvPr id="6" name="CuadroTexto 5"/>
          <p:cNvSpPr txBox="1"/>
          <p:nvPr/>
        </p:nvSpPr>
        <p:spPr>
          <a:xfrm>
            <a:off x="152400" y="1337608"/>
            <a:ext cx="8763000" cy="4524315"/>
          </a:xfrm>
          <a:prstGeom prst="rect">
            <a:avLst/>
          </a:prstGeom>
          <a:noFill/>
        </p:spPr>
        <p:txBody>
          <a:bodyPr wrap="square" rtlCol="0">
            <a:spAutoFit/>
          </a:bodyPr>
          <a:lstStyle/>
          <a:p>
            <a:pPr marL="342900" indent="-342900" algn="just">
              <a:buFontTx/>
              <a:buChar char="-"/>
            </a:pPr>
            <a:r>
              <a:rPr lang="en-US" sz="2400" dirty="0" smtClean="0">
                <a:latin typeface="Myriad Pro Light"/>
              </a:rPr>
              <a:t>2:	(</a:t>
            </a:r>
            <a:r>
              <a:rPr lang="en-US" sz="2400" dirty="0" err="1" smtClean="0">
                <a:latin typeface="Myriad Pro Light"/>
              </a:rPr>
              <a:t>Continuación</a:t>
            </a:r>
            <a:r>
              <a:rPr lang="en-US" sz="2400" dirty="0" smtClean="0">
                <a:latin typeface="Myriad Pro Light"/>
              </a:rPr>
              <a:t>) </a:t>
            </a:r>
            <a:r>
              <a:rPr lang="en-US" sz="2400" dirty="0" err="1" smtClean="0">
                <a:latin typeface="Myriad Pro Light"/>
              </a:rPr>
              <a:t>Por</a:t>
            </a:r>
            <a:r>
              <a:rPr lang="en-US" sz="2400" dirty="0" smtClean="0">
                <a:latin typeface="Myriad Pro Light"/>
              </a:rPr>
              <a:t> </a:t>
            </a:r>
            <a:r>
              <a:rPr lang="en-US" sz="2400" dirty="0" err="1" smtClean="0">
                <a:latin typeface="Myriad Pro Light"/>
              </a:rPr>
              <a:t>cada</a:t>
            </a:r>
            <a:r>
              <a:rPr lang="en-US" sz="2400" dirty="0" smtClean="0">
                <a:latin typeface="Myriad Pro Light"/>
              </a:rPr>
              <a:t> </a:t>
            </a:r>
            <a:r>
              <a:rPr lang="en-US" sz="2400" dirty="0" err="1" smtClean="0">
                <a:latin typeface="Myriad Pro Light"/>
              </a:rPr>
              <a:t>categoría</a:t>
            </a:r>
            <a:r>
              <a:rPr lang="en-US" sz="2400" dirty="0" smtClean="0">
                <a:latin typeface="Myriad Pro Light"/>
              </a:rPr>
              <a:t> </a:t>
            </a:r>
            <a:r>
              <a:rPr lang="en-US" sz="2400" dirty="0" err="1" smtClean="0">
                <a:latin typeface="Myriad Pro Light"/>
              </a:rPr>
              <a:t>utiliza</a:t>
            </a:r>
            <a:r>
              <a:rPr lang="en-US" sz="2400" dirty="0" smtClean="0">
                <a:latin typeface="Myriad Pro Light"/>
              </a:rPr>
              <a:t> </a:t>
            </a:r>
            <a:r>
              <a:rPr lang="en-US" sz="2400" dirty="0" err="1" smtClean="0">
                <a:latin typeface="Myriad Pro Light"/>
              </a:rPr>
              <a:t>recursos</a:t>
            </a:r>
            <a:r>
              <a:rPr lang="en-US" sz="2400" dirty="0" smtClean="0">
                <a:latin typeface="Myriad Pro Light"/>
              </a:rPr>
              <a:t> </a:t>
            </a:r>
            <a:r>
              <a:rPr lang="en-US" sz="2400" dirty="0" err="1" smtClean="0">
                <a:latin typeface="Myriad Pro Light"/>
              </a:rPr>
              <a:t>nemotécnicos</a:t>
            </a:r>
            <a:r>
              <a:rPr lang="en-US" sz="2400" dirty="0" smtClean="0">
                <a:latin typeface="Myriad Pro Light"/>
              </a:rPr>
              <a:t> para </a:t>
            </a:r>
            <a:r>
              <a:rPr lang="en-US" sz="2400" dirty="0" err="1" smtClean="0">
                <a:latin typeface="Myriad Pro Light"/>
              </a:rPr>
              <a:t>recordar</a:t>
            </a:r>
            <a:r>
              <a:rPr lang="en-US" sz="2400" dirty="0" smtClean="0">
                <a:latin typeface="Myriad Pro Light"/>
              </a:rPr>
              <a:t> la </a:t>
            </a:r>
            <a:r>
              <a:rPr lang="en-US" sz="2400" dirty="0" err="1" smtClean="0">
                <a:latin typeface="Myriad Pro Light"/>
              </a:rPr>
              <a:t>primera</a:t>
            </a:r>
            <a:r>
              <a:rPr lang="en-US" sz="2400" dirty="0" smtClean="0">
                <a:latin typeface="Myriad Pro Light"/>
              </a:rPr>
              <a:t> </a:t>
            </a:r>
            <a:r>
              <a:rPr lang="en-US" sz="2400" dirty="0" err="1" smtClean="0">
                <a:latin typeface="Myriad Pro Light"/>
              </a:rPr>
              <a:t>letra</a:t>
            </a:r>
            <a:r>
              <a:rPr lang="en-US" sz="2400" dirty="0" smtClean="0">
                <a:latin typeface="Myriad Pro Light"/>
              </a:rPr>
              <a:t> de </a:t>
            </a:r>
            <a:r>
              <a:rPr lang="en-US" sz="2400" dirty="0" err="1" smtClean="0">
                <a:latin typeface="Myriad Pro Light"/>
              </a:rPr>
              <a:t>cada</a:t>
            </a:r>
            <a:r>
              <a:rPr lang="en-US" sz="2400" dirty="0" smtClean="0">
                <a:latin typeface="Myriad Pro Light"/>
              </a:rPr>
              <a:t> </a:t>
            </a:r>
            <a:r>
              <a:rPr lang="en-US" sz="2400" dirty="0" err="1">
                <a:latin typeface="Myriad Pro Light"/>
              </a:rPr>
              <a:t>patrón</a:t>
            </a:r>
            <a:r>
              <a:rPr lang="en-US" sz="2400" dirty="0">
                <a:latin typeface="Myriad Pro Light"/>
              </a:rPr>
              <a:t> , para </a:t>
            </a:r>
            <a:r>
              <a:rPr lang="en-US" sz="2400" dirty="0" err="1">
                <a:latin typeface="Myriad Pro Light"/>
              </a:rPr>
              <a:t>así</a:t>
            </a:r>
            <a:r>
              <a:rPr lang="en-US" sz="2400" dirty="0">
                <a:latin typeface="Myriad Pro Light"/>
              </a:rPr>
              <a:t> </a:t>
            </a:r>
            <a:r>
              <a:rPr lang="en-US" sz="2400" dirty="0" err="1">
                <a:latin typeface="Myriad Pro Light"/>
              </a:rPr>
              <a:t>recordar</a:t>
            </a:r>
            <a:r>
              <a:rPr lang="en-US" sz="2400" dirty="0">
                <a:latin typeface="Myriad Pro Light"/>
              </a:rPr>
              <a:t> </a:t>
            </a:r>
            <a:r>
              <a:rPr lang="en-US" sz="2400" dirty="0" err="1">
                <a:latin typeface="Myriad Pro Light"/>
              </a:rPr>
              <a:t>su</a:t>
            </a:r>
            <a:r>
              <a:rPr lang="en-US" sz="2400" dirty="0">
                <a:latin typeface="Myriad Pro Light"/>
              </a:rPr>
              <a:t> </a:t>
            </a:r>
            <a:r>
              <a:rPr lang="en-US" sz="2400" dirty="0" err="1">
                <a:latin typeface="Myriad Pro Light"/>
              </a:rPr>
              <a:t>nombre</a:t>
            </a:r>
            <a:r>
              <a:rPr lang="en-US" sz="2400" dirty="0">
                <a:latin typeface="Myriad Pro Light"/>
              </a:rPr>
              <a:t> </a:t>
            </a:r>
            <a:r>
              <a:rPr lang="en-US" sz="2400" dirty="0" err="1">
                <a:latin typeface="Myriad Pro Light"/>
              </a:rPr>
              <a:t>completo</a:t>
            </a:r>
            <a:r>
              <a:rPr lang="en-US" sz="2400" dirty="0">
                <a:latin typeface="Myriad Pro Light"/>
              </a:rPr>
              <a:t>, </a:t>
            </a:r>
            <a:r>
              <a:rPr lang="en-US" sz="2400" dirty="0" err="1">
                <a:latin typeface="Myriad Pro Light"/>
              </a:rPr>
              <a:t>ejemplo</a:t>
            </a:r>
            <a:r>
              <a:rPr lang="en-US" sz="2400" dirty="0">
                <a:latin typeface="Myriad Pro Light"/>
              </a:rPr>
              <a:t> </a:t>
            </a:r>
            <a:r>
              <a:rPr lang="en-US" sz="2400" dirty="0" smtClean="0">
                <a:latin typeface="Myriad Pro Light"/>
              </a:rPr>
              <a:t>:</a:t>
            </a:r>
          </a:p>
          <a:p>
            <a:pPr marL="800100" lvl="1" indent="-342900" algn="just">
              <a:buFont typeface="Arial" panose="020B0604020202020204" pitchFamily="34" charset="0"/>
              <a:buChar char="•"/>
            </a:pPr>
            <a:r>
              <a:rPr lang="en-US" sz="2400" dirty="0" smtClean="0">
                <a:latin typeface="Myriad Pro Light"/>
              </a:rPr>
              <a:t>De </a:t>
            </a:r>
            <a:r>
              <a:rPr lang="en-US" sz="2400" dirty="0" err="1" smtClean="0">
                <a:latin typeface="Myriad Pro Light"/>
              </a:rPr>
              <a:t>comportamiento</a:t>
            </a:r>
            <a:r>
              <a:rPr lang="en-US" sz="2400" dirty="0" smtClean="0">
                <a:latin typeface="Myriad Pro Light"/>
              </a:rPr>
              <a:t> (CIMOS-TV =&gt; 22212-11)</a:t>
            </a:r>
          </a:p>
          <a:p>
            <a:pPr marL="1257300" lvl="2" indent="-342900" algn="just">
              <a:buFont typeface="Arial" panose="020B0604020202020204" pitchFamily="34" charset="0"/>
              <a:buChar char="•"/>
            </a:pPr>
            <a:r>
              <a:rPr lang="en-US" sz="2400" dirty="0" smtClean="0">
                <a:latin typeface="Myriad Pro Light"/>
              </a:rPr>
              <a:t>C:  Chain of Responsibility, Command</a:t>
            </a:r>
          </a:p>
          <a:p>
            <a:pPr marL="1257300" lvl="2" indent="-342900" algn="just">
              <a:buFont typeface="Arial" panose="020B0604020202020204" pitchFamily="34" charset="0"/>
              <a:buChar char="•"/>
            </a:pPr>
            <a:r>
              <a:rPr lang="en-US" sz="2400" dirty="0" smtClean="0">
                <a:latin typeface="Myriad Pro Light"/>
              </a:rPr>
              <a:t>I:    Interpreter, Iterator</a:t>
            </a:r>
          </a:p>
          <a:p>
            <a:pPr marL="1257300" lvl="2" indent="-342900" algn="just">
              <a:buFont typeface="Arial" panose="020B0604020202020204" pitchFamily="34" charset="0"/>
              <a:buChar char="•"/>
            </a:pPr>
            <a:r>
              <a:rPr lang="en-US" sz="2400" dirty="0" smtClean="0">
                <a:latin typeface="Myriad Pro Light"/>
              </a:rPr>
              <a:t>M:  Mediator, Memento</a:t>
            </a:r>
          </a:p>
          <a:p>
            <a:pPr marL="1257300" lvl="2" indent="-342900" algn="just">
              <a:buFont typeface="Arial" panose="020B0604020202020204" pitchFamily="34" charset="0"/>
              <a:buChar char="•"/>
            </a:pPr>
            <a:r>
              <a:rPr lang="en-US" sz="2400" dirty="0" smtClean="0">
                <a:latin typeface="Myriad Pro Light"/>
              </a:rPr>
              <a:t>O:  Observer</a:t>
            </a:r>
          </a:p>
          <a:p>
            <a:pPr marL="1257300" lvl="2" indent="-342900" algn="just">
              <a:buFont typeface="Arial" panose="020B0604020202020204" pitchFamily="34" charset="0"/>
              <a:buChar char="•"/>
            </a:pPr>
            <a:r>
              <a:rPr lang="en-US" sz="2400" dirty="0" smtClean="0">
                <a:latin typeface="Myriad Pro Light"/>
              </a:rPr>
              <a:t>S:  State, Strategy</a:t>
            </a:r>
          </a:p>
          <a:p>
            <a:pPr marL="1257300" lvl="2" indent="-342900" algn="just">
              <a:buFont typeface="Arial" panose="020B0604020202020204" pitchFamily="34" charset="0"/>
              <a:buChar char="•"/>
            </a:pPr>
            <a:r>
              <a:rPr lang="en-US" sz="2400" dirty="0" smtClean="0">
                <a:latin typeface="Myriad Pro Light"/>
              </a:rPr>
              <a:t>T:   Template Method</a:t>
            </a:r>
          </a:p>
          <a:p>
            <a:pPr marL="1257300" lvl="2" indent="-342900" algn="just">
              <a:buFont typeface="Arial" panose="020B0604020202020204" pitchFamily="34" charset="0"/>
              <a:buChar char="•"/>
            </a:pPr>
            <a:r>
              <a:rPr lang="en-US" sz="2400" dirty="0" smtClean="0">
                <a:latin typeface="Myriad Pro Light"/>
              </a:rPr>
              <a:t>V:   Visitor</a:t>
            </a:r>
          </a:p>
          <a:p>
            <a:pPr marL="1257300" lvl="2" indent="-342900" algn="just">
              <a:buFont typeface="Arial" panose="020B0604020202020204" pitchFamily="34" charset="0"/>
              <a:buChar char="•"/>
            </a:pPr>
            <a:endParaRPr lang="en-US" sz="2400" dirty="0" smtClean="0">
              <a:latin typeface="Myriad Pro Light"/>
            </a:endParaRPr>
          </a:p>
        </p:txBody>
      </p:sp>
    </p:spTree>
    <p:extLst>
      <p:ext uri="{BB962C8B-B14F-4D97-AF65-F5344CB8AC3E}">
        <p14:creationId xmlns:p14="http://schemas.microsoft.com/office/powerpoint/2010/main" val="42172061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76200"/>
            <a:ext cx="6705600" cy="990600"/>
          </a:xfrm>
        </p:spPr>
        <p:txBody>
          <a:bodyPr>
            <a:normAutofit/>
          </a:bodyPr>
          <a:lstStyle/>
          <a:p>
            <a:pPr algn="l"/>
            <a:r>
              <a:rPr lang="es-ES" sz="2800" b="1" dirty="0">
                <a:solidFill>
                  <a:schemeClr val="bg1"/>
                </a:solidFill>
                <a:latin typeface="Myriad Pro Light" pitchFamily="34" charset="0"/>
              </a:rPr>
              <a:t>¿Cómo estudiar los patrones GoF?</a:t>
            </a:r>
            <a:endParaRPr lang="en-US" sz="2800" b="1" dirty="0">
              <a:solidFill>
                <a:schemeClr val="bg1"/>
              </a:solidFill>
            </a:endParaRPr>
          </a:p>
        </p:txBody>
      </p:sp>
      <p:sp>
        <p:nvSpPr>
          <p:cNvPr id="6" name="CuadroTexto 5"/>
          <p:cNvSpPr txBox="1"/>
          <p:nvPr/>
        </p:nvSpPr>
        <p:spPr>
          <a:xfrm>
            <a:off x="152400" y="1219200"/>
            <a:ext cx="8763000" cy="6001643"/>
          </a:xfrm>
          <a:prstGeom prst="rect">
            <a:avLst/>
          </a:prstGeom>
          <a:noFill/>
        </p:spPr>
        <p:txBody>
          <a:bodyPr wrap="square" rtlCol="0">
            <a:spAutoFit/>
          </a:bodyPr>
          <a:lstStyle/>
          <a:p>
            <a:pPr marL="342900" indent="-342900" algn="just">
              <a:buFontTx/>
              <a:buChar char="-"/>
            </a:pPr>
            <a:r>
              <a:rPr lang="en-US" sz="2400" dirty="0" smtClean="0">
                <a:latin typeface="Myriad Pro Light"/>
              </a:rPr>
              <a:t>3:	</a:t>
            </a:r>
            <a:r>
              <a:rPr lang="en-US" sz="2400" dirty="0" err="1" smtClean="0">
                <a:latin typeface="Myriad Pro Light"/>
              </a:rPr>
              <a:t>Por</a:t>
            </a:r>
            <a:r>
              <a:rPr lang="en-US" sz="2400" dirty="0" smtClean="0">
                <a:latin typeface="Myriad Pro Light"/>
              </a:rPr>
              <a:t> </a:t>
            </a:r>
            <a:r>
              <a:rPr lang="en-US" sz="2400" dirty="0" err="1" smtClean="0">
                <a:latin typeface="Myriad Pro Light"/>
              </a:rPr>
              <a:t>cada</a:t>
            </a:r>
            <a:r>
              <a:rPr lang="en-US" sz="2400" dirty="0" smtClean="0">
                <a:latin typeface="Myriad Pro Light"/>
              </a:rPr>
              <a:t> </a:t>
            </a:r>
            <a:r>
              <a:rPr lang="en-US" sz="2400" dirty="0" err="1" smtClean="0">
                <a:latin typeface="Myriad Pro Light"/>
              </a:rPr>
              <a:t>patrón</a:t>
            </a:r>
            <a:r>
              <a:rPr lang="en-US" sz="2400" dirty="0" smtClean="0">
                <a:latin typeface="Myriad Pro Light"/>
              </a:rPr>
              <a:t> </a:t>
            </a:r>
            <a:r>
              <a:rPr lang="en-US" sz="2400" dirty="0" err="1" smtClean="0">
                <a:latin typeface="Myriad Pro Light"/>
              </a:rPr>
              <a:t>dibuja</a:t>
            </a:r>
            <a:r>
              <a:rPr lang="en-US" sz="2400" dirty="0" smtClean="0">
                <a:latin typeface="Myriad Pro Light"/>
              </a:rPr>
              <a:t> </a:t>
            </a:r>
            <a:r>
              <a:rPr lang="en-US" sz="2400" dirty="0" err="1" smtClean="0">
                <a:latin typeface="Myriad Pro Light"/>
              </a:rPr>
              <a:t>su</a:t>
            </a:r>
            <a:r>
              <a:rPr lang="en-US" sz="2400" dirty="0" smtClean="0">
                <a:latin typeface="Myriad Pro Light"/>
              </a:rPr>
              <a:t> </a:t>
            </a:r>
            <a:r>
              <a:rPr lang="en-US" sz="2400" dirty="0" err="1" smtClean="0">
                <a:latin typeface="Myriad Pro Light"/>
              </a:rPr>
              <a:t>estructura</a:t>
            </a:r>
            <a:r>
              <a:rPr lang="en-US" sz="2400" dirty="0" smtClean="0">
                <a:latin typeface="Myriad Pro Light"/>
              </a:rPr>
              <a:t> en un </a:t>
            </a:r>
            <a:r>
              <a:rPr lang="en-US" sz="2400" dirty="0" err="1" smtClean="0">
                <a:latin typeface="Myriad Pro Light"/>
              </a:rPr>
              <a:t>diagrama</a:t>
            </a:r>
            <a:r>
              <a:rPr lang="en-US" sz="2400" dirty="0" smtClean="0">
                <a:latin typeface="Myriad Pro Light"/>
              </a:rPr>
              <a:t> UML para </a:t>
            </a:r>
            <a:r>
              <a:rPr lang="en-US" sz="2400" dirty="0" err="1" smtClean="0">
                <a:latin typeface="Myriad Pro Light"/>
              </a:rPr>
              <a:t>interiorizar</a:t>
            </a:r>
            <a:r>
              <a:rPr lang="en-US" sz="2400" dirty="0" smtClean="0">
                <a:latin typeface="Myriad Pro Light"/>
              </a:rPr>
              <a:t> </a:t>
            </a:r>
            <a:r>
              <a:rPr lang="en-US" sz="2400" dirty="0" err="1" smtClean="0">
                <a:latin typeface="Myriad Pro Light"/>
              </a:rPr>
              <a:t>cuáles</a:t>
            </a:r>
            <a:r>
              <a:rPr lang="en-US" sz="2400" dirty="0" smtClean="0">
                <a:latin typeface="Myriad Pro Light"/>
              </a:rPr>
              <a:t> son </a:t>
            </a:r>
            <a:r>
              <a:rPr lang="en-US" sz="2400" dirty="0" err="1" smtClean="0">
                <a:latin typeface="Myriad Pro Light"/>
              </a:rPr>
              <a:t>sus</a:t>
            </a:r>
            <a:r>
              <a:rPr lang="en-US" sz="2400" dirty="0" smtClean="0">
                <a:latin typeface="Myriad Pro Light"/>
              </a:rPr>
              <a:t> </a:t>
            </a:r>
            <a:r>
              <a:rPr lang="en-US" sz="2400" dirty="0" err="1" smtClean="0">
                <a:latin typeface="Myriad Pro Light"/>
              </a:rPr>
              <a:t>componentes</a:t>
            </a:r>
            <a:r>
              <a:rPr lang="en-US" sz="2400" dirty="0" smtClean="0">
                <a:latin typeface="Myriad Pro Light"/>
              </a:rPr>
              <a:t> y </a:t>
            </a:r>
            <a:r>
              <a:rPr lang="en-US" sz="2400" dirty="0" err="1" smtClean="0">
                <a:latin typeface="Myriad Pro Light"/>
              </a:rPr>
              <a:t>las</a:t>
            </a:r>
            <a:r>
              <a:rPr lang="en-US" sz="2400" dirty="0" smtClean="0">
                <a:latin typeface="Myriad Pro Light"/>
              </a:rPr>
              <a:t> </a:t>
            </a:r>
            <a:r>
              <a:rPr lang="en-US" sz="2400" dirty="0" err="1" smtClean="0">
                <a:latin typeface="Myriad Pro Light"/>
              </a:rPr>
              <a:t>relaciones</a:t>
            </a:r>
            <a:r>
              <a:rPr lang="en-US" sz="2400" dirty="0" smtClean="0">
                <a:latin typeface="Myriad Pro Light"/>
              </a:rPr>
              <a:t> </a:t>
            </a:r>
            <a:r>
              <a:rPr lang="en-US" sz="2400" dirty="0" err="1" smtClean="0">
                <a:latin typeface="Myriad Pro Light"/>
              </a:rPr>
              <a:t>que</a:t>
            </a:r>
            <a:r>
              <a:rPr lang="en-US" sz="2400" dirty="0" smtClean="0">
                <a:latin typeface="Myriad Pro Light"/>
              </a:rPr>
              <a:t> </a:t>
            </a:r>
            <a:r>
              <a:rPr lang="en-US" sz="2400" dirty="0" err="1" smtClean="0">
                <a:latin typeface="Myriad Pro Light"/>
              </a:rPr>
              <a:t>existen</a:t>
            </a:r>
            <a:r>
              <a:rPr lang="en-US" sz="2400" dirty="0" smtClean="0">
                <a:latin typeface="Myriad Pro Light"/>
              </a:rPr>
              <a:t> entre </a:t>
            </a:r>
            <a:r>
              <a:rPr lang="en-US" sz="2400" dirty="0" err="1" smtClean="0">
                <a:latin typeface="Myriad Pro Light"/>
              </a:rPr>
              <a:t>ellos</a:t>
            </a:r>
            <a:r>
              <a:rPr lang="en-US" sz="2400" dirty="0" smtClean="0">
                <a:latin typeface="Myriad Pro Light"/>
              </a:rPr>
              <a:t>.</a:t>
            </a:r>
          </a:p>
          <a:p>
            <a:pPr marL="342900" indent="-342900" algn="just">
              <a:buFontTx/>
              <a:buChar char="-"/>
            </a:pPr>
            <a:r>
              <a:rPr lang="en-US" sz="2400" dirty="0" smtClean="0">
                <a:latin typeface="Myriad Pro Light"/>
              </a:rPr>
              <a:t>4:	</a:t>
            </a:r>
            <a:r>
              <a:rPr lang="en-US" sz="2400" dirty="0" err="1" smtClean="0">
                <a:latin typeface="Myriad Pro Light"/>
              </a:rPr>
              <a:t>Por</a:t>
            </a:r>
            <a:r>
              <a:rPr lang="en-US" sz="2400" dirty="0" smtClean="0">
                <a:latin typeface="Myriad Pro Light"/>
              </a:rPr>
              <a:t> </a:t>
            </a:r>
            <a:r>
              <a:rPr lang="en-US" sz="2400" dirty="0" err="1" smtClean="0">
                <a:latin typeface="Myriad Pro Light"/>
              </a:rPr>
              <a:t>cada</a:t>
            </a:r>
            <a:r>
              <a:rPr lang="en-US" sz="2400" dirty="0" smtClean="0">
                <a:latin typeface="Myriad Pro Light"/>
              </a:rPr>
              <a:t> </a:t>
            </a:r>
            <a:r>
              <a:rPr lang="en-US" sz="2400" dirty="0" err="1" smtClean="0">
                <a:latin typeface="Myriad Pro Light"/>
              </a:rPr>
              <a:t>patrón</a:t>
            </a:r>
            <a:r>
              <a:rPr lang="en-US" sz="2400" dirty="0" smtClean="0">
                <a:latin typeface="Myriad Pro Light"/>
              </a:rPr>
              <a:t> </a:t>
            </a:r>
            <a:r>
              <a:rPr lang="en-US" sz="2400" dirty="0" err="1" smtClean="0">
                <a:latin typeface="Myriad Pro Light"/>
              </a:rPr>
              <a:t>realiza</a:t>
            </a:r>
            <a:r>
              <a:rPr lang="en-US" sz="2400" dirty="0" smtClean="0">
                <a:latin typeface="Myriad Pro Light"/>
              </a:rPr>
              <a:t> los 3 </a:t>
            </a:r>
            <a:r>
              <a:rPr lang="en-US" sz="2400" dirty="0" err="1" smtClean="0">
                <a:latin typeface="Myriad Pro Light"/>
              </a:rPr>
              <a:t>pasos</a:t>
            </a:r>
            <a:r>
              <a:rPr lang="en-US" sz="2400" dirty="0" smtClean="0">
                <a:latin typeface="Myriad Pro Light"/>
              </a:rPr>
              <a:t> </a:t>
            </a:r>
            <a:r>
              <a:rPr lang="en-US" sz="2400" dirty="0" err="1" smtClean="0">
                <a:latin typeface="Myriad Pro Light"/>
              </a:rPr>
              <a:t>anteriores</a:t>
            </a:r>
            <a:r>
              <a:rPr lang="en-US" sz="2400" dirty="0">
                <a:latin typeface="Myriad Pro Light"/>
              </a:rPr>
              <a:t> </a:t>
            </a:r>
            <a:r>
              <a:rPr lang="en-US" sz="2400" dirty="0" smtClean="0">
                <a:latin typeface="Myriad Pro Light"/>
              </a:rPr>
              <a:t>e </a:t>
            </a:r>
            <a:r>
              <a:rPr lang="en-US" sz="2400" dirty="0" err="1" smtClean="0">
                <a:latin typeface="Myriad Pro Light"/>
              </a:rPr>
              <a:t>implementa</a:t>
            </a:r>
            <a:r>
              <a:rPr lang="en-US" sz="2400" dirty="0" smtClean="0">
                <a:latin typeface="Myriad Pro Light"/>
              </a:rPr>
              <a:t> un </a:t>
            </a:r>
            <a:r>
              <a:rPr lang="en-US" sz="2400" dirty="0" err="1" smtClean="0">
                <a:latin typeface="Myriad Pro Light"/>
              </a:rPr>
              <a:t>ejemplo</a:t>
            </a:r>
            <a:r>
              <a:rPr lang="en-US" sz="2400" dirty="0" smtClean="0">
                <a:latin typeface="Myriad Pro Light"/>
              </a:rPr>
              <a:t> de </a:t>
            </a:r>
            <a:r>
              <a:rPr lang="en-US" sz="2400" dirty="0" err="1" smtClean="0">
                <a:latin typeface="Myriad Pro Light"/>
              </a:rPr>
              <a:t>su</a:t>
            </a:r>
            <a:r>
              <a:rPr lang="en-US" sz="2400" dirty="0" smtClean="0">
                <a:latin typeface="Myriad Pro Light"/>
              </a:rPr>
              <a:t> </a:t>
            </a:r>
            <a:r>
              <a:rPr lang="en-US" sz="2400" dirty="0" err="1" smtClean="0">
                <a:latin typeface="Myriad Pro Light"/>
              </a:rPr>
              <a:t>uso</a:t>
            </a:r>
            <a:r>
              <a:rPr lang="en-US" sz="2400" dirty="0">
                <a:latin typeface="Myriad Pro Light"/>
              </a:rPr>
              <a:t> </a:t>
            </a:r>
            <a:r>
              <a:rPr lang="en-US" sz="2400" dirty="0" smtClean="0">
                <a:latin typeface="Myriad Pro Light"/>
              </a:rPr>
              <a:t>(</a:t>
            </a:r>
            <a:r>
              <a:rPr lang="en-US" sz="2400" dirty="0" err="1" smtClean="0">
                <a:latin typeface="Myriad Pro Light"/>
              </a:rPr>
              <a:t>puedes</a:t>
            </a:r>
            <a:r>
              <a:rPr lang="en-US" sz="2400" dirty="0" smtClean="0">
                <a:latin typeface="Myriad Pro Light"/>
              </a:rPr>
              <a:t> </a:t>
            </a:r>
            <a:r>
              <a:rPr lang="en-US" sz="2400" dirty="0" err="1" smtClean="0">
                <a:latin typeface="Myriad Pro Light"/>
              </a:rPr>
              <a:t>tomar</a:t>
            </a:r>
            <a:r>
              <a:rPr lang="en-US" sz="2400" dirty="0" smtClean="0">
                <a:latin typeface="Myriad Pro Light"/>
              </a:rPr>
              <a:t> </a:t>
            </a:r>
            <a:r>
              <a:rPr lang="en-US" sz="2400" dirty="0" err="1" smtClean="0">
                <a:latin typeface="Myriad Pro Light"/>
              </a:rPr>
              <a:t>como</a:t>
            </a:r>
            <a:r>
              <a:rPr lang="en-US" sz="2400" dirty="0" smtClean="0">
                <a:latin typeface="Myriad Pro Light"/>
              </a:rPr>
              <a:t> base los </a:t>
            </a:r>
            <a:r>
              <a:rPr lang="en-US" sz="2400" dirty="0" err="1" smtClean="0">
                <a:latin typeface="Myriad Pro Light"/>
              </a:rPr>
              <a:t>ejemplos</a:t>
            </a:r>
            <a:r>
              <a:rPr lang="en-US" sz="2400" dirty="0" smtClean="0">
                <a:latin typeface="Myriad Pro Light"/>
              </a:rPr>
              <a:t> de </a:t>
            </a:r>
            <a:r>
              <a:rPr lang="en-US" sz="2400" dirty="0" err="1" smtClean="0">
                <a:latin typeface="Myriad Pro Light"/>
              </a:rPr>
              <a:t>este</a:t>
            </a:r>
            <a:r>
              <a:rPr lang="en-US" sz="2400" dirty="0" smtClean="0">
                <a:latin typeface="Myriad Pro Light"/>
              </a:rPr>
              <a:t> </a:t>
            </a:r>
            <a:r>
              <a:rPr lang="en-US" sz="2400" dirty="0" err="1" smtClean="0">
                <a:latin typeface="Myriad Pro Light"/>
              </a:rPr>
              <a:t>curso</a:t>
            </a:r>
            <a:r>
              <a:rPr lang="en-US" sz="2400" dirty="0" smtClean="0">
                <a:latin typeface="Myriad Pro Light"/>
              </a:rPr>
              <a:t>).</a:t>
            </a:r>
          </a:p>
          <a:p>
            <a:pPr marL="342900" indent="-342900" algn="just">
              <a:buFontTx/>
              <a:buChar char="-"/>
            </a:pPr>
            <a:r>
              <a:rPr lang="en-US" sz="2400" dirty="0" smtClean="0">
                <a:latin typeface="Myriad Pro Light"/>
              </a:rPr>
              <a:t>5:	</a:t>
            </a:r>
            <a:r>
              <a:rPr lang="en-US" sz="2400" dirty="0" err="1" smtClean="0">
                <a:latin typeface="Myriad Pro Light"/>
              </a:rPr>
              <a:t>Estudiar</a:t>
            </a:r>
            <a:r>
              <a:rPr lang="en-US" sz="2400" dirty="0" smtClean="0">
                <a:latin typeface="Myriad Pro Light"/>
              </a:rPr>
              <a:t> el </a:t>
            </a:r>
            <a:r>
              <a:rPr lang="en-US" sz="2400" dirty="0" err="1" smtClean="0">
                <a:latin typeface="Myriad Pro Light"/>
              </a:rPr>
              <a:t>código</a:t>
            </a:r>
            <a:r>
              <a:rPr lang="en-US" sz="2400" dirty="0" smtClean="0">
                <a:latin typeface="Myriad Pro Light"/>
              </a:rPr>
              <a:t> </a:t>
            </a:r>
            <a:r>
              <a:rPr lang="en-US" sz="2400" dirty="0" err="1" smtClean="0">
                <a:latin typeface="Myriad Pro Light"/>
              </a:rPr>
              <a:t>fuente</a:t>
            </a:r>
            <a:r>
              <a:rPr lang="en-US" sz="2400" dirty="0" smtClean="0">
                <a:latin typeface="Myriad Pro Light"/>
              </a:rPr>
              <a:t> de </a:t>
            </a:r>
            <a:r>
              <a:rPr lang="en-US" sz="2400" dirty="0" err="1" smtClean="0">
                <a:latin typeface="Myriad Pro Light"/>
              </a:rPr>
              <a:t>proyectos</a:t>
            </a:r>
            <a:r>
              <a:rPr lang="en-US" sz="2400" dirty="0" smtClean="0">
                <a:latin typeface="Myriad Pro Light"/>
              </a:rPr>
              <a:t> de </a:t>
            </a:r>
            <a:r>
              <a:rPr lang="en-US" sz="2400" dirty="0" err="1" smtClean="0">
                <a:latin typeface="Myriad Pro Light"/>
              </a:rPr>
              <a:t>terceros</a:t>
            </a:r>
            <a:r>
              <a:rPr lang="en-US" sz="2400" dirty="0" smtClean="0">
                <a:latin typeface="Myriad Pro Light"/>
              </a:rPr>
              <a:t> </a:t>
            </a:r>
            <a:r>
              <a:rPr lang="en-US" sz="2400" dirty="0" err="1" smtClean="0">
                <a:latin typeface="Myriad Pro Light"/>
              </a:rPr>
              <a:t>donde</a:t>
            </a:r>
            <a:r>
              <a:rPr lang="en-US" sz="2400" dirty="0" smtClean="0">
                <a:latin typeface="Myriad Pro Light"/>
              </a:rPr>
              <a:t> se </a:t>
            </a:r>
            <a:r>
              <a:rPr lang="en-US" sz="2400" dirty="0" err="1" smtClean="0">
                <a:latin typeface="Myriad Pro Light"/>
              </a:rPr>
              <a:t>apliquen</a:t>
            </a:r>
            <a:r>
              <a:rPr lang="en-US" sz="2400" dirty="0" smtClean="0">
                <a:latin typeface="Myriad Pro Light"/>
              </a:rPr>
              <a:t> los </a:t>
            </a:r>
            <a:r>
              <a:rPr lang="en-US" sz="2400" dirty="0" err="1" smtClean="0">
                <a:latin typeface="Myriad Pro Light"/>
              </a:rPr>
              <a:t>patrones</a:t>
            </a:r>
            <a:r>
              <a:rPr lang="en-US" sz="2400" dirty="0" smtClean="0">
                <a:latin typeface="Myriad Pro Light"/>
              </a:rPr>
              <a:t> (</a:t>
            </a:r>
            <a:r>
              <a:rPr lang="en-US" sz="2400" dirty="0" err="1" smtClean="0">
                <a:latin typeface="Myriad Pro Light"/>
              </a:rPr>
              <a:t>GitHub</a:t>
            </a:r>
            <a:r>
              <a:rPr lang="en-US" sz="2400" dirty="0" smtClean="0">
                <a:latin typeface="Myriad Pro Light"/>
              </a:rPr>
              <a:t>, Blogs, etc.).</a:t>
            </a:r>
          </a:p>
          <a:p>
            <a:pPr marL="342900" indent="-342900" algn="just">
              <a:buFontTx/>
              <a:buChar char="-"/>
            </a:pPr>
            <a:r>
              <a:rPr lang="en-US" sz="2400" dirty="0" smtClean="0">
                <a:latin typeface="Myriad Pro Light"/>
              </a:rPr>
              <a:t>6:	</a:t>
            </a:r>
            <a:r>
              <a:rPr lang="en-US" sz="2400" dirty="0" err="1" smtClean="0">
                <a:latin typeface="Myriad Pro Light"/>
              </a:rPr>
              <a:t>Aplicar</a:t>
            </a:r>
            <a:r>
              <a:rPr lang="en-US" sz="2400" dirty="0" smtClean="0">
                <a:latin typeface="Myriad Pro Light"/>
              </a:rPr>
              <a:t> </a:t>
            </a:r>
            <a:r>
              <a:rPr lang="en-US" sz="2400" dirty="0" err="1" smtClean="0">
                <a:latin typeface="Myriad Pro Light"/>
              </a:rPr>
              <a:t>principios</a:t>
            </a:r>
            <a:r>
              <a:rPr lang="en-US" sz="2400" dirty="0" smtClean="0">
                <a:latin typeface="Myriad Pro Light"/>
              </a:rPr>
              <a:t> y </a:t>
            </a:r>
            <a:r>
              <a:rPr lang="en-US" sz="2400" dirty="0" err="1" smtClean="0">
                <a:latin typeface="Myriad Pro Light"/>
              </a:rPr>
              <a:t>patrones</a:t>
            </a:r>
            <a:r>
              <a:rPr lang="en-US" sz="2400" dirty="0" smtClean="0">
                <a:latin typeface="Myriad Pro Light"/>
              </a:rPr>
              <a:t> en los </a:t>
            </a:r>
            <a:r>
              <a:rPr lang="en-US" sz="2400" dirty="0" err="1" smtClean="0">
                <a:latin typeface="Myriad Pro Light"/>
              </a:rPr>
              <a:t>proyectos</a:t>
            </a:r>
            <a:r>
              <a:rPr lang="en-US" sz="2400" dirty="0" smtClean="0">
                <a:latin typeface="Myriad Pro Light"/>
              </a:rPr>
              <a:t> en los </a:t>
            </a:r>
            <a:r>
              <a:rPr lang="en-US" sz="2400" dirty="0" err="1" smtClean="0">
                <a:latin typeface="Myriad Pro Light"/>
              </a:rPr>
              <a:t>que</a:t>
            </a:r>
            <a:r>
              <a:rPr lang="en-US" sz="2400" dirty="0" smtClean="0">
                <a:latin typeface="Myriad Pro Light"/>
              </a:rPr>
              <a:t> </a:t>
            </a:r>
            <a:r>
              <a:rPr lang="en-US" sz="2400" dirty="0" err="1" smtClean="0">
                <a:latin typeface="Myriad Pro Light"/>
              </a:rPr>
              <a:t>trabajes</a:t>
            </a:r>
            <a:r>
              <a:rPr lang="en-US" sz="2400" dirty="0" smtClean="0">
                <a:latin typeface="Myriad Pro Light"/>
              </a:rPr>
              <a:t> </a:t>
            </a:r>
            <a:r>
              <a:rPr lang="en-US" sz="2400" dirty="0" err="1" smtClean="0">
                <a:latin typeface="Myriad Pro Light"/>
              </a:rPr>
              <a:t>tomando</a:t>
            </a:r>
            <a:r>
              <a:rPr lang="en-US" sz="2400" dirty="0" smtClean="0">
                <a:latin typeface="Myriad Pro Light"/>
              </a:rPr>
              <a:t> en </a:t>
            </a:r>
            <a:r>
              <a:rPr lang="en-US" sz="2400" dirty="0" err="1" smtClean="0">
                <a:latin typeface="Myriad Pro Light"/>
              </a:rPr>
              <a:t>cuenta</a:t>
            </a:r>
            <a:r>
              <a:rPr lang="en-US" sz="2400" dirty="0" smtClean="0">
                <a:latin typeface="Myriad Pro Light"/>
              </a:rPr>
              <a:t> los </a:t>
            </a:r>
            <a:r>
              <a:rPr lang="en-US" sz="2400" dirty="0" err="1" smtClean="0">
                <a:latin typeface="Myriad Pro Light"/>
              </a:rPr>
              <a:t>siguientes</a:t>
            </a:r>
            <a:r>
              <a:rPr lang="en-US" sz="2400" dirty="0" smtClean="0">
                <a:latin typeface="Myriad Pro Light"/>
              </a:rPr>
              <a:t> </a:t>
            </a:r>
            <a:r>
              <a:rPr lang="en-US" sz="2400" dirty="0" err="1" smtClean="0">
                <a:latin typeface="Myriad Pro Light"/>
              </a:rPr>
              <a:t>puntos</a:t>
            </a:r>
            <a:r>
              <a:rPr lang="en-US" sz="2400" dirty="0" smtClean="0">
                <a:latin typeface="Myriad Pro Light"/>
              </a:rPr>
              <a:t>:</a:t>
            </a:r>
          </a:p>
          <a:p>
            <a:pPr marL="1257300" lvl="2" indent="-342900" algn="just">
              <a:buFont typeface="Arial" panose="020B0604020202020204" pitchFamily="34" charset="0"/>
              <a:buChar char="•"/>
            </a:pPr>
            <a:r>
              <a:rPr lang="es-ES" sz="2400" dirty="0">
                <a:latin typeface="Myriad Pro Light"/>
              </a:rPr>
              <a:t>¿Cómo se implementaría </a:t>
            </a:r>
            <a:r>
              <a:rPr lang="es-ES" sz="2400" dirty="0" smtClean="0">
                <a:latin typeface="Myriad Pro Light"/>
              </a:rPr>
              <a:t>la solución con </a:t>
            </a:r>
            <a:r>
              <a:rPr lang="es-ES" sz="2400" dirty="0">
                <a:latin typeface="Myriad Pro Light"/>
              </a:rPr>
              <a:t>el patrón X?</a:t>
            </a:r>
            <a:endParaRPr lang="en-US" sz="2400" dirty="0" smtClean="0">
              <a:latin typeface="Myriad Pro Light"/>
            </a:endParaRPr>
          </a:p>
          <a:p>
            <a:pPr marL="1257300" lvl="2" indent="-342900" algn="just">
              <a:buFont typeface="Arial" panose="020B0604020202020204" pitchFamily="34" charset="0"/>
              <a:buChar char="•"/>
            </a:pPr>
            <a:r>
              <a:rPr lang="es-ES" sz="2400" dirty="0">
                <a:latin typeface="Myriad Pro Light"/>
              </a:rPr>
              <a:t>¿Se </a:t>
            </a:r>
            <a:r>
              <a:rPr lang="es-ES" sz="2400" dirty="0" smtClean="0">
                <a:latin typeface="Myriad Pro Light"/>
              </a:rPr>
              <a:t>acopla fácilmente o no el patrón a la solución?</a:t>
            </a:r>
            <a:endParaRPr lang="en-US" sz="2400" dirty="0" smtClean="0">
              <a:latin typeface="Myriad Pro Light"/>
            </a:endParaRPr>
          </a:p>
          <a:p>
            <a:pPr marL="1257300" lvl="2" indent="-342900" algn="just">
              <a:buFont typeface="Arial" panose="020B0604020202020204" pitchFamily="34" charset="0"/>
              <a:buChar char="•"/>
            </a:pPr>
            <a:r>
              <a:rPr lang="es-ES" sz="2400" dirty="0">
                <a:latin typeface="Myriad Pro Light"/>
              </a:rPr>
              <a:t>¿Se viola algún principio con la aplicación del patrón</a:t>
            </a:r>
            <a:r>
              <a:rPr lang="es-ES" sz="2400" dirty="0" smtClean="0">
                <a:latin typeface="Myriad Pro Light"/>
              </a:rPr>
              <a:t>?</a:t>
            </a:r>
          </a:p>
          <a:p>
            <a:pPr marL="1257300" lvl="2" indent="-342900" algn="just">
              <a:buFont typeface="Arial" panose="020B0604020202020204" pitchFamily="34" charset="0"/>
              <a:buChar char="•"/>
            </a:pPr>
            <a:r>
              <a:rPr lang="es-ES" sz="2400" dirty="0" smtClean="0">
                <a:latin typeface="Myriad Pro Light"/>
              </a:rPr>
              <a:t>¿</a:t>
            </a:r>
            <a:r>
              <a:rPr lang="es-ES" sz="2400" dirty="0">
                <a:latin typeface="Myriad Pro Light"/>
              </a:rPr>
              <a:t>Cuáles son los Pro y los </a:t>
            </a:r>
            <a:r>
              <a:rPr lang="es-ES" sz="2400" dirty="0" smtClean="0">
                <a:latin typeface="Myriad Pro Light"/>
              </a:rPr>
              <a:t>Contra de aplicar el patrón?</a:t>
            </a:r>
            <a:endParaRPr lang="en-US" sz="2400" dirty="0">
              <a:latin typeface="Myriad Pro Light"/>
            </a:endParaRPr>
          </a:p>
          <a:p>
            <a:pPr algn="just"/>
            <a:r>
              <a:rPr lang="en-US" sz="2400" dirty="0" smtClean="0">
                <a:latin typeface="Myriad Pro Light"/>
              </a:rPr>
              <a:t>-  7:	</a:t>
            </a:r>
            <a:r>
              <a:rPr lang="es-ES" sz="2400" dirty="0">
                <a:latin typeface="Myriad Pro Light"/>
              </a:rPr>
              <a:t> Realizar los pasos anteriores hasta hacerlo un hábito.</a:t>
            </a:r>
            <a:endParaRPr lang="en-US" sz="2400" dirty="0" smtClean="0">
              <a:latin typeface="Myriad Pro Light"/>
            </a:endParaRPr>
          </a:p>
          <a:p>
            <a:pPr marL="1257300" lvl="2" indent="-342900" algn="just">
              <a:buFont typeface="Arial" panose="020B0604020202020204" pitchFamily="34" charset="0"/>
              <a:buChar char="•"/>
            </a:pPr>
            <a:endParaRPr lang="en-US" sz="2400" dirty="0" smtClean="0">
              <a:latin typeface="Myriad Pro Light"/>
            </a:endParaRPr>
          </a:p>
        </p:txBody>
      </p:sp>
    </p:spTree>
    <p:extLst>
      <p:ext uri="{BB962C8B-B14F-4D97-AF65-F5344CB8AC3E}">
        <p14:creationId xmlns:p14="http://schemas.microsoft.com/office/powerpoint/2010/main" val="234073086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Gestion de Contenidos">
      <a:dk1>
        <a:srgbClr val="282828"/>
      </a:dk1>
      <a:lt1>
        <a:srgbClr val="FFFFFF"/>
      </a:lt1>
      <a:dk2>
        <a:srgbClr val="363636"/>
      </a:dk2>
      <a:lt2>
        <a:srgbClr val="F2F2F2"/>
      </a:lt2>
      <a:accent1>
        <a:srgbClr val="759DBA"/>
      </a:accent1>
      <a:accent2>
        <a:srgbClr val="305580"/>
      </a:accent2>
      <a:accent3>
        <a:srgbClr val="3C3C3C"/>
      </a:accent3>
      <a:accent4>
        <a:srgbClr val="C2D3E0"/>
      </a:accent4>
      <a:accent5>
        <a:srgbClr val="203854"/>
      </a:accent5>
      <a:accent6>
        <a:srgbClr val="FFFFFF"/>
      </a:accent6>
      <a:hlink>
        <a:srgbClr val="181818"/>
      </a:hlink>
      <a:folHlink>
        <a:srgbClr val="60606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6957</TotalTime>
  <Words>623</Words>
  <Application>Microsoft Office PowerPoint</Application>
  <PresentationFormat>Presentación en pantalla (4:3)</PresentationFormat>
  <Paragraphs>124</Paragraphs>
  <Slides>26</Slides>
  <Notes>24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26</vt:i4>
      </vt:variant>
    </vt:vector>
  </HeadingPairs>
  <TitlesOfParts>
    <vt:vector size="31" baseType="lpstr">
      <vt:lpstr>Arial</vt:lpstr>
      <vt:lpstr>Calibri</vt:lpstr>
      <vt:lpstr>Myriad Pro</vt:lpstr>
      <vt:lpstr>Myriad Pro Light</vt:lpstr>
      <vt:lpstr>Tema de Office</vt:lpstr>
      <vt:lpstr>Principios y Patrones de Diseño  “Yo programo con la belleza en mente, como algo que sea elegante, algo de lo que puedas estar orgulloso por la manera en que las cosas encajan juntas”   </vt:lpstr>
      <vt:lpstr>Temas</vt:lpstr>
      <vt:lpstr>Temas</vt:lpstr>
      <vt:lpstr>¿Qué es un patrón de diseño?</vt:lpstr>
      <vt:lpstr>¿Cuáles patrones debo conocer?</vt:lpstr>
      <vt:lpstr>¿Cómo estudiar los patrones GoF?</vt:lpstr>
      <vt:lpstr>¿Cómo estudiar los patrones GoF?</vt:lpstr>
      <vt:lpstr>¿Cómo estudiar los patrones GoF?</vt:lpstr>
      <vt:lpstr>¿Cómo estudiar los patrones GoF?</vt:lpstr>
      <vt:lpstr>¿Qué es un patrón creacional?</vt:lpstr>
      <vt:lpstr>Factory Method Pattern: Definición</vt:lpstr>
      <vt:lpstr>Factory Method Pattern: Estructura</vt:lpstr>
      <vt:lpstr>Factory Method Pattern: Ejemplo</vt:lpstr>
      <vt:lpstr>Abstract Factory Pattern: Definición</vt:lpstr>
      <vt:lpstr>Abstract Factory Pattern: Estructura</vt:lpstr>
      <vt:lpstr>Abstract Factory Pattern: Ejemplo</vt:lpstr>
      <vt:lpstr>Singleton Pattern: Definición</vt:lpstr>
      <vt:lpstr>Singleton Pattern: Estructura</vt:lpstr>
      <vt:lpstr>Singleton Pattern: Ejemplo</vt:lpstr>
      <vt:lpstr>Builder Pattern: Definición</vt:lpstr>
      <vt:lpstr>Builder Pattern: Estructura</vt:lpstr>
      <vt:lpstr>Builder Pattern: Ejemplo</vt:lpstr>
      <vt:lpstr>Prototype Pattern: Definición</vt:lpstr>
      <vt:lpstr>Prototype Pattern: Estructura</vt:lpstr>
      <vt:lpstr>Prototype Pattern: Ejemplo</vt:lpstr>
      <vt:lpstr>Principios y Patrones de Diseño  “Yo programo con la belleza en mente, como algo que sea elegante, algo de lo que puedas estar orgulloso por la manera en que las cosas encajan juntas”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marieli.capote</dc:creator>
  <cp:lastModifiedBy>Alexander Escalona Fernández</cp:lastModifiedBy>
  <cp:revision>782</cp:revision>
  <dcterms:created xsi:type="dcterms:W3CDTF">2010-03-09T16:20:21Z</dcterms:created>
  <dcterms:modified xsi:type="dcterms:W3CDTF">2018-02-06T13:41:58Z</dcterms:modified>
</cp:coreProperties>
</file>