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473" r:id="rId3"/>
    <p:sldId id="529" r:id="rId4"/>
    <p:sldId id="530" r:id="rId5"/>
    <p:sldId id="487" r:id="rId6"/>
    <p:sldId id="491" r:id="rId7"/>
    <p:sldId id="494" r:id="rId8"/>
    <p:sldId id="492" r:id="rId9"/>
    <p:sldId id="493" r:id="rId10"/>
    <p:sldId id="498" r:id="rId11"/>
    <p:sldId id="499" r:id="rId12"/>
    <p:sldId id="495" r:id="rId13"/>
    <p:sldId id="500" r:id="rId14"/>
    <p:sldId id="501" r:id="rId15"/>
    <p:sldId id="496" r:id="rId16"/>
    <p:sldId id="502" r:id="rId17"/>
    <p:sldId id="503" r:id="rId18"/>
    <p:sldId id="497" r:id="rId19"/>
    <p:sldId id="504" r:id="rId20"/>
    <p:sldId id="505" r:id="rId21"/>
    <p:sldId id="508" r:id="rId22"/>
    <p:sldId id="510" r:id="rId23"/>
    <p:sldId id="512" r:id="rId24"/>
    <p:sldId id="509" r:id="rId25"/>
    <p:sldId id="511" r:id="rId26"/>
    <p:sldId id="513" r:id="rId27"/>
    <p:sldId id="514" r:id="rId28"/>
    <p:sldId id="516" r:id="rId29"/>
    <p:sldId id="520" r:id="rId30"/>
    <p:sldId id="521" r:id="rId31"/>
    <p:sldId id="517" r:id="rId32"/>
    <p:sldId id="522" r:id="rId33"/>
    <p:sldId id="523" r:id="rId34"/>
    <p:sldId id="518" r:id="rId35"/>
    <p:sldId id="524" r:id="rId36"/>
    <p:sldId id="525" r:id="rId37"/>
    <p:sldId id="519" r:id="rId38"/>
    <p:sldId id="526" r:id="rId39"/>
    <p:sldId id="527" r:id="rId40"/>
    <p:sldId id="52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atar" initials="a" lastIdx="5" clrIdx="0">
    <p:extLst>
      <p:ext uri="{19B8F6BF-5375-455C-9EA6-DF929625EA0E}">
        <p15:presenceInfo xmlns:p15="http://schemas.microsoft.com/office/powerpoint/2012/main" userId="avat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331FF"/>
    <a:srgbClr val="000099"/>
    <a:srgbClr val="000000"/>
    <a:srgbClr val="F1F5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41" autoAdjust="0"/>
    <p:restoredTop sz="66611" autoAdjust="0"/>
  </p:normalViewPr>
  <p:slideViewPr>
    <p:cSldViewPr>
      <p:cViewPr varScale="1">
        <p:scale>
          <a:sx n="49" d="100"/>
          <a:sy n="49" d="100"/>
        </p:scale>
        <p:origin x="2184" y="5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1" d="100"/>
          <a:sy n="71" d="100"/>
        </p:scale>
        <p:origin x="-3848" y="-1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80F14F-6544-CC49-879C-7E58219FC39E}" type="datetimeFigureOut">
              <a:rPr lang="en-US" smtClean="0"/>
              <a:t>2/14/2018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1FC658-0187-EE4E-8E9A-9CA634DDFC7B}" type="slidenum">
              <a:rPr lang="en-US" smtClean="0"/>
              <a:t>‹Nº›</a:t>
            </a:fld>
            <a:endParaRPr lang="en-US"/>
          </a:p>
        </p:txBody>
      </p:sp>
    </p:spTree>
    <p:extLst>
      <p:ext uri="{BB962C8B-B14F-4D97-AF65-F5344CB8AC3E}">
        <p14:creationId xmlns:p14="http://schemas.microsoft.com/office/powerpoint/2010/main" val="35678991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a:t>
            </a:fld>
            <a:endParaRPr lang="en-US" dirty="0"/>
          </a:p>
        </p:txBody>
      </p:sp>
    </p:spTree>
    <p:extLst>
      <p:ext uri="{BB962C8B-B14F-4D97-AF65-F5344CB8AC3E}">
        <p14:creationId xmlns:p14="http://schemas.microsoft.com/office/powerpoint/2010/main" val="4057714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11</a:t>
            </a:fld>
            <a:endParaRPr lang="en-US" dirty="0"/>
          </a:p>
        </p:txBody>
      </p:sp>
    </p:spTree>
    <p:extLst>
      <p:ext uri="{BB962C8B-B14F-4D97-AF65-F5344CB8AC3E}">
        <p14:creationId xmlns:p14="http://schemas.microsoft.com/office/powerpoint/2010/main" val="4124089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12</a:t>
            </a:fld>
            <a:endParaRPr lang="en-US" dirty="0"/>
          </a:p>
        </p:txBody>
      </p:sp>
    </p:spTree>
    <p:extLst>
      <p:ext uri="{BB962C8B-B14F-4D97-AF65-F5344CB8AC3E}">
        <p14:creationId xmlns:p14="http://schemas.microsoft.com/office/powerpoint/2010/main" val="895070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13</a:t>
            </a:fld>
            <a:endParaRPr lang="en-US" dirty="0"/>
          </a:p>
        </p:txBody>
      </p:sp>
    </p:spTree>
    <p:extLst>
      <p:ext uri="{BB962C8B-B14F-4D97-AF65-F5344CB8AC3E}">
        <p14:creationId xmlns:p14="http://schemas.microsoft.com/office/powerpoint/2010/main" val="2931794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14</a:t>
            </a:fld>
            <a:endParaRPr lang="en-US" dirty="0"/>
          </a:p>
        </p:txBody>
      </p:sp>
    </p:spTree>
    <p:extLst>
      <p:ext uri="{BB962C8B-B14F-4D97-AF65-F5344CB8AC3E}">
        <p14:creationId xmlns:p14="http://schemas.microsoft.com/office/powerpoint/2010/main" val="3878023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15</a:t>
            </a:fld>
            <a:endParaRPr lang="en-US" dirty="0"/>
          </a:p>
        </p:txBody>
      </p:sp>
    </p:spTree>
    <p:extLst>
      <p:ext uri="{BB962C8B-B14F-4D97-AF65-F5344CB8AC3E}">
        <p14:creationId xmlns:p14="http://schemas.microsoft.com/office/powerpoint/2010/main" val="1544835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16</a:t>
            </a:fld>
            <a:endParaRPr lang="en-US" dirty="0"/>
          </a:p>
        </p:txBody>
      </p:sp>
    </p:spTree>
    <p:extLst>
      <p:ext uri="{BB962C8B-B14F-4D97-AF65-F5344CB8AC3E}">
        <p14:creationId xmlns:p14="http://schemas.microsoft.com/office/powerpoint/2010/main" val="4052292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17</a:t>
            </a:fld>
            <a:endParaRPr lang="en-US" dirty="0"/>
          </a:p>
        </p:txBody>
      </p:sp>
    </p:spTree>
    <p:extLst>
      <p:ext uri="{BB962C8B-B14F-4D97-AF65-F5344CB8AC3E}">
        <p14:creationId xmlns:p14="http://schemas.microsoft.com/office/powerpoint/2010/main" val="1127734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18</a:t>
            </a:fld>
            <a:endParaRPr lang="en-US" dirty="0"/>
          </a:p>
        </p:txBody>
      </p:sp>
    </p:spTree>
    <p:extLst>
      <p:ext uri="{BB962C8B-B14F-4D97-AF65-F5344CB8AC3E}">
        <p14:creationId xmlns:p14="http://schemas.microsoft.com/office/powerpoint/2010/main" val="4086458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19</a:t>
            </a:fld>
            <a:endParaRPr lang="en-US" dirty="0"/>
          </a:p>
        </p:txBody>
      </p:sp>
    </p:spTree>
    <p:extLst>
      <p:ext uri="{BB962C8B-B14F-4D97-AF65-F5344CB8AC3E}">
        <p14:creationId xmlns:p14="http://schemas.microsoft.com/office/powerpoint/2010/main" val="2302572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20</a:t>
            </a:fld>
            <a:endParaRPr lang="en-US" dirty="0"/>
          </a:p>
        </p:txBody>
      </p:sp>
    </p:spTree>
    <p:extLst>
      <p:ext uri="{BB962C8B-B14F-4D97-AF65-F5344CB8AC3E}">
        <p14:creationId xmlns:p14="http://schemas.microsoft.com/office/powerpoint/2010/main" val="1906834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3</a:t>
            </a:fld>
            <a:endParaRPr lang="en-US" dirty="0"/>
          </a:p>
        </p:txBody>
      </p:sp>
    </p:spTree>
    <p:extLst>
      <p:ext uri="{BB962C8B-B14F-4D97-AF65-F5344CB8AC3E}">
        <p14:creationId xmlns:p14="http://schemas.microsoft.com/office/powerpoint/2010/main" val="731878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21</a:t>
            </a:fld>
            <a:endParaRPr lang="en-US" dirty="0"/>
          </a:p>
        </p:txBody>
      </p:sp>
    </p:spTree>
    <p:extLst>
      <p:ext uri="{BB962C8B-B14F-4D97-AF65-F5344CB8AC3E}">
        <p14:creationId xmlns:p14="http://schemas.microsoft.com/office/powerpoint/2010/main" val="1052453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22</a:t>
            </a:fld>
            <a:endParaRPr lang="en-US" dirty="0"/>
          </a:p>
        </p:txBody>
      </p:sp>
    </p:spTree>
    <p:extLst>
      <p:ext uri="{BB962C8B-B14F-4D97-AF65-F5344CB8AC3E}">
        <p14:creationId xmlns:p14="http://schemas.microsoft.com/office/powerpoint/2010/main" val="3215651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23</a:t>
            </a:fld>
            <a:endParaRPr lang="en-US" dirty="0"/>
          </a:p>
        </p:txBody>
      </p:sp>
    </p:spTree>
    <p:extLst>
      <p:ext uri="{BB962C8B-B14F-4D97-AF65-F5344CB8AC3E}">
        <p14:creationId xmlns:p14="http://schemas.microsoft.com/office/powerpoint/2010/main" val="3442333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24</a:t>
            </a:fld>
            <a:endParaRPr lang="en-US" dirty="0"/>
          </a:p>
        </p:txBody>
      </p:sp>
    </p:spTree>
    <p:extLst>
      <p:ext uri="{BB962C8B-B14F-4D97-AF65-F5344CB8AC3E}">
        <p14:creationId xmlns:p14="http://schemas.microsoft.com/office/powerpoint/2010/main" val="2030228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25</a:t>
            </a:fld>
            <a:endParaRPr lang="en-US" dirty="0"/>
          </a:p>
        </p:txBody>
      </p:sp>
    </p:spTree>
    <p:extLst>
      <p:ext uri="{BB962C8B-B14F-4D97-AF65-F5344CB8AC3E}">
        <p14:creationId xmlns:p14="http://schemas.microsoft.com/office/powerpoint/2010/main" val="1456596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26</a:t>
            </a:fld>
            <a:endParaRPr lang="en-US" dirty="0"/>
          </a:p>
        </p:txBody>
      </p:sp>
    </p:spTree>
    <p:extLst>
      <p:ext uri="{BB962C8B-B14F-4D97-AF65-F5344CB8AC3E}">
        <p14:creationId xmlns:p14="http://schemas.microsoft.com/office/powerpoint/2010/main" val="63574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27</a:t>
            </a:fld>
            <a:endParaRPr lang="en-US" dirty="0"/>
          </a:p>
        </p:txBody>
      </p:sp>
    </p:spTree>
    <p:extLst>
      <p:ext uri="{BB962C8B-B14F-4D97-AF65-F5344CB8AC3E}">
        <p14:creationId xmlns:p14="http://schemas.microsoft.com/office/powerpoint/2010/main" val="887763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28</a:t>
            </a:fld>
            <a:endParaRPr lang="en-US" dirty="0"/>
          </a:p>
        </p:txBody>
      </p:sp>
    </p:spTree>
    <p:extLst>
      <p:ext uri="{BB962C8B-B14F-4D97-AF65-F5344CB8AC3E}">
        <p14:creationId xmlns:p14="http://schemas.microsoft.com/office/powerpoint/2010/main" val="26300110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29</a:t>
            </a:fld>
            <a:endParaRPr lang="en-US" dirty="0"/>
          </a:p>
        </p:txBody>
      </p:sp>
    </p:spTree>
    <p:extLst>
      <p:ext uri="{BB962C8B-B14F-4D97-AF65-F5344CB8AC3E}">
        <p14:creationId xmlns:p14="http://schemas.microsoft.com/office/powerpoint/2010/main" val="24075377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30</a:t>
            </a:fld>
            <a:endParaRPr lang="en-US" dirty="0"/>
          </a:p>
        </p:txBody>
      </p:sp>
    </p:spTree>
    <p:extLst>
      <p:ext uri="{BB962C8B-B14F-4D97-AF65-F5344CB8AC3E}">
        <p14:creationId xmlns:p14="http://schemas.microsoft.com/office/powerpoint/2010/main" val="684253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4</a:t>
            </a:fld>
            <a:endParaRPr lang="en-US" dirty="0"/>
          </a:p>
        </p:txBody>
      </p:sp>
    </p:spTree>
    <p:extLst>
      <p:ext uri="{BB962C8B-B14F-4D97-AF65-F5344CB8AC3E}">
        <p14:creationId xmlns:p14="http://schemas.microsoft.com/office/powerpoint/2010/main" val="817263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31</a:t>
            </a:fld>
            <a:endParaRPr lang="en-US" dirty="0"/>
          </a:p>
        </p:txBody>
      </p:sp>
    </p:spTree>
    <p:extLst>
      <p:ext uri="{BB962C8B-B14F-4D97-AF65-F5344CB8AC3E}">
        <p14:creationId xmlns:p14="http://schemas.microsoft.com/office/powerpoint/2010/main" val="1636023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32</a:t>
            </a:fld>
            <a:endParaRPr lang="en-US" dirty="0"/>
          </a:p>
        </p:txBody>
      </p:sp>
    </p:spTree>
    <p:extLst>
      <p:ext uri="{BB962C8B-B14F-4D97-AF65-F5344CB8AC3E}">
        <p14:creationId xmlns:p14="http://schemas.microsoft.com/office/powerpoint/2010/main" val="6208673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33</a:t>
            </a:fld>
            <a:endParaRPr lang="en-US" dirty="0"/>
          </a:p>
        </p:txBody>
      </p:sp>
    </p:spTree>
    <p:extLst>
      <p:ext uri="{BB962C8B-B14F-4D97-AF65-F5344CB8AC3E}">
        <p14:creationId xmlns:p14="http://schemas.microsoft.com/office/powerpoint/2010/main" val="3841260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34</a:t>
            </a:fld>
            <a:endParaRPr lang="en-US" dirty="0"/>
          </a:p>
        </p:txBody>
      </p:sp>
    </p:spTree>
    <p:extLst>
      <p:ext uri="{BB962C8B-B14F-4D97-AF65-F5344CB8AC3E}">
        <p14:creationId xmlns:p14="http://schemas.microsoft.com/office/powerpoint/2010/main" val="23542457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35</a:t>
            </a:fld>
            <a:endParaRPr lang="en-US" dirty="0"/>
          </a:p>
        </p:txBody>
      </p:sp>
    </p:spTree>
    <p:extLst>
      <p:ext uri="{BB962C8B-B14F-4D97-AF65-F5344CB8AC3E}">
        <p14:creationId xmlns:p14="http://schemas.microsoft.com/office/powerpoint/2010/main" val="2039396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36</a:t>
            </a:fld>
            <a:endParaRPr lang="en-US" dirty="0"/>
          </a:p>
        </p:txBody>
      </p:sp>
    </p:spTree>
    <p:extLst>
      <p:ext uri="{BB962C8B-B14F-4D97-AF65-F5344CB8AC3E}">
        <p14:creationId xmlns:p14="http://schemas.microsoft.com/office/powerpoint/2010/main" val="22971011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37</a:t>
            </a:fld>
            <a:endParaRPr lang="en-US" dirty="0"/>
          </a:p>
        </p:txBody>
      </p:sp>
    </p:spTree>
    <p:extLst>
      <p:ext uri="{BB962C8B-B14F-4D97-AF65-F5344CB8AC3E}">
        <p14:creationId xmlns:p14="http://schemas.microsoft.com/office/powerpoint/2010/main" val="40193245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38</a:t>
            </a:fld>
            <a:endParaRPr lang="en-US" dirty="0"/>
          </a:p>
        </p:txBody>
      </p:sp>
    </p:spTree>
    <p:extLst>
      <p:ext uri="{BB962C8B-B14F-4D97-AF65-F5344CB8AC3E}">
        <p14:creationId xmlns:p14="http://schemas.microsoft.com/office/powerpoint/2010/main" val="35644986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39</a:t>
            </a:fld>
            <a:endParaRPr lang="en-US" dirty="0"/>
          </a:p>
        </p:txBody>
      </p:sp>
    </p:spTree>
    <p:extLst>
      <p:ext uri="{BB962C8B-B14F-4D97-AF65-F5344CB8AC3E}">
        <p14:creationId xmlns:p14="http://schemas.microsoft.com/office/powerpoint/2010/main" val="258939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5</a:t>
            </a:fld>
            <a:endParaRPr lang="en-US" dirty="0"/>
          </a:p>
        </p:txBody>
      </p:sp>
    </p:spTree>
    <p:extLst>
      <p:ext uri="{BB962C8B-B14F-4D97-AF65-F5344CB8AC3E}">
        <p14:creationId xmlns:p14="http://schemas.microsoft.com/office/powerpoint/2010/main" val="309292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6</a:t>
            </a:fld>
            <a:endParaRPr lang="en-US" dirty="0"/>
          </a:p>
        </p:txBody>
      </p:sp>
    </p:spTree>
    <p:extLst>
      <p:ext uri="{BB962C8B-B14F-4D97-AF65-F5344CB8AC3E}">
        <p14:creationId xmlns:p14="http://schemas.microsoft.com/office/powerpoint/2010/main" val="3216448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7</a:t>
            </a:fld>
            <a:endParaRPr lang="en-US" dirty="0"/>
          </a:p>
        </p:txBody>
      </p:sp>
    </p:spTree>
    <p:extLst>
      <p:ext uri="{BB962C8B-B14F-4D97-AF65-F5344CB8AC3E}">
        <p14:creationId xmlns:p14="http://schemas.microsoft.com/office/powerpoint/2010/main" val="1784258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8</a:t>
            </a:fld>
            <a:endParaRPr lang="en-US" dirty="0"/>
          </a:p>
        </p:txBody>
      </p:sp>
    </p:spTree>
    <p:extLst>
      <p:ext uri="{BB962C8B-B14F-4D97-AF65-F5344CB8AC3E}">
        <p14:creationId xmlns:p14="http://schemas.microsoft.com/office/powerpoint/2010/main" val="2779458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9</a:t>
            </a:fld>
            <a:endParaRPr lang="en-US" dirty="0"/>
          </a:p>
        </p:txBody>
      </p:sp>
    </p:spTree>
    <p:extLst>
      <p:ext uri="{BB962C8B-B14F-4D97-AF65-F5344CB8AC3E}">
        <p14:creationId xmlns:p14="http://schemas.microsoft.com/office/powerpoint/2010/main" val="3195158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10</a:t>
            </a:fld>
            <a:endParaRPr lang="en-US" dirty="0"/>
          </a:p>
        </p:txBody>
      </p:sp>
    </p:spTree>
    <p:extLst>
      <p:ext uri="{BB962C8B-B14F-4D97-AF65-F5344CB8AC3E}">
        <p14:creationId xmlns:p14="http://schemas.microsoft.com/office/powerpoint/2010/main" val="1213223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F72B8B0A-E0EC-4418-9F2B-CA2462687C78}" type="datetimeFigureOut">
              <a:rPr lang="en-US" smtClean="0"/>
              <a:pPr/>
              <a:t>2/14/2018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72B8B0A-E0EC-4418-9F2B-CA2462687C78}" type="datetimeFigureOut">
              <a:rPr lang="en-US" smtClean="0"/>
              <a:pPr/>
              <a:t>2/14/2018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72B8B0A-E0EC-4418-9F2B-CA2462687C78}" type="datetimeFigureOut">
              <a:rPr lang="en-US" smtClean="0"/>
              <a:pPr/>
              <a:t>2/14/2018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72B8B0A-E0EC-4418-9F2B-CA2462687C78}" type="datetimeFigureOut">
              <a:rPr lang="en-US" smtClean="0"/>
              <a:pPr/>
              <a:t>2/14/2018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72B8B0A-E0EC-4418-9F2B-CA2462687C78}" type="datetimeFigureOut">
              <a:rPr lang="en-US" smtClean="0"/>
              <a:pPr/>
              <a:t>2/14/2018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F72B8B0A-E0EC-4418-9F2B-CA2462687C78}" type="datetimeFigureOut">
              <a:rPr lang="en-US" smtClean="0"/>
              <a:pPr/>
              <a:t>2/14/2018</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F72B8B0A-E0EC-4418-9F2B-CA2462687C78}" type="datetimeFigureOut">
              <a:rPr lang="en-US" smtClean="0"/>
              <a:pPr/>
              <a:t>2/14/2018</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F72B8B0A-E0EC-4418-9F2B-CA2462687C78}" type="datetimeFigureOut">
              <a:rPr lang="en-US" smtClean="0"/>
              <a:pPr/>
              <a:t>2/14/2018</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72B8B0A-E0EC-4418-9F2B-CA2462687C78}" type="datetimeFigureOut">
              <a:rPr lang="en-US" smtClean="0"/>
              <a:pPr/>
              <a:t>2/14/2018</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72B8B0A-E0EC-4418-9F2B-CA2462687C78}" type="datetimeFigureOut">
              <a:rPr lang="en-US" smtClean="0"/>
              <a:pPr/>
              <a:t>2/14/2018</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72B8B0A-E0EC-4418-9F2B-CA2462687C78}" type="datetimeFigureOut">
              <a:rPr lang="en-US" smtClean="0"/>
              <a:pPr/>
              <a:t>2/14/2018</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B8B0A-E0EC-4418-9F2B-CA2462687C78}" type="datetimeFigureOut">
              <a:rPr lang="en-US" smtClean="0"/>
              <a:pPr/>
              <a:t>2/14/2018</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463256-6D64-47F7-8567-420871117236}"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0" y="1577975"/>
            <a:ext cx="5715000" cy="1470025"/>
          </a:xfrm>
        </p:spPr>
        <p:txBody>
          <a:bodyPr>
            <a:normAutofit fontScale="90000"/>
          </a:bodyPr>
          <a:lstStyle/>
          <a:p>
            <a:pPr lvl="0" algn="just" fontAlgn="base">
              <a:spcAft>
                <a:spcPct val="0"/>
              </a:spcAft>
            </a:pPr>
            <a:r>
              <a:rPr lang="es-ES" sz="3100" dirty="0">
                <a:solidFill>
                  <a:srgbClr val="FFFFFF"/>
                </a:solidFill>
                <a:effectLst>
                  <a:outerShdw blurRad="38100" dist="38100" dir="2700000" algn="tl">
                    <a:srgbClr val="1F497D"/>
                  </a:outerShdw>
                </a:effectLst>
                <a:latin typeface="Myriad Pro" pitchFamily="34" charset="0"/>
              </a:rPr>
              <a:t>Principios y Patrones de </a:t>
            </a:r>
            <a:r>
              <a:rPr lang="es-ES" sz="3100" dirty="0" smtClean="0">
                <a:solidFill>
                  <a:srgbClr val="FFFFFF"/>
                </a:solidFill>
                <a:effectLst>
                  <a:outerShdw blurRad="38100" dist="38100" dir="2700000" algn="tl">
                    <a:srgbClr val="1F497D"/>
                  </a:outerShdw>
                </a:effectLst>
                <a:latin typeface="Myriad Pro" pitchFamily="34" charset="0"/>
              </a:rPr>
              <a:t>Diseño</a:t>
            </a:r>
            <a:r>
              <a:rPr lang="es-ES" sz="2200" dirty="0">
                <a:solidFill>
                  <a:srgbClr val="FFFFFF"/>
                </a:solidFill>
                <a:effectLst>
                  <a:outerShdw blurRad="38100" dist="38100" dir="2700000" algn="tl">
                    <a:srgbClr val="1F497D"/>
                  </a:outerShdw>
                </a:effectLst>
                <a:latin typeface="Myriad Pro" pitchFamily="34" charset="0"/>
              </a:rPr>
              <a:t/>
            </a:r>
            <a:br>
              <a:rPr lang="es-ES" sz="2200" dirty="0">
                <a:solidFill>
                  <a:srgbClr val="FFFFFF"/>
                </a:solidFill>
                <a:effectLst>
                  <a:outerShdw blurRad="38100" dist="38100" dir="2700000" algn="tl">
                    <a:srgbClr val="1F497D"/>
                  </a:outerShdw>
                </a:effectLst>
                <a:latin typeface="Myriad Pro" pitchFamily="34" charset="0"/>
              </a:rPr>
            </a:br>
            <a:r>
              <a:rPr lang="es-ES" sz="2200" dirty="0">
                <a:solidFill>
                  <a:srgbClr val="FFFFFF"/>
                </a:solidFill>
                <a:effectLst>
                  <a:outerShdw blurRad="38100" dist="38100" dir="2700000" algn="tl">
                    <a:srgbClr val="1F497D"/>
                  </a:outerShdw>
                </a:effectLst>
                <a:latin typeface="Myriad Pro" pitchFamily="34" charset="0"/>
              </a:rPr>
              <a:t/>
            </a:r>
            <a:br>
              <a:rPr lang="es-ES" sz="2200" dirty="0">
                <a:solidFill>
                  <a:srgbClr val="FFFFFF"/>
                </a:solidFill>
                <a:effectLst>
                  <a:outerShdw blurRad="38100" dist="38100" dir="2700000" algn="tl">
                    <a:srgbClr val="1F497D"/>
                  </a:outerShdw>
                </a:effectLst>
                <a:latin typeface="Myriad Pro" pitchFamily="34" charset="0"/>
              </a:rPr>
            </a:br>
            <a:r>
              <a:rPr lang="en-US" sz="2000" i="1" dirty="0" smtClean="0">
                <a:solidFill>
                  <a:srgbClr val="FFFFFF"/>
                </a:solidFill>
                <a:effectLst>
                  <a:outerShdw blurRad="38100" dist="38100" dir="2700000" algn="tl">
                    <a:srgbClr val="1F497D"/>
                  </a:outerShdw>
                </a:effectLst>
                <a:latin typeface="Myriad Pro" pitchFamily="34" charset="0"/>
              </a:rPr>
              <a:t>“</a:t>
            </a:r>
            <a:r>
              <a:rPr lang="en-US" sz="2000" i="1" dirty="0">
                <a:solidFill>
                  <a:srgbClr val="FFFFFF"/>
                </a:solidFill>
                <a:latin typeface="Myriad Pro" pitchFamily="34" charset="0"/>
              </a:rPr>
              <a:t>Yo programo con la belleza en mente, como algo </a:t>
            </a:r>
            <a:r>
              <a:rPr lang="en-US" sz="2000" i="1" dirty="0" smtClean="0">
                <a:solidFill>
                  <a:srgbClr val="FFFFFF"/>
                </a:solidFill>
                <a:latin typeface="Myriad Pro" pitchFamily="34" charset="0"/>
              </a:rPr>
              <a:t>que sea elegante, algo de lo que puedas </a:t>
            </a:r>
            <a:r>
              <a:rPr lang="en-US" sz="2000" i="1" dirty="0">
                <a:solidFill>
                  <a:srgbClr val="FFFFFF"/>
                </a:solidFill>
                <a:latin typeface="Myriad Pro" pitchFamily="34" charset="0"/>
              </a:rPr>
              <a:t>estar orgulloso por la manera en que las cosas </a:t>
            </a:r>
            <a:r>
              <a:rPr lang="en-US" sz="2000" i="1" dirty="0" smtClean="0">
                <a:solidFill>
                  <a:srgbClr val="FFFFFF"/>
                </a:solidFill>
                <a:latin typeface="Myriad Pro" pitchFamily="34" charset="0"/>
              </a:rPr>
              <a:t>encajan juntas” </a:t>
            </a:r>
            <a:r>
              <a:rPr lang="en-US" sz="2400" i="1" dirty="0" smtClean="0">
                <a:solidFill>
                  <a:srgbClr val="FFFFFF"/>
                </a:solidFill>
                <a:effectLst>
                  <a:outerShdw blurRad="38100" dist="38100" dir="2700000" algn="tl">
                    <a:srgbClr val="1F497D"/>
                  </a:outerShdw>
                </a:effectLst>
                <a:latin typeface="Myriad Pro" pitchFamily="34" charset="0"/>
              </a:rPr>
              <a:t/>
            </a:r>
            <a:br>
              <a:rPr lang="en-US" sz="2400" i="1" dirty="0" smtClean="0">
                <a:solidFill>
                  <a:srgbClr val="FFFFFF"/>
                </a:solidFill>
                <a:effectLst>
                  <a:outerShdw blurRad="38100" dist="38100" dir="2700000" algn="tl">
                    <a:srgbClr val="1F497D"/>
                  </a:outerShdw>
                </a:effectLst>
                <a:latin typeface="Myriad Pro" pitchFamily="34" charset="0"/>
              </a:rPr>
            </a:br>
            <a:r>
              <a:rPr lang="en-US" sz="2400" i="1" dirty="0">
                <a:solidFill>
                  <a:srgbClr val="FFFFFF"/>
                </a:solidFill>
                <a:effectLst>
                  <a:outerShdw blurRad="38100" dist="38100" dir="2700000" algn="tl">
                    <a:srgbClr val="1F497D"/>
                  </a:outerShdw>
                </a:effectLst>
                <a:latin typeface="Myriad Pro" pitchFamily="34" charset="0"/>
              </a:rPr>
              <a:t/>
            </a:r>
            <a:br>
              <a:rPr lang="en-US" sz="2400" i="1" dirty="0">
                <a:solidFill>
                  <a:srgbClr val="FFFFFF"/>
                </a:solidFill>
                <a:effectLst>
                  <a:outerShdw blurRad="38100" dist="38100" dir="2700000" algn="tl">
                    <a:srgbClr val="1F497D"/>
                  </a:outerShdw>
                </a:effectLst>
                <a:latin typeface="Myriad Pro" pitchFamily="34" charset="0"/>
              </a:rPr>
            </a:br>
            <a:endParaRPr lang="en-US" sz="2400" i="1" dirty="0">
              <a:solidFill>
                <a:schemeClr val="bg1"/>
              </a:solidFill>
            </a:endParaRPr>
          </a:p>
        </p:txBody>
      </p:sp>
      <p:sp>
        <p:nvSpPr>
          <p:cNvPr id="5" name="CuadroTexto 4"/>
          <p:cNvSpPr txBox="1"/>
          <p:nvPr/>
        </p:nvSpPr>
        <p:spPr>
          <a:xfrm>
            <a:off x="457200" y="6188478"/>
            <a:ext cx="7315200" cy="646331"/>
          </a:xfrm>
          <a:prstGeom prst="rect">
            <a:avLst/>
          </a:prstGeom>
          <a:noFill/>
        </p:spPr>
        <p:txBody>
          <a:bodyPr wrap="square" rtlCol="0">
            <a:spAutoFit/>
          </a:bodyPr>
          <a:lstStyle/>
          <a:p>
            <a:r>
              <a:rPr lang="en-US" i="1" dirty="0" smtClean="0">
                <a:latin typeface="Myriad Pro Light" pitchFamily="34" charset="0"/>
              </a:rPr>
              <a:t>Ing. Alexander Escalona Fernández</a:t>
            </a:r>
            <a:endParaRPr lang="en-US" i="1" dirty="0">
              <a:latin typeface="Myriad Pro Light" pitchFamily="34" charset="0"/>
            </a:endParaRPr>
          </a:p>
          <a:p>
            <a:endParaRPr lang="es-MX" dirty="0"/>
          </a:p>
        </p:txBody>
      </p:sp>
      <p:sp>
        <p:nvSpPr>
          <p:cNvPr id="6" name="CuadroTexto 5"/>
          <p:cNvSpPr txBox="1"/>
          <p:nvPr/>
        </p:nvSpPr>
        <p:spPr>
          <a:xfrm>
            <a:off x="457200" y="3886200"/>
            <a:ext cx="7770076" cy="461665"/>
          </a:xfrm>
          <a:prstGeom prst="rect">
            <a:avLst/>
          </a:prstGeom>
          <a:noFill/>
        </p:spPr>
        <p:txBody>
          <a:bodyPr wrap="none" rtlCol="0">
            <a:spAutoFit/>
          </a:bodyPr>
          <a:lstStyle/>
          <a:p>
            <a:r>
              <a:rPr lang="es-US" sz="2400" dirty="0" smtClean="0">
                <a:latin typeface="Myriad Pro Light"/>
              </a:rPr>
              <a:t>Conferencia</a:t>
            </a:r>
            <a:r>
              <a:rPr lang="en-US" sz="2400" dirty="0" smtClean="0">
                <a:latin typeface="Myriad Pro Light"/>
              </a:rPr>
              <a:t> 4: </a:t>
            </a:r>
            <a:r>
              <a:rPr lang="es-US" sz="2400" dirty="0" smtClean="0">
                <a:latin typeface="Myriad Pro Light"/>
              </a:rPr>
              <a:t>Patrones</a:t>
            </a:r>
            <a:r>
              <a:rPr lang="en-US" sz="2400" dirty="0" smtClean="0">
                <a:latin typeface="Myriad Pro Light"/>
              </a:rPr>
              <a:t> de </a:t>
            </a:r>
            <a:r>
              <a:rPr lang="es-AR" sz="2400" dirty="0" smtClean="0">
                <a:latin typeface="Myriad Pro Light"/>
              </a:rPr>
              <a:t>Diseño de Comportamiento</a:t>
            </a:r>
            <a:endParaRPr lang="es-AR" sz="2400" dirty="0">
              <a:latin typeface="Myriad Pro Light"/>
            </a:endParaRPr>
          </a:p>
        </p:txBody>
      </p:sp>
      <p:sp>
        <p:nvSpPr>
          <p:cNvPr id="8" name="CuadroTexto 7"/>
          <p:cNvSpPr txBox="1"/>
          <p:nvPr/>
        </p:nvSpPr>
        <p:spPr>
          <a:xfrm>
            <a:off x="4132516" y="2906476"/>
            <a:ext cx="1582484" cy="369332"/>
          </a:xfrm>
          <a:prstGeom prst="rect">
            <a:avLst/>
          </a:prstGeom>
          <a:noFill/>
        </p:spPr>
        <p:txBody>
          <a:bodyPr wrap="none" rtlCol="0">
            <a:spAutoFit/>
          </a:bodyPr>
          <a:lstStyle/>
          <a:p>
            <a:r>
              <a:rPr lang="en-US" i="1" dirty="0">
                <a:solidFill>
                  <a:srgbClr val="FFFFFF"/>
                </a:solidFill>
                <a:latin typeface="Myriad Pro" pitchFamily="34" charset="0"/>
              </a:rPr>
              <a:t>Donald Knuth</a:t>
            </a:r>
            <a:endParaRPr lang="es-MX"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Command</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219200"/>
            <a:ext cx="5334000" cy="5575540"/>
          </a:xfrm>
          <a:prstGeom prst="rect">
            <a:avLst/>
          </a:prstGeom>
        </p:spPr>
      </p:pic>
    </p:spTree>
    <p:extLst>
      <p:ext uri="{BB962C8B-B14F-4D97-AF65-F5344CB8AC3E}">
        <p14:creationId xmlns:p14="http://schemas.microsoft.com/office/powerpoint/2010/main" val="3650782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Command</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075" y="1133475"/>
            <a:ext cx="7181850" cy="5724525"/>
          </a:xfrm>
          <a:prstGeom prst="rect">
            <a:avLst/>
          </a:prstGeom>
        </p:spPr>
      </p:pic>
    </p:spTree>
    <p:extLst>
      <p:ext uri="{BB962C8B-B14F-4D97-AF65-F5344CB8AC3E}">
        <p14:creationId xmlns:p14="http://schemas.microsoft.com/office/powerpoint/2010/main" val="3028658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Interpreter</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152400" y="1337608"/>
            <a:ext cx="8763000" cy="1569660"/>
          </a:xfrm>
          <a:prstGeom prst="rect">
            <a:avLst/>
          </a:prstGeom>
          <a:noFill/>
        </p:spPr>
        <p:txBody>
          <a:bodyPr wrap="square" rtlCol="0">
            <a:spAutoFit/>
          </a:bodyPr>
          <a:lstStyle/>
          <a:p>
            <a:pPr algn="just"/>
            <a:r>
              <a:rPr lang="es-ES" sz="2400" dirty="0" smtClean="0">
                <a:latin typeface="Myriad Pro Light"/>
              </a:rPr>
              <a:t>El patrón </a:t>
            </a:r>
            <a:r>
              <a:rPr lang="es-ES" sz="2400" dirty="0" err="1" smtClean="0">
                <a:latin typeface="Myriad Pro Light"/>
              </a:rPr>
              <a:t>Interpreter</a:t>
            </a:r>
            <a:r>
              <a:rPr lang="es-ES" sz="2400" dirty="0">
                <a:latin typeface="Myriad Pro Light"/>
              </a:rPr>
              <a:t> permite dado un idioma, definir una representación para su gramática junto con un intérprete que usa dicha representación para interpretar las sentencias/instrucciones del idioma dado. </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819399"/>
            <a:ext cx="6096000" cy="4018337"/>
          </a:xfrm>
          <a:prstGeom prst="rect">
            <a:avLst/>
          </a:prstGeom>
        </p:spPr>
      </p:pic>
    </p:spTree>
    <p:extLst>
      <p:ext uri="{BB962C8B-B14F-4D97-AF65-F5344CB8AC3E}">
        <p14:creationId xmlns:p14="http://schemas.microsoft.com/office/powerpoint/2010/main" val="3767140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Interpreter</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371600"/>
            <a:ext cx="8979846" cy="5334000"/>
          </a:xfrm>
          <a:prstGeom prst="rect">
            <a:avLst/>
          </a:prstGeom>
        </p:spPr>
      </p:pic>
    </p:spTree>
    <p:extLst>
      <p:ext uri="{BB962C8B-B14F-4D97-AF65-F5344CB8AC3E}">
        <p14:creationId xmlns:p14="http://schemas.microsoft.com/office/powerpoint/2010/main" val="2829028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Interpreter</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14" name="Imagen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01204"/>
            <a:ext cx="8839200" cy="5656796"/>
          </a:xfrm>
          <a:prstGeom prst="rect">
            <a:avLst/>
          </a:prstGeom>
        </p:spPr>
      </p:pic>
    </p:spTree>
    <p:extLst>
      <p:ext uri="{BB962C8B-B14F-4D97-AF65-F5344CB8AC3E}">
        <p14:creationId xmlns:p14="http://schemas.microsoft.com/office/powerpoint/2010/main" val="600251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a:solidFill>
                  <a:schemeClr val="bg1"/>
                </a:solidFill>
                <a:latin typeface="Myriad Pro Light" pitchFamily="34" charset="0"/>
              </a:rPr>
              <a:t>Iterator</a:t>
            </a:r>
            <a:r>
              <a:rPr lang="es-MX" sz="2800" b="1" dirty="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152400" y="1337608"/>
            <a:ext cx="8763000" cy="2308324"/>
          </a:xfrm>
          <a:prstGeom prst="rect">
            <a:avLst/>
          </a:prstGeom>
          <a:noFill/>
        </p:spPr>
        <p:txBody>
          <a:bodyPr wrap="square" rtlCol="0">
            <a:spAutoFit/>
          </a:bodyPr>
          <a:lstStyle/>
          <a:p>
            <a:pPr algn="just"/>
            <a:r>
              <a:rPr lang="es-ES" sz="2400" dirty="0">
                <a:latin typeface="Myriad Pro Light"/>
              </a:rPr>
              <a:t>El patrón </a:t>
            </a:r>
            <a:r>
              <a:rPr lang="es-ES" sz="2400" dirty="0" err="1">
                <a:latin typeface="Myriad Pro Light"/>
              </a:rPr>
              <a:t>Iterator</a:t>
            </a:r>
            <a:r>
              <a:rPr lang="es-ES" sz="2400" dirty="0">
                <a:latin typeface="Myriad Pro Light"/>
              </a:rPr>
              <a:t> permite acceder a los elementos de un contenedor (estructura de datos) de manera secuencial sin exponer la representación subyacente del contenedor. Por ejemplo, permite optimizar el uso de la memoria si representa a una colección que es cargada por partes (millones de </a:t>
            </a:r>
            <a:r>
              <a:rPr lang="es-ES" sz="2400" dirty="0" err="1">
                <a:latin typeface="Myriad Pro Light"/>
              </a:rPr>
              <a:t>tuplas</a:t>
            </a:r>
            <a:r>
              <a:rPr lang="es-ES" sz="2400" dirty="0">
                <a:latin typeface="Myriad Pro Light"/>
              </a:rPr>
              <a:t> de una BD) o a una colección virtual (secuencia de Fibonacci).</a:t>
            </a:r>
            <a:r>
              <a:rPr lang="es-ES" sz="2400" dirty="0" smtClean="0">
                <a:latin typeface="Myriad Pro Light"/>
              </a:rPr>
              <a:t> </a:t>
            </a:r>
            <a:endParaRPr lang="es-ES" sz="2400" dirty="0">
              <a:latin typeface="Myriad Pro Light"/>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52381"/>
            <a:ext cx="9144000" cy="3053219"/>
          </a:xfrm>
          <a:prstGeom prst="rect">
            <a:avLst/>
          </a:prstGeom>
        </p:spPr>
      </p:pic>
    </p:spTree>
    <p:extLst>
      <p:ext uri="{BB962C8B-B14F-4D97-AF65-F5344CB8AC3E}">
        <p14:creationId xmlns:p14="http://schemas.microsoft.com/office/powerpoint/2010/main" val="2328869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Iterator</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0" y="1219200"/>
            <a:ext cx="3253154" cy="5638800"/>
          </a:xfrm>
          <a:prstGeom prst="rect">
            <a:avLst/>
          </a:prstGeom>
        </p:spPr>
      </p:pic>
    </p:spTree>
    <p:extLst>
      <p:ext uri="{BB962C8B-B14F-4D97-AF65-F5344CB8AC3E}">
        <p14:creationId xmlns:p14="http://schemas.microsoft.com/office/powerpoint/2010/main" val="3827846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Iterator</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371599"/>
            <a:ext cx="8763000" cy="5353687"/>
          </a:xfrm>
          <a:prstGeom prst="rect">
            <a:avLst/>
          </a:prstGeom>
        </p:spPr>
      </p:pic>
    </p:spTree>
    <p:extLst>
      <p:ext uri="{BB962C8B-B14F-4D97-AF65-F5344CB8AC3E}">
        <p14:creationId xmlns:p14="http://schemas.microsoft.com/office/powerpoint/2010/main" val="1024175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a:solidFill>
                  <a:schemeClr val="bg1"/>
                </a:solidFill>
                <a:latin typeface="Myriad Pro Light" pitchFamily="34" charset="0"/>
              </a:rPr>
              <a:t>Mediator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4239194" y="1337608"/>
            <a:ext cx="4676205" cy="3785652"/>
          </a:xfrm>
          <a:prstGeom prst="rect">
            <a:avLst/>
          </a:prstGeom>
          <a:noFill/>
        </p:spPr>
        <p:txBody>
          <a:bodyPr wrap="square" rtlCol="0">
            <a:spAutoFit/>
          </a:bodyPr>
          <a:lstStyle/>
          <a:p>
            <a:pPr algn="just"/>
            <a:r>
              <a:rPr lang="es-ES" sz="2400" dirty="0" smtClean="0">
                <a:latin typeface="Myriad Pro Light"/>
              </a:rPr>
              <a:t>El patrón </a:t>
            </a:r>
            <a:r>
              <a:rPr lang="es-ES" sz="2400" dirty="0">
                <a:latin typeface="Myriad Pro Light"/>
              </a:rPr>
              <a:t>Mediator permite definir un objeto que encapsula como un conjunto de objetos interactúa. Promueve el bajo acoplamiento ya </a:t>
            </a:r>
            <a:r>
              <a:rPr lang="es-ES" sz="2400" dirty="0" smtClean="0">
                <a:latin typeface="Myriad Pro Light"/>
              </a:rPr>
              <a:t>que permite </a:t>
            </a:r>
            <a:r>
              <a:rPr lang="es-ES" sz="2400" dirty="0">
                <a:latin typeface="Myriad Pro Light"/>
              </a:rPr>
              <a:t>que un grupo de objetos se comuniquen entre ellos sin que exista una referencia explícita entre ellos, y </a:t>
            </a:r>
            <a:r>
              <a:rPr lang="es-ES" sz="2400" dirty="0" smtClean="0">
                <a:latin typeface="Myriad Pro Light"/>
              </a:rPr>
              <a:t>les </a:t>
            </a:r>
            <a:r>
              <a:rPr lang="es-ES" sz="2400" dirty="0">
                <a:latin typeface="Myriad Pro Light"/>
              </a:rPr>
              <a:t>deja variar su interacción independientemente.</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47800"/>
            <a:ext cx="4086795" cy="2324424"/>
          </a:xfrm>
          <a:prstGeom prst="rect">
            <a:avLst/>
          </a:prstGeom>
        </p:spPr>
      </p:pic>
    </p:spTree>
    <p:extLst>
      <p:ext uri="{BB962C8B-B14F-4D97-AF65-F5344CB8AC3E}">
        <p14:creationId xmlns:p14="http://schemas.microsoft.com/office/powerpoint/2010/main" val="2474029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Mediator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295400"/>
            <a:ext cx="6781800" cy="5537268"/>
          </a:xfrm>
          <a:prstGeom prst="rect">
            <a:avLst/>
          </a:prstGeom>
        </p:spPr>
      </p:pic>
    </p:spTree>
    <p:extLst>
      <p:ext uri="{BB962C8B-B14F-4D97-AF65-F5344CB8AC3E}">
        <p14:creationId xmlns:p14="http://schemas.microsoft.com/office/powerpoint/2010/main" val="3083628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Temas</a:t>
            </a:r>
            <a:endParaRPr lang="en-US" sz="2800" b="1" dirty="0">
              <a:solidFill>
                <a:schemeClr val="bg1"/>
              </a:solidFill>
            </a:endParaRPr>
          </a:p>
        </p:txBody>
      </p:sp>
      <p:sp>
        <p:nvSpPr>
          <p:cNvPr id="5" name="CuadroTexto 4"/>
          <p:cNvSpPr txBox="1"/>
          <p:nvPr/>
        </p:nvSpPr>
        <p:spPr>
          <a:xfrm>
            <a:off x="304800" y="1219200"/>
            <a:ext cx="8229600" cy="5632311"/>
          </a:xfrm>
          <a:prstGeom prst="rect">
            <a:avLst/>
          </a:prstGeom>
          <a:noFill/>
        </p:spPr>
        <p:txBody>
          <a:bodyPr wrap="square" rtlCol="0">
            <a:spAutoFit/>
          </a:bodyPr>
          <a:lstStyle/>
          <a:p>
            <a:pPr marL="342900" indent="-342900">
              <a:buFont typeface="Arial" panose="020B0604020202020204" pitchFamily="34" charset="0"/>
              <a:buChar char="•"/>
            </a:pPr>
            <a:r>
              <a:rPr lang="es-MX" sz="2400" dirty="0">
                <a:latin typeface="Myriad Pro Light"/>
              </a:rPr>
              <a:t>¿Qué es un patrón </a:t>
            </a:r>
            <a:r>
              <a:rPr lang="es-MX" sz="2400" dirty="0" smtClean="0">
                <a:latin typeface="Myriad Pro Light"/>
              </a:rPr>
              <a:t>de comportamiento?</a:t>
            </a:r>
            <a:endParaRPr lang="es-ES" sz="2400" dirty="0" smtClean="0">
              <a:latin typeface="Myriad Pro Light"/>
            </a:endParaRPr>
          </a:p>
          <a:p>
            <a:pPr marL="342900" indent="-342900">
              <a:buFont typeface="Arial" panose="020B0604020202020204" pitchFamily="34" charset="0"/>
              <a:buChar char="•"/>
            </a:pPr>
            <a:r>
              <a:rPr lang="es-ES" sz="2400" dirty="0" smtClean="0">
                <a:latin typeface="Myriad Pro Light"/>
              </a:rPr>
              <a:t>Patrón </a:t>
            </a:r>
            <a:r>
              <a:rPr lang="es-ES" sz="2400" dirty="0" err="1" smtClean="0">
                <a:latin typeface="Myriad Pro Light"/>
              </a:rPr>
              <a:t>Chain</a:t>
            </a:r>
            <a:r>
              <a:rPr lang="es-ES" sz="2400" dirty="0" smtClean="0">
                <a:latin typeface="Myriad Pro Light"/>
              </a:rPr>
              <a:t> of </a:t>
            </a:r>
            <a:r>
              <a:rPr lang="es-ES" sz="2400" dirty="0" err="1" smtClean="0">
                <a:latin typeface="Myriad Pro Light"/>
              </a:rPr>
              <a:t>Responsibility</a:t>
            </a:r>
            <a:endParaRPr lang="es-ES" sz="2000" dirty="0" smtClean="0">
              <a:latin typeface="Myriad Pro Light"/>
            </a:endParaRPr>
          </a:p>
          <a:p>
            <a:pPr marL="800100" lvl="1" indent="-342900">
              <a:buFont typeface="Arial" panose="020B0604020202020204" pitchFamily="34" charset="0"/>
              <a:buChar char="•"/>
            </a:pPr>
            <a:r>
              <a:rPr lang="es-ES" sz="2000" dirty="0" smtClean="0">
                <a:latin typeface="Myriad Pro Light"/>
              </a:rPr>
              <a:t>Definición</a:t>
            </a:r>
          </a:p>
          <a:p>
            <a:pPr marL="800100" lvl="1" indent="-342900">
              <a:buFont typeface="Arial" panose="020B0604020202020204" pitchFamily="34" charset="0"/>
              <a:buChar char="•"/>
            </a:pPr>
            <a:r>
              <a:rPr lang="es-ES" sz="2000" dirty="0" smtClean="0">
                <a:latin typeface="Myriad Pro Light"/>
              </a:rPr>
              <a:t>Estructura</a:t>
            </a:r>
          </a:p>
          <a:p>
            <a:pPr marL="800100" lvl="1" indent="-342900">
              <a:buFont typeface="Arial" panose="020B0604020202020204" pitchFamily="34" charset="0"/>
              <a:buChar char="•"/>
            </a:pPr>
            <a:r>
              <a:rPr lang="es-ES" sz="2000" dirty="0" smtClean="0">
                <a:latin typeface="Myriad Pro Light"/>
              </a:rPr>
              <a:t>Ejemplo</a:t>
            </a:r>
          </a:p>
          <a:p>
            <a:pPr marL="342900" indent="-342900">
              <a:buFont typeface="Arial" panose="020B0604020202020204" pitchFamily="34" charset="0"/>
              <a:buChar char="•"/>
            </a:pPr>
            <a:r>
              <a:rPr lang="es-ES" sz="2400" dirty="0" smtClean="0">
                <a:latin typeface="Myriad Pro Light"/>
              </a:rPr>
              <a:t>Patrón </a:t>
            </a:r>
            <a:r>
              <a:rPr lang="es-ES" sz="2400" dirty="0" err="1" smtClean="0">
                <a:latin typeface="Myriad Pro Light"/>
              </a:rPr>
              <a:t>Command</a:t>
            </a:r>
            <a:endParaRPr lang="es-ES" sz="2400" dirty="0" smtClean="0">
              <a:latin typeface="Myriad Pro Light"/>
            </a:endParaRPr>
          </a:p>
          <a:p>
            <a:pPr marL="800100" lvl="1" indent="-342900">
              <a:buFont typeface="Arial" panose="020B0604020202020204" pitchFamily="34" charset="0"/>
              <a:buChar char="•"/>
            </a:pPr>
            <a:r>
              <a:rPr lang="es-ES" sz="2000" dirty="0">
                <a:latin typeface="Myriad Pro Light"/>
              </a:rPr>
              <a:t>Definición</a:t>
            </a:r>
          </a:p>
          <a:p>
            <a:pPr marL="800100" lvl="1" indent="-342900">
              <a:buFont typeface="Arial" panose="020B0604020202020204" pitchFamily="34" charset="0"/>
              <a:buChar char="•"/>
            </a:pPr>
            <a:r>
              <a:rPr lang="es-ES" sz="2000" dirty="0">
                <a:latin typeface="Myriad Pro Light"/>
              </a:rPr>
              <a:t>Estructura</a:t>
            </a:r>
          </a:p>
          <a:p>
            <a:pPr marL="800100" lvl="1" indent="-342900">
              <a:buFont typeface="Arial" panose="020B0604020202020204" pitchFamily="34" charset="0"/>
              <a:buChar char="•"/>
            </a:pPr>
            <a:r>
              <a:rPr lang="es-ES" sz="2000" dirty="0" smtClean="0">
                <a:latin typeface="Myriad Pro Light"/>
              </a:rPr>
              <a:t>Ejemplo</a:t>
            </a:r>
            <a:endParaRPr lang="es-ES" dirty="0">
              <a:latin typeface="Myriad Pro Light"/>
            </a:endParaRPr>
          </a:p>
          <a:p>
            <a:pPr marL="342900" indent="-342900">
              <a:buFont typeface="Arial" panose="020B0604020202020204" pitchFamily="34" charset="0"/>
              <a:buChar char="•"/>
            </a:pPr>
            <a:r>
              <a:rPr lang="es-ES" sz="2400" dirty="0">
                <a:latin typeface="Myriad Pro Light"/>
              </a:rPr>
              <a:t>Patrón </a:t>
            </a:r>
            <a:r>
              <a:rPr lang="es-ES" sz="2400" dirty="0" err="1" smtClean="0">
                <a:latin typeface="Myriad Pro Light"/>
              </a:rPr>
              <a:t>Interpreter</a:t>
            </a:r>
            <a:endParaRPr lang="es-ES" sz="2400" dirty="0">
              <a:latin typeface="Myriad Pro Light"/>
            </a:endParaRPr>
          </a:p>
          <a:p>
            <a:pPr marL="800100" lvl="1" indent="-342900">
              <a:buFont typeface="Arial" panose="020B0604020202020204" pitchFamily="34" charset="0"/>
              <a:buChar char="•"/>
            </a:pPr>
            <a:r>
              <a:rPr lang="es-ES" sz="2000" dirty="0">
                <a:latin typeface="Myriad Pro Light"/>
              </a:rPr>
              <a:t>Definición</a:t>
            </a:r>
          </a:p>
          <a:p>
            <a:pPr marL="800100" lvl="1" indent="-342900">
              <a:buFont typeface="Arial" panose="020B0604020202020204" pitchFamily="34" charset="0"/>
              <a:buChar char="•"/>
            </a:pPr>
            <a:r>
              <a:rPr lang="es-ES" sz="2000" dirty="0">
                <a:latin typeface="Myriad Pro Light"/>
              </a:rPr>
              <a:t>Estructura</a:t>
            </a:r>
          </a:p>
          <a:p>
            <a:pPr marL="800100" lvl="1" indent="-342900">
              <a:buFont typeface="Arial" panose="020B0604020202020204" pitchFamily="34" charset="0"/>
              <a:buChar char="•"/>
            </a:pPr>
            <a:r>
              <a:rPr lang="es-ES" sz="2000" dirty="0" smtClean="0">
                <a:latin typeface="Myriad Pro Light"/>
              </a:rPr>
              <a:t>Ejemplo</a:t>
            </a:r>
          </a:p>
          <a:p>
            <a:pPr marL="342900" indent="-342900">
              <a:buFont typeface="Arial" panose="020B0604020202020204" pitchFamily="34" charset="0"/>
              <a:buChar char="•"/>
            </a:pPr>
            <a:r>
              <a:rPr lang="es-ES" sz="2400" dirty="0">
                <a:latin typeface="Myriad Pro Light"/>
              </a:rPr>
              <a:t>Patrón </a:t>
            </a:r>
            <a:r>
              <a:rPr lang="es-ES" sz="2400" dirty="0" err="1" smtClean="0">
                <a:latin typeface="Myriad Pro Light"/>
              </a:rPr>
              <a:t>Iterator</a:t>
            </a:r>
            <a:endParaRPr lang="es-ES" sz="2400" dirty="0">
              <a:latin typeface="Myriad Pro Light"/>
            </a:endParaRPr>
          </a:p>
          <a:p>
            <a:pPr marL="800100" lvl="1" indent="-342900">
              <a:buFont typeface="Arial" panose="020B0604020202020204" pitchFamily="34" charset="0"/>
              <a:buChar char="•"/>
            </a:pPr>
            <a:r>
              <a:rPr lang="es-ES" sz="2000" dirty="0">
                <a:latin typeface="Myriad Pro Light"/>
              </a:rPr>
              <a:t>Definición</a:t>
            </a:r>
          </a:p>
          <a:p>
            <a:pPr marL="800100" lvl="1" indent="-342900">
              <a:buFont typeface="Arial" panose="020B0604020202020204" pitchFamily="34" charset="0"/>
              <a:buChar char="•"/>
            </a:pPr>
            <a:r>
              <a:rPr lang="es-ES" sz="2000" dirty="0">
                <a:latin typeface="Myriad Pro Light"/>
              </a:rPr>
              <a:t>Estructura</a:t>
            </a:r>
          </a:p>
          <a:p>
            <a:pPr marL="800100" lvl="1" indent="-342900">
              <a:buFont typeface="Arial" panose="020B0604020202020204" pitchFamily="34" charset="0"/>
              <a:buChar char="•"/>
            </a:pPr>
            <a:r>
              <a:rPr lang="es-ES" sz="2000" dirty="0">
                <a:latin typeface="Myriad Pro Light"/>
              </a:rPr>
              <a:t>Ejemplo</a:t>
            </a:r>
            <a:endParaRPr lang="es-ES" sz="2000" dirty="0" smtClean="0">
              <a:latin typeface="Myriad Pro Light"/>
            </a:endParaRPr>
          </a:p>
        </p:txBody>
      </p:sp>
    </p:spTree>
    <p:extLst>
      <p:ext uri="{BB962C8B-B14F-4D97-AF65-F5344CB8AC3E}">
        <p14:creationId xmlns:p14="http://schemas.microsoft.com/office/powerpoint/2010/main" val="3122026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Mediator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162512"/>
            <a:ext cx="8991600" cy="5695488"/>
          </a:xfrm>
          <a:prstGeom prst="rect">
            <a:avLst/>
          </a:prstGeom>
        </p:spPr>
      </p:pic>
    </p:spTree>
    <p:extLst>
      <p:ext uri="{BB962C8B-B14F-4D97-AF65-F5344CB8AC3E}">
        <p14:creationId xmlns:p14="http://schemas.microsoft.com/office/powerpoint/2010/main" val="36961903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a:solidFill>
                  <a:schemeClr val="bg1"/>
                </a:solidFill>
                <a:latin typeface="Myriad Pro Light" pitchFamily="34" charset="0"/>
              </a:rPr>
              <a:t>Memento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4572000" y="1337608"/>
            <a:ext cx="4343400" cy="3785652"/>
          </a:xfrm>
          <a:prstGeom prst="rect">
            <a:avLst/>
          </a:prstGeom>
          <a:noFill/>
        </p:spPr>
        <p:txBody>
          <a:bodyPr wrap="square" rtlCol="0">
            <a:spAutoFit/>
          </a:bodyPr>
          <a:lstStyle/>
          <a:p>
            <a:pPr algn="just"/>
            <a:r>
              <a:rPr lang="es-ES" sz="2400" dirty="0" smtClean="0">
                <a:latin typeface="Myriad Pro Light"/>
              </a:rPr>
              <a:t>El patrón </a:t>
            </a:r>
            <a:r>
              <a:rPr lang="es-ES" sz="2400" dirty="0">
                <a:latin typeface="Myriad Pro Light"/>
              </a:rPr>
              <a:t>Memento permite sin violar la </a:t>
            </a:r>
            <a:r>
              <a:rPr lang="es-ES" sz="2400" dirty="0" smtClean="0">
                <a:latin typeface="Myriad Pro Light"/>
              </a:rPr>
              <a:t>encapsulación</a:t>
            </a:r>
            <a:r>
              <a:rPr lang="es-ES" sz="2400" dirty="0">
                <a:latin typeface="Myriad Pro Light"/>
              </a:rPr>
              <a:t>, capturar y externalizar el estado interno de un objeto, de manera tal que el objeto pueda retornar a </a:t>
            </a:r>
            <a:r>
              <a:rPr lang="es-ES" sz="2400" dirty="0" smtClean="0">
                <a:latin typeface="Myriad Pro Light"/>
              </a:rPr>
              <a:t>ese </a:t>
            </a:r>
            <a:r>
              <a:rPr lang="es-ES" sz="2400" dirty="0">
                <a:latin typeface="Myriad Pro Light"/>
              </a:rPr>
              <a:t>estado </a:t>
            </a:r>
            <a:r>
              <a:rPr lang="es-ES" sz="2400" dirty="0" smtClean="0">
                <a:latin typeface="Myriad Pro Light"/>
              </a:rPr>
              <a:t>posteriormente. Un ejemplo de este patrón son las operaciones de tipo </a:t>
            </a:r>
            <a:r>
              <a:rPr lang="es-ES" sz="2400" dirty="0" err="1" smtClean="0">
                <a:latin typeface="Myriad Pro Light"/>
              </a:rPr>
              <a:t>undo</a:t>
            </a:r>
            <a:r>
              <a:rPr lang="es-ES" sz="2400" dirty="0" smtClean="0">
                <a:latin typeface="Myriad Pro Light"/>
              </a:rPr>
              <a:t>/redo.</a:t>
            </a:r>
            <a:endParaRPr lang="es-ES" sz="2400" dirty="0">
              <a:latin typeface="Myriad Pro Light"/>
            </a:endParaRPr>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455673"/>
            <a:ext cx="4267200" cy="2125727"/>
          </a:xfrm>
          <a:prstGeom prst="rect">
            <a:avLst/>
          </a:prstGeom>
        </p:spPr>
      </p:pic>
    </p:spTree>
    <p:extLst>
      <p:ext uri="{BB962C8B-B14F-4D97-AF65-F5344CB8AC3E}">
        <p14:creationId xmlns:p14="http://schemas.microsoft.com/office/powerpoint/2010/main" val="3563401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Memento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19200"/>
            <a:ext cx="6648995" cy="5486400"/>
          </a:xfrm>
          <a:prstGeom prst="rect">
            <a:avLst/>
          </a:prstGeom>
        </p:spPr>
      </p:pic>
    </p:spTree>
    <p:extLst>
      <p:ext uri="{BB962C8B-B14F-4D97-AF65-F5344CB8AC3E}">
        <p14:creationId xmlns:p14="http://schemas.microsoft.com/office/powerpoint/2010/main" val="2082368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Memento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219200"/>
            <a:ext cx="8839200" cy="5594883"/>
          </a:xfrm>
          <a:prstGeom prst="rect">
            <a:avLst/>
          </a:prstGeom>
        </p:spPr>
      </p:pic>
    </p:spTree>
    <p:extLst>
      <p:ext uri="{BB962C8B-B14F-4D97-AF65-F5344CB8AC3E}">
        <p14:creationId xmlns:p14="http://schemas.microsoft.com/office/powerpoint/2010/main" val="1156186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a:solidFill>
                  <a:schemeClr val="bg1"/>
                </a:solidFill>
                <a:latin typeface="Myriad Pro Light" pitchFamily="34" charset="0"/>
              </a:rPr>
              <a:t>Observer</a:t>
            </a:r>
            <a:r>
              <a:rPr lang="es-MX" sz="2800" b="1" dirty="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152400" y="1337608"/>
            <a:ext cx="8763000" cy="1569660"/>
          </a:xfrm>
          <a:prstGeom prst="rect">
            <a:avLst/>
          </a:prstGeom>
          <a:noFill/>
        </p:spPr>
        <p:txBody>
          <a:bodyPr wrap="square" rtlCol="0">
            <a:spAutoFit/>
          </a:bodyPr>
          <a:lstStyle/>
          <a:p>
            <a:pPr algn="just"/>
            <a:r>
              <a:rPr lang="es-ES" sz="2400" dirty="0" smtClean="0">
                <a:latin typeface="Myriad Pro Light"/>
              </a:rPr>
              <a:t>El patrón </a:t>
            </a:r>
            <a:r>
              <a:rPr lang="es-ES" sz="2400" dirty="0" err="1">
                <a:latin typeface="Myriad Pro Light"/>
              </a:rPr>
              <a:t>Observer</a:t>
            </a:r>
            <a:r>
              <a:rPr lang="es-ES" sz="2400" dirty="0">
                <a:latin typeface="Myriad Pro Light"/>
              </a:rPr>
              <a:t> permite definir una dependencia del tipo de uno a muchos entre objetos, de manera tal que cuando un objeto cambia su estado, todos sus dependientes </a:t>
            </a:r>
            <a:r>
              <a:rPr lang="es-ES" sz="2400">
                <a:latin typeface="Myriad Pro Light"/>
              </a:rPr>
              <a:t>son </a:t>
            </a:r>
            <a:r>
              <a:rPr lang="es-ES" sz="2400" smtClean="0">
                <a:latin typeface="Myriad Pro Light"/>
              </a:rPr>
              <a:t>notificados </a:t>
            </a:r>
            <a:r>
              <a:rPr lang="es-ES" sz="2400" dirty="0">
                <a:latin typeface="Myriad Pro Light"/>
              </a:rPr>
              <a:t>y actualizados automáticamente.</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819400"/>
            <a:ext cx="5334000" cy="4000500"/>
          </a:xfrm>
          <a:prstGeom prst="rect">
            <a:avLst/>
          </a:prstGeom>
        </p:spPr>
      </p:pic>
    </p:spTree>
    <p:extLst>
      <p:ext uri="{BB962C8B-B14F-4D97-AF65-F5344CB8AC3E}">
        <p14:creationId xmlns:p14="http://schemas.microsoft.com/office/powerpoint/2010/main" val="26049892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Observer</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295400"/>
            <a:ext cx="5562600" cy="5333214"/>
          </a:xfrm>
          <a:prstGeom prst="rect">
            <a:avLst/>
          </a:prstGeom>
        </p:spPr>
      </p:pic>
    </p:spTree>
    <p:extLst>
      <p:ext uri="{BB962C8B-B14F-4D97-AF65-F5344CB8AC3E}">
        <p14:creationId xmlns:p14="http://schemas.microsoft.com/office/powerpoint/2010/main" val="36477409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Observer</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138804"/>
            <a:ext cx="8686800" cy="5711505"/>
          </a:xfrm>
          <a:prstGeom prst="rect">
            <a:avLst/>
          </a:prstGeom>
        </p:spPr>
      </p:pic>
    </p:spTree>
    <p:extLst>
      <p:ext uri="{BB962C8B-B14F-4D97-AF65-F5344CB8AC3E}">
        <p14:creationId xmlns:p14="http://schemas.microsoft.com/office/powerpoint/2010/main" val="31108987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Observer</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70158"/>
            <a:ext cx="9144000" cy="4830642"/>
          </a:xfrm>
          <a:prstGeom prst="rect">
            <a:avLst/>
          </a:prstGeom>
        </p:spPr>
      </p:pic>
    </p:spTree>
    <p:extLst>
      <p:ext uri="{BB962C8B-B14F-4D97-AF65-F5344CB8AC3E}">
        <p14:creationId xmlns:p14="http://schemas.microsoft.com/office/powerpoint/2010/main" val="11583572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a:solidFill>
                  <a:schemeClr val="bg1"/>
                </a:solidFill>
                <a:latin typeface="Myriad Pro Light" pitchFamily="34" charset="0"/>
              </a:rPr>
              <a:t>State</a:t>
            </a:r>
            <a:r>
              <a:rPr lang="es-MX" sz="2800" b="1" dirty="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152400" y="1337608"/>
            <a:ext cx="8763000" cy="830997"/>
          </a:xfrm>
          <a:prstGeom prst="rect">
            <a:avLst/>
          </a:prstGeom>
          <a:noFill/>
        </p:spPr>
        <p:txBody>
          <a:bodyPr wrap="square" rtlCol="0">
            <a:spAutoFit/>
          </a:bodyPr>
          <a:lstStyle/>
          <a:p>
            <a:pPr algn="just"/>
            <a:r>
              <a:rPr lang="es-ES" sz="2400" dirty="0" smtClean="0">
                <a:latin typeface="Myriad Pro Light"/>
              </a:rPr>
              <a:t>El patrón </a:t>
            </a:r>
            <a:r>
              <a:rPr lang="es-ES" sz="2400" dirty="0" err="1">
                <a:latin typeface="Myriad Pro Light"/>
              </a:rPr>
              <a:t>State</a:t>
            </a:r>
            <a:r>
              <a:rPr lang="es-ES" sz="2400" dirty="0">
                <a:latin typeface="Myriad Pro Light"/>
              </a:rPr>
              <a:t> permite </a:t>
            </a:r>
            <a:r>
              <a:rPr lang="es-ES" sz="2400" dirty="0" smtClean="0">
                <a:latin typeface="Myriad Pro Light"/>
              </a:rPr>
              <a:t>a un objeto cambiar su comportamiento cuando su estado interno cambia.</a:t>
            </a:r>
            <a:endParaRPr lang="es-ES" sz="2400" dirty="0">
              <a:latin typeface="Myriad Pro Light"/>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5" y="2161224"/>
            <a:ext cx="8239125" cy="4696776"/>
          </a:xfrm>
          <a:prstGeom prst="rect">
            <a:avLst/>
          </a:prstGeom>
        </p:spPr>
      </p:pic>
    </p:spTree>
    <p:extLst>
      <p:ext uri="{BB962C8B-B14F-4D97-AF65-F5344CB8AC3E}">
        <p14:creationId xmlns:p14="http://schemas.microsoft.com/office/powerpoint/2010/main" val="2873587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State</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323975"/>
            <a:ext cx="6324600" cy="5398343"/>
          </a:xfrm>
          <a:prstGeom prst="rect">
            <a:avLst/>
          </a:prstGeom>
        </p:spPr>
      </p:pic>
    </p:spTree>
    <p:extLst>
      <p:ext uri="{BB962C8B-B14F-4D97-AF65-F5344CB8AC3E}">
        <p14:creationId xmlns:p14="http://schemas.microsoft.com/office/powerpoint/2010/main" val="1247938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Temas</a:t>
            </a:r>
            <a:endParaRPr lang="en-US" sz="2800" b="1" dirty="0">
              <a:solidFill>
                <a:schemeClr val="bg1"/>
              </a:solidFill>
            </a:endParaRPr>
          </a:p>
        </p:txBody>
      </p:sp>
      <p:sp>
        <p:nvSpPr>
          <p:cNvPr id="5" name="CuadroTexto 4"/>
          <p:cNvSpPr txBox="1"/>
          <p:nvPr/>
        </p:nvSpPr>
        <p:spPr>
          <a:xfrm>
            <a:off x="304800" y="1219200"/>
            <a:ext cx="8229600" cy="5262979"/>
          </a:xfrm>
          <a:prstGeom prst="rect">
            <a:avLst/>
          </a:prstGeom>
          <a:noFill/>
        </p:spPr>
        <p:txBody>
          <a:bodyPr wrap="square" rtlCol="0">
            <a:spAutoFit/>
          </a:bodyPr>
          <a:lstStyle/>
          <a:p>
            <a:pPr marL="342900" indent="-342900">
              <a:buFont typeface="Arial" panose="020B0604020202020204" pitchFamily="34" charset="0"/>
              <a:buChar char="•"/>
            </a:pPr>
            <a:r>
              <a:rPr lang="es-ES" sz="2400" dirty="0" smtClean="0">
                <a:latin typeface="Myriad Pro Light"/>
              </a:rPr>
              <a:t>Patrón Mediator</a:t>
            </a:r>
            <a:endParaRPr lang="es-ES" sz="2000" dirty="0" smtClean="0">
              <a:latin typeface="Myriad Pro Light"/>
            </a:endParaRPr>
          </a:p>
          <a:p>
            <a:pPr marL="800100" lvl="1" indent="-342900">
              <a:buFont typeface="Arial" panose="020B0604020202020204" pitchFamily="34" charset="0"/>
              <a:buChar char="•"/>
            </a:pPr>
            <a:r>
              <a:rPr lang="es-ES" sz="2000" dirty="0" smtClean="0">
                <a:latin typeface="Myriad Pro Light"/>
              </a:rPr>
              <a:t>Definición</a:t>
            </a:r>
          </a:p>
          <a:p>
            <a:pPr marL="800100" lvl="1" indent="-342900">
              <a:buFont typeface="Arial" panose="020B0604020202020204" pitchFamily="34" charset="0"/>
              <a:buChar char="•"/>
            </a:pPr>
            <a:r>
              <a:rPr lang="es-ES" sz="2000" dirty="0" smtClean="0">
                <a:latin typeface="Myriad Pro Light"/>
              </a:rPr>
              <a:t>Estructura</a:t>
            </a:r>
          </a:p>
          <a:p>
            <a:pPr marL="800100" lvl="1" indent="-342900">
              <a:buFont typeface="Arial" panose="020B0604020202020204" pitchFamily="34" charset="0"/>
              <a:buChar char="•"/>
            </a:pPr>
            <a:r>
              <a:rPr lang="es-ES" sz="2000" dirty="0" smtClean="0">
                <a:latin typeface="Myriad Pro Light"/>
              </a:rPr>
              <a:t>Ejemplo</a:t>
            </a:r>
          </a:p>
          <a:p>
            <a:pPr marL="342900" indent="-342900">
              <a:buFont typeface="Arial" panose="020B0604020202020204" pitchFamily="34" charset="0"/>
              <a:buChar char="•"/>
            </a:pPr>
            <a:r>
              <a:rPr lang="es-ES" sz="2400" dirty="0" smtClean="0">
                <a:latin typeface="Myriad Pro Light"/>
              </a:rPr>
              <a:t>Patrón Memento</a:t>
            </a:r>
          </a:p>
          <a:p>
            <a:pPr marL="800100" lvl="1" indent="-342900">
              <a:buFont typeface="Arial" panose="020B0604020202020204" pitchFamily="34" charset="0"/>
              <a:buChar char="•"/>
            </a:pPr>
            <a:r>
              <a:rPr lang="es-ES" sz="2000" dirty="0">
                <a:latin typeface="Myriad Pro Light"/>
              </a:rPr>
              <a:t>Definición</a:t>
            </a:r>
          </a:p>
          <a:p>
            <a:pPr marL="800100" lvl="1" indent="-342900">
              <a:buFont typeface="Arial" panose="020B0604020202020204" pitchFamily="34" charset="0"/>
              <a:buChar char="•"/>
            </a:pPr>
            <a:r>
              <a:rPr lang="es-ES" sz="2000" dirty="0">
                <a:latin typeface="Myriad Pro Light"/>
              </a:rPr>
              <a:t>Estructura</a:t>
            </a:r>
          </a:p>
          <a:p>
            <a:pPr marL="800100" lvl="1" indent="-342900">
              <a:buFont typeface="Arial" panose="020B0604020202020204" pitchFamily="34" charset="0"/>
              <a:buChar char="•"/>
            </a:pPr>
            <a:r>
              <a:rPr lang="es-ES" sz="2000" dirty="0" smtClean="0">
                <a:latin typeface="Myriad Pro Light"/>
              </a:rPr>
              <a:t>Ejemplo</a:t>
            </a:r>
            <a:endParaRPr lang="es-ES" dirty="0">
              <a:latin typeface="Myriad Pro Light"/>
            </a:endParaRPr>
          </a:p>
          <a:p>
            <a:pPr marL="342900" indent="-342900">
              <a:buFont typeface="Arial" panose="020B0604020202020204" pitchFamily="34" charset="0"/>
              <a:buChar char="•"/>
            </a:pPr>
            <a:r>
              <a:rPr lang="es-ES" sz="2400" dirty="0">
                <a:latin typeface="Myriad Pro Light"/>
              </a:rPr>
              <a:t>Patrón </a:t>
            </a:r>
            <a:r>
              <a:rPr lang="es-ES" sz="2400" dirty="0" err="1" smtClean="0">
                <a:latin typeface="Myriad Pro Light"/>
              </a:rPr>
              <a:t>Observer</a:t>
            </a:r>
            <a:endParaRPr lang="es-ES" sz="2400" dirty="0">
              <a:latin typeface="Myriad Pro Light"/>
            </a:endParaRPr>
          </a:p>
          <a:p>
            <a:pPr marL="800100" lvl="1" indent="-342900">
              <a:buFont typeface="Arial" panose="020B0604020202020204" pitchFamily="34" charset="0"/>
              <a:buChar char="•"/>
            </a:pPr>
            <a:r>
              <a:rPr lang="es-ES" sz="2000" dirty="0">
                <a:latin typeface="Myriad Pro Light"/>
              </a:rPr>
              <a:t>Definición</a:t>
            </a:r>
          </a:p>
          <a:p>
            <a:pPr marL="800100" lvl="1" indent="-342900">
              <a:buFont typeface="Arial" panose="020B0604020202020204" pitchFamily="34" charset="0"/>
              <a:buChar char="•"/>
            </a:pPr>
            <a:r>
              <a:rPr lang="es-ES" sz="2000" dirty="0">
                <a:latin typeface="Myriad Pro Light"/>
              </a:rPr>
              <a:t>Estructura</a:t>
            </a:r>
          </a:p>
          <a:p>
            <a:pPr marL="800100" lvl="1" indent="-342900">
              <a:buFont typeface="Arial" panose="020B0604020202020204" pitchFamily="34" charset="0"/>
              <a:buChar char="•"/>
            </a:pPr>
            <a:r>
              <a:rPr lang="es-ES" sz="2000" dirty="0" smtClean="0">
                <a:latin typeface="Myriad Pro Light"/>
              </a:rPr>
              <a:t>Ejemplo</a:t>
            </a:r>
          </a:p>
          <a:p>
            <a:pPr marL="342900" indent="-342900">
              <a:buFont typeface="Arial" panose="020B0604020202020204" pitchFamily="34" charset="0"/>
              <a:buChar char="•"/>
            </a:pPr>
            <a:r>
              <a:rPr lang="es-ES" sz="2400" dirty="0">
                <a:latin typeface="Myriad Pro Light"/>
              </a:rPr>
              <a:t>Patrón </a:t>
            </a:r>
            <a:r>
              <a:rPr lang="es-ES" sz="2400" dirty="0" err="1" smtClean="0">
                <a:latin typeface="Myriad Pro Light"/>
              </a:rPr>
              <a:t>State</a:t>
            </a:r>
            <a:endParaRPr lang="es-ES" sz="2400" dirty="0">
              <a:latin typeface="Myriad Pro Light"/>
            </a:endParaRPr>
          </a:p>
          <a:p>
            <a:pPr marL="800100" lvl="1" indent="-342900">
              <a:buFont typeface="Arial" panose="020B0604020202020204" pitchFamily="34" charset="0"/>
              <a:buChar char="•"/>
            </a:pPr>
            <a:r>
              <a:rPr lang="es-ES" sz="2000" dirty="0">
                <a:latin typeface="Myriad Pro Light"/>
              </a:rPr>
              <a:t>Definición</a:t>
            </a:r>
          </a:p>
          <a:p>
            <a:pPr marL="800100" lvl="1" indent="-342900">
              <a:buFont typeface="Arial" panose="020B0604020202020204" pitchFamily="34" charset="0"/>
              <a:buChar char="•"/>
            </a:pPr>
            <a:r>
              <a:rPr lang="es-ES" sz="2000" dirty="0">
                <a:latin typeface="Myriad Pro Light"/>
              </a:rPr>
              <a:t>Estructura</a:t>
            </a:r>
          </a:p>
          <a:p>
            <a:pPr marL="800100" lvl="1" indent="-342900">
              <a:buFont typeface="Arial" panose="020B0604020202020204" pitchFamily="34" charset="0"/>
              <a:buChar char="•"/>
            </a:pPr>
            <a:r>
              <a:rPr lang="es-ES" sz="2000" dirty="0">
                <a:latin typeface="Myriad Pro Light"/>
              </a:rPr>
              <a:t>Ejemplo</a:t>
            </a:r>
            <a:endParaRPr lang="es-ES" sz="2000" dirty="0" smtClean="0">
              <a:latin typeface="Myriad Pro Light"/>
            </a:endParaRPr>
          </a:p>
        </p:txBody>
      </p:sp>
    </p:spTree>
    <p:extLst>
      <p:ext uri="{BB962C8B-B14F-4D97-AF65-F5344CB8AC3E}">
        <p14:creationId xmlns:p14="http://schemas.microsoft.com/office/powerpoint/2010/main" val="23314149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State</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8800"/>
            <a:ext cx="9144000" cy="3884452"/>
          </a:xfrm>
          <a:prstGeom prst="rect">
            <a:avLst/>
          </a:prstGeom>
        </p:spPr>
      </p:pic>
    </p:spTree>
    <p:extLst>
      <p:ext uri="{BB962C8B-B14F-4D97-AF65-F5344CB8AC3E}">
        <p14:creationId xmlns:p14="http://schemas.microsoft.com/office/powerpoint/2010/main" val="3211659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a:solidFill>
                  <a:schemeClr val="bg1"/>
                </a:solidFill>
                <a:latin typeface="Myriad Pro Light" pitchFamily="34" charset="0"/>
              </a:rPr>
              <a:t>Strategy</a:t>
            </a:r>
            <a:r>
              <a:rPr lang="es-MX" sz="2800" b="1" dirty="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4114800" y="1337608"/>
            <a:ext cx="4800600" cy="4893647"/>
          </a:xfrm>
          <a:prstGeom prst="rect">
            <a:avLst/>
          </a:prstGeom>
          <a:noFill/>
        </p:spPr>
        <p:txBody>
          <a:bodyPr wrap="square" rtlCol="0">
            <a:spAutoFit/>
          </a:bodyPr>
          <a:lstStyle/>
          <a:p>
            <a:pPr algn="just"/>
            <a:r>
              <a:rPr lang="es-ES" sz="2400" dirty="0" smtClean="0">
                <a:latin typeface="Myriad Pro Light"/>
              </a:rPr>
              <a:t>El patrón </a:t>
            </a:r>
            <a:r>
              <a:rPr lang="es-ES" sz="2400" dirty="0" err="1">
                <a:latin typeface="Myriad Pro Light"/>
              </a:rPr>
              <a:t>Strategy</a:t>
            </a:r>
            <a:r>
              <a:rPr lang="es-ES" sz="2400" dirty="0">
                <a:latin typeface="Myriad Pro Light"/>
              </a:rPr>
              <a:t> permite definir una familia de algoritmos que puedan ser encapsulados de manera tal que puedan ser intercambiables dentro de la misma familia. Permite que los algoritmos varíen de manera independiente del cliente que los use, ya que la estrategia se define como una abstracción que delega los detalles de la implementación a sus clases derivadas.</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 y="1485900"/>
            <a:ext cx="3829050" cy="2476500"/>
          </a:xfrm>
          <a:prstGeom prst="rect">
            <a:avLst/>
          </a:prstGeom>
        </p:spPr>
      </p:pic>
    </p:spTree>
    <p:extLst>
      <p:ext uri="{BB962C8B-B14F-4D97-AF65-F5344CB8AC3E}">
        <p14:creationId xmlns:p14="http://schemas.microsoft.com/office/powerpoint/2010/main" val="28102581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Strategy</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47800"/>
            <a:ext cx="7315200" cy="5287926"/>
          </a:xfrm>
          <a:prstGeom prst="rect">
            <a:avLst/>
          </a:prstGeom>
        </p:spPr>
      </p:pic>
    </p:spTree>
    <p:extLst>
      <p:ext uri="{BB962C8B-B14F-4D97-AF65-F5344CB8AC3E}">
        <p14:creationId xmlns:p14="http://schemas.microsoft.com/office/powerpoint/2010/main" val="20487866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Strategy</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524000"/>
            <a:ext cx="8776138" cy="4876800"/>
          </a:xfrm>
          <a:prstGeom prst="rect">
            <a:avLst/>
          </a:prstGeom>
        </p:spPr>
      </p:pic>
    </p:spTree>
    <p:extLst>
      <p:ext uri="{BB962C8B-B14F-4D97-AF65-F5344CB8AC3E}">
        <p14:creationId xmlns:p14="http://schemas.microsoft.com/office/powerpoint/2010/main" val="1093431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a:solidFill>
                  <a:schemeClr val="bg1"/>
                </a:solidFill>
                <a:latin typeface="Myriad Pro Light" pitchFamily="34" charset="0"/>
              </a:rPr>
              <a:t>Template </a:t>
            </a:r>
            <a:r>
              <a:rPr lang="es-MX" sz="2800" b="1" dirty="0" err="1">
                <a:solidFill>
                  <a:schemeClr val="bg1"/>
                </a:solidFill>
                <a:latin typeface="Myriad Pro Light" pitchFamily="34" charset="0"/>
              </a:rPr>
              <a:t>Method</a:t>
            </a:r>
            <a:r>
              <a:rPr lang="es-MX" sz="2800" b="1" dirty="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76200" y="1337608"/>
            <a:ext cx="8839200" cy="1938992"/>
          </a:xfrm>
          <a:prstGeom prst="rect">
            <a:avLst/>
          </a:prstGeom>
          <a:noFill/>
        </p:spPr>
        <p:txBody>
          <a:bodyPr wrap="square" rtlCol="0">
            <a:spAutoFit/>
          </a:bodyPr>
          <a:lstStyle/>
          <a:p>
            <a:pPr algn="just"/>
            <a:r>
              <a:rPr lang="es-ES" sz="2400" dirty="0" smtClean="0">
                <a:latin typeface="Myriad Pro Light"/>
              </a:rPr>
              <a:t>El patrón </a:t>
            </a:r>
            <a:r>
              <a:rPr lang="es-ES" sz="2400" dirty="0">
                <a:latin typeface="Myriad Pro Light"/>
              </a:rPr>
              <a:t>Template </a:t>
            </a:r>
            <a:r>
              <a:rPr lang="es-ES" sz="2400" dirty="0" err="1" smtClean="0">
                <a:latin typeface="Myriad Pro Light"/>
              </a:rPr>
              <a:t>Method</a:t>
            </a:r>
            <a:r>
              <a:rPr lang="es-ES" sz="2400" dirty="0">
                <a:latin typeface="Myriad Pro Light"/>
              </a:rPr>
              <a:t> permite que una clase defina el esqueleto de un algoritmo, en el cual algunos pasos del mismo son delegados a las clases derivadas. Template </a:t>
            </a:r>
            <a:r>
              <a:rPr lang="es-ES" sz="2400" dirty="0" err="1">
                <a:latin typeface="Myriad Pro Light"/>
              </a:rPr>
              <a:t>Method</a:t>
            </a:r>
            <a:r>
              <a:rPr lang="es-ES" sz="2400" dirty="0">
                <a:latin typeface="Myriad Pro Light"/>
              </a:rPr>
              <a:t> permite a las clases derivadas redefinir ciertos pasos de un algoritmo sin cambiar la estructura del algoritmo.</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3200400"/>
            <a:ext cx="5791200" cy="3627120"/>
          </a:xfrm>
          <a:prstGeom prst="rect">
            <a:avLst/>
          </a:prstGeom>
        </p:spPr>
      </p:pic>
    </p:spTree>
    <p:extLst>
      <p:ext uri="{BB962C8B-B14F-4D97-AF65-F5344CB8AC3E}">
        <p14:creationId xmlns:p14="http://schemas.microsoft.com/office/powerpoint/2010/main" val="15064977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a:solidFill>
                  <a:schemeClr val="bg1"/>
                </a:solidFill>
                <a:latin typeface="Myriad Pro Light" pitchFamily="34" charset="0"/>
              </a:rPr>
              <a:t>Template Method </a:t>
            </a:r>
            <a:r>
              <a:rPr lang="es-MX" sz="2800" b="1" dirty="0" err="1">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371600"/>
            <a:ext cx="8458200" cy="5401438"/>
          </a:xfrm>
          <a:prstGeom prst="rect">
            <a:avLst/>
          </a:prstGeom>
        </p:spPr>
      </p:pic>
    </p:spTree>
    <p:extLst>
      <p:ext uri="{BB962C8B-B14F-4D97-AF65-F5344CB8AC3E}">
        <p14:creationId xmlns:p14="http://schemas.microsoft.com/office/powerpoint/2010/main" val="38012481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a:solidFill>
                  <a:schemeClr val="bg1"/>
                </a:solidFill>
                <a:latin typeface="Myriad Pro Light" pitchFamily="34" charset="0"/>
              </a:rPr>
              <a:t>Template Method </a:t>
            </a:r>
            <a:r>
              <a:rPr lang="es-MX" sz="2800" b="1" dirty="0" err="1">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828800"/>
            <a:ext cx="8715375" cy="3733800"/>
          </a:xfrm>
          <a:prstGeom prst="rect">
            <a:avLst/>
          </a:prstGeom>
        </p:spPr>
      </p:pic>
    </p:spTree>
    <p:extLst>
      <p:ext uri="{BB962C8B-B14F-4D97-AF65-F5344CB8AC3E}">
        <p14:creationId xmlns:p14="http://schemas.microsoft.com/office/powerpoint/2010/main" val="16931996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a:solidFill>
                  <a:schemeClr val="bg1"/>
                </a:solidFill>
                <a:latin typeface="Myriad Pro Light" pitchFamily="34" charset="0"/>
              </a:rPr>
              <a:t>Visitor</a:t>
            </a:r>
            <a:r>
              <a:rPr lang="es-MX" sz="2800" b="1" dirty="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76200" y="1337608"/>
            <a:ext cx="8839200" cy="1938992"/>
          </a:xfrm>
          <a:prstGeom prst="rect">
            <a:avLst/>
          </a:prstGeom>
          <a:noFill/>
        </p:spPr>
        <p:txBody>
          <a:bodyPr wrap="square" rtlCol="0">
            <a:spAutoFit/>
          </a:bodyPr>
          <a:lstStyle/>
          <a:p>
            <a:pPr algn="just"/>
            <a:r>
              <a:rPr lang="es-ES" sz="2400" dirty="0" smtClean="0">
                <a:latin typeface="Myriad Pro Light"/>
              </a:rPr>
              <a:t>El patrón </a:t>
            </a:r>
            <a:r>
              <a:rPr lang="es-ES" sz="2400" dirty="0">
                <a:latin typeface="Myriad Pro Light"/>
              </a:rPr>
              <a:t>Visitor representa una operación a ser realizada en los elementos de una estructura de objetos. Visitor permite definir una nueva operación sobre los elementos de una estructura sin cambiar las clases de los objetos sobre los cuales opera.</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93551"/>
            <a:ext cx="9144000" cy="3664449"/>
          </a:xfrm>
          <a:prstGeom prst="rect">
            <a:avLst/>
          </a:prstGeom>
        </p:spPr>
      </p:pic>
    </p:spTree>
    <p:extLst>
      <p:ext uri="{BB962C8B-B14F-4D97-AF65-F5344CB8AC3E}">
        <p14:creationId xmlns:p14="http://schemas.microsoft.com/office/powerpoint/2010/main" val="21800170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Visitor </a:t>
            </a:r>
            <a:r>
              <a:rPr lang="es-MX" sz="2800" b="1" dirty="0" err="1">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355387"/>
            <a:ext cx="7620000" cy="5350213"/>
          </a:xfrm>
          <a:prstGeom prst="rect">
            <a:avLst/>
          </a:prstGeom>
        </p:spPr>
      </p:pic>
    </p:spTree>
    <p:extLst>
      <p:ext uri="{BB962C8B-B14F-4D97-AF65-F5344CB8AC3E}">
        <p14:creationId xmlns:p14="http://schemas.microsoft.com/office/powerpoint/2010/main" val="1230706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Visitor </a:t>
            </a:r>
            <a:r>
              <a:rPr lang="es-MX" sz="2800" b="1" dirty="0" err="1">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831896"/>
            <a:ext cx="8153400" cy="6026104"/>
          </a:xfrm>
          <a:prstGeom prst="rect">
            <a:avLst/>
          </a:prstGeom>
        </p:spPr>
      </p:pic>
    </p:spTree>
    <p:extLst>
      <p:ext uri="{BB962C8B-B14F-4D97-AF65-F5344CB8AC3E}">
        <p14:creationId xmlns:p14="http://schemas.microsoft.com/office/powerpoint/2010/main" val="3230820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Temas</a:t>
            </a:r>
            <a:endParaRPr lang="en-US" sz="2800" b="1" dirty="0">
              <a:solidFill>
                <a:schemeClr val="bg1"/>
              </a:solidFill>
            </a:endParaRPr>
          </a:p>
        </p:txBody>
      </p:sp>
      <p:sp>
        <p:nvSpPr>
          <p:cNvPr id="5" name="CuadroTexto 4"/>
          <p:cNvSpPr txBox="1"/>
          <p:nvPr/>
        </p:nvSpPr>
        <p:spPr>
          <a:xfrm>
            <a:off x="304800" y="1219200"/>
            <a:ext cx="8229600" cy="3970318"/>
          </a:xfrm>
          <a:prstGeom prst="rect">
            <a:avLst/>
          </a:prstGeom>
          <a:noFill/>
        </p:spPr>
        <p:txBody>
          <a:bodyPr wrap="square" rtlCol="0">
            <a:spAutoFit/>
          </a:bodyPr>
          <a:lstStyle/>
          <a:p>
            <a:pPr marL="342900" indent="-342900">
              <a:buFont typeface="Arial" panose="020B0604020202020204" pitchFamily="34" charset="0"/>
              <a:buChar char="•"/>
            </a:pPr>
            <a:r>
              <a:rPr lang="es-ES" sz="2400" dirty="0" smtClean="0">
                <a:latin typeface="Myriad Pro Light"/>
              </a:rPr>
              <a:t>Patrón </a:t>
            </a:r>
            <a:r>
              <a:rPr lang="es-ES" sz="2400" dirty="0" err="1" smtClean="0">
                <a:latin typeface="Myriad Pro Light"/>
              </a:rPr>
              <a:t>Strategy</a:t>
            </a:r>
            <a:endParaRPr lang="es-ES" sz="2000" dirty="0" smtClean="0">
              <a:latin typeface="Myriad Pro Light"/>
            </a:endParaRPr>
          </a:p>
          <a:p>
            <a:pPr marL="800100" lvl="1" indent="-342900">
              <a:buFont typeface="Arial" panose="020B0604020202020204" pitchFamily="34" charset="0"/>
              <a:buChar char="•"/>
            </a:pPr>
            <a:r>
              <a:rPr lang="es-ES" sz="2000" dirty="0" smtClean="0">
                <a:latin typeface="Myriad Pro Light"/>
              </a:rPr>
              <a:t>Definición</a:t>
            </a:r>
          </a:p>
          <a:p>
            <a:pPr marL="800100" lvl="1" indent="-342900">
              <a:buFont typeface="Arial" panose="020B0604020202020204" pitchFamily="34" charset="0"/>
              <a:buChar char="•"/>
            </a:pPr>
            <a:r>
              <a:rPr lang="es-ES" sz="2000" dirty="0" smtClean="0">
                <a:latin typeface="Myriad Pro Light"/>
              </a:rPr>
              <a:t>Estructura</a:t>
            </a:r>
          </a:p>
          <a:p>
            <a:pPr marL="800100" lvl="1" indent="-342900">
              <a:buFont typeface="Arial" panose="020B0604020202020204" pitchFamily="34" charset="0"/>
              <a:buChar char="•"/>
            </a:pPr>
            <a:r>
              <a:rPr lang="es-ES" sz="2000" dirty="0" smtClean="0">
                <a:latin typeface="Myriad Pro Light"/>
              </a:rPr>
              <a:t>Ejemplo</a:t>
            </a:r>
          </a:p>
          <a:p>
            <a:pPr marL="342900" indent="-342900">
              <a:buFont typeface="Arial" panose="020B0604020202020204" pitchFamily="34" charset="0"/>
              <a:buChar char="•"/>
            </a:pPr>
            <a:r>
              <a:rPr lang="es-ES" sz="2400" dirty="0" smtClean="0">
                <a:latin typeface="Myriad Pro Light"/>
              </a:rPr>
              <a:t>Patrón Template Method</a:t>
            </a:r>
          </a:p>
          <a:p>
            <a:pPr marL="800100" lvl="1" indent="-342900">
              <a:buFont typeface="Arial" panose="020B0604020202020204" pitchFamily="34" charset="0"/>
              <a:buChar char="•"/>
            </a:pPr>
            <a:r>
              <a:rPr lang="es-ES" sz="2000" dirty="0">
                <a:latin typeface="Myriad Pro Light"/>
              </a:rPr>
              <a:t>Definición</a:t>
            </a:r>
          </a:p>
          <a:p>
            <a:pPr marL="800100" lvl="1" indent="-342900">
              <a:buFont typeface="Arial" panose="020B0604020202020204" pitchFamily="34" charset="0"/>
              <a:buChar char="•"/>
            </a:pPr>
            <a:r>
              <a:rPr lang="es-ES" sz="2000" dirty="0">
                <a:latin typeface="Myriad Pro Light"/>
              </a:rPr>
              <a:t>Estructura</a:t>
            </a:r>
          </a:p>
          <a:p>
            <a:pPr marL="800100" lvl="1" indent="-342900">
              <a:buFont typeface="Arial" panose="020B0604020202020204" pitchFamily="34" charset="0"/>
              <a:buChar char="•"/>
            </a:pPr>
            <a:r>
              <a:rPr lang="es-ES" sz="2000" dirty="0" smtClean="0">
                <a:latin typeface="Myriad Pro Light"/>
              </a:rPr>
              <a:t>Ejemplo</a:t>
            </a:r>
            <a:endParaRPr lang="es-ES" dirty="0">
              <a:latin typeface="Myriad Pro Light"/>
            </a:endParaRPr>
          </a:p>
          <a:p>
            <a:pPr marL="342900" indent="-342900">
              <a:buFont typeface="Arial" panose="020B0604020202020204" pitchFamily="34" charset="0"/>
              <a:buChar char="•"/>
            </a:pPr>
            <a:r>
              <a:rPr lang="es-ES" sz="2400" dirty="0">
                <a:latin typeface="Myriad Pro Light"/>
              </a:rPr>
              <a:t>Patrón </a:t>
            </a:r>
            <a:r>
              <a:rPr lang="es-ES" sz="2400" dirty="0" smtClean="0">
                <a:latin typeface="Myriad Pro Light"/>
              </a:rPr>
              <a:t>Visitor</a:t>
            </a:r>
            <a:endParaRPr lang="es-ES" sz="2400" dirty="0">
              <a:latin typeface="Myriad Pro Light"/>
            </a:endParaRPr>
          </a:p>
          <a:p>
            <a:pPr marL="800100" lvl="1" indent="-342900">
              <a:buFont typeface="Arial" panose="020B0604020202020204" pitchFamily="34" charset="0"/>
              <a:buChar char="•"/>
            </a:pPr>
            <a:r>
              <a:rPr lang="es-ES" sz="2000" dirty="0">
                <a:latin typeface="Myriad Pro Light"/>
              </a:rPr>
              <a:t>Definición</a:t>
            </a:r>
          </a:p>
          <a:p>
            <a:pPr marL="800100" lvl="1" indent="-342900">
              <a:buFont typeface="Arial" panose="020B0604020202020204" pitchFamily="34" charset="0"/>
              <a:buChar char="•"/>
            </a:pPr>
            <a:r>
              <a:rPr lang="es-ES" sz="2000" dirty="0">
                <a:latin typeface="Myriad Pro Light"/>
              </a:rPr>
              <a:t>Estructura</a:t>
            </a:r>
          </a:p>
          <a:p>
            <a:pPr marL="800100" lvl="1" indent="-342900">
              <a:buFont typeface="Arial" panose="020B0604020202020204" pitchFamily="34" charset="0"/>
              <a:buChar char="•"/>
            </a:pPr>
            <a:r>
              <a:rPr lang="es-ES" sz="2000" dirty="0" smtClean="0">
                <a:latin typeface="Myriad Pro Light"/>
              </a:rPr>
              <a:t>Ejemplo</a:t>
            </a:r>
          </a:p>
        </p:txBody>
      </p:sp>
    </p:spTree>
    <p:extLst>
      <p:ext uri="{BB962C8B-B14F-4D97-AF65-F5344CB8AC3E}">
        <p14:creationId xmlns:p14="http://schemas.microsoft.com/office/powerpoint/2010/main" val="12170982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0" y="1577975"/>
            <a:ext cx="5715000" cy="1470025"/>
          </a:xfrm>
        </p:spPr>
        <p:txBody>
          <a:bodyPr>
            <a:normAutofit fontScale="90000"/>
          </a:bodyPr>
          <a:lstStyle/>
          <a:p>
            <a:pPr lvl="0" algn="just" fontAlgn="base">
              <a:spcAft>
                <a:spcPct val="0"/>
              </a:spcAft>
            </a:pPr>
            <a:r>
              <a:rPr lang="es-ES" sz="3100" dirty="0">
                <a:solidFill>
                  <a:srgbClr val="FFFFFF"/>
                </a:solidFill>
                <a:effectLst>
                  <a:outerShdw blurRad="38100" dist="38100" dir="2700000" algn="tl">
                    <a:srgbClr val="1F497D"/>
                  </a:outerShdw>
                </a:effectLst>
                <a:latin typeface="Myriad Pro" pitchFamily="34" charset="0"/>
              </a:rPr>
              <a:t>Principios y Patrones de </a:t>
            </a:r>
            <a:r>
              <a:rPr lang="es-ES" sz="3100" dirty="0" smtClean="0">
                <a:solidFill>
                  <a:srgbClr val="FFFFFF"/>
                </a:solidFill>
                <a:effectLst>
                  <a:outerShdw blurRad="38100" dist="38100" dir="2700000" algn="tl">
                    <a:srgbClr val="1F497D"/>
                  </a:outerShdw>
                </a:effectLst>
                <a:latin typeface="Myriad Pro" pitchFamily="34" charset="0"/>
              </a:rPr>
              <a:t>Diseño</a:t>
            </a:r>
            <a:r>
              <a:rPr lang="es-ES" sz="2200" dirty="0">
                <a:solidFill>
                  <a:srgbClr val="FFFFFF"/>
                </a:solidFill>
                <a:effectLst>
                  <a:outerShdw blurRad="38100" dist="38100" dir="2700000" algn="tl">
                    <a:srgbClr val="1F497D"/>
                  </a:outerShdw>
                </a:effectLst>
                <a:latin typeface="Myriad Pro" pitchFamily="34" charset="0"/>
              </a:rPr>
              <a:t/>
            </a:r>
            <a:br>
              <a:rPr lang="es-ES" sz="2200" dirty="0">
                <a:solidFill>
                  <a:srgbClr val="FFFFFF"/>
                </a:solidFill>
                <a:effectLst>
                  <a:outerShdw blurRad="38100" dist="38100" dir="2700000" algn="tl">
                    <a:srgbClr val="1F497D"/>
                  </a:outerShdw>
                </a:effectLst>
                <a:latin typeface="Myriad Pro" pitchFamily="34" charset="0"/>
              </a:rPr>
            </a:br>
            <a:r>
              <a:rPr lang="es-ES" sz="2200" dirty="0">
                <a:solidFill>
                  <a:srgbClr val="FFFFFF"/>
                </a:solidFill>
                <a:effectLst>
                  <a:outerShdw blurRad="38100" dist="38100" dir="2700000" algn="tl">
                    <a:srgbClr val="1F497D"/>
                  </a:outerShdw>
                </a:effectLst>
                <a:latin typeface="Myriad Pro" pitchFamily="34" charset="0"/>
              </a:rPr>
              <a:t/>
            </a:r>
            <a:br>
              <a:rPr lang="es-ES" sz="2200" dirty="0">
                <a:solidFill>
                  <a:srgbClr val="FFFFFF"/>
                </a:solidFill>
                <a:effectLst>
                  <a:outerShdw blurRad="38100" dist="38100" dir="2700000" algn="tl">
                    <a:srgbClr val="1F497D"/>
                  </a:outerShdw>
                </a:effectLst>
                <a:latin typeface="Myriad Pro" pitchFamily="34" charset="0"/>
              </a:rPr>
            </a:br>
            <a:r>
              <a:rPr lang="en-US" sz="2000" i="1" dirty="0" smtClean="0">
                <a:solidFill>
                  <a:srgbClr val="FFFFFF"/>
                </a:solidFill>
                <a:effectLst>
                  <a:outerShdw blurRad="38100" dist="38100" dir="2700000" algn="tl">
                    <a:srgbClr val="1F497D"/>
                  </a:outerShdw>
                </a:effectLst>
                <a:latin typeface="Myriad Pro" pitchFamily="34" charset="0"/>
              </a:rPr>
              <a:t>“</a:t>
            </a:r>
            <a:r>
              <a:rPr lang="en-US" sz="2000" i="1" dirty="0">
                <a:solidFill>
                  <a:srgbClr val="FFFFFF"/>
                </a:solidFill>
                <a:latin typeface="Myriad Pro" pitchFamily="34" charset="0"/>
              </a:rPr>
              <a:t>Yo programo con la belleza en mente, como algo </a:t>
            </a:r>
            <a:r>
              <a:rPr lang="en-US" sz="2000" i="1" dirty="0" smtClean="0">
                <a:solidFill>
                  <a:srgbClr val="FFFFFF"/>
                </a:solidFill>
                <a:latin typeface="Myriad Pro" pitchFamily="34" charset="0"/>
              </a:rPr>
              <a:t>que sea elegante, algo de lo que puedas </a:t>
            </a:r>
            <a:r>
              <a:rPr lang="en-US" sz="2000" i="1" dirty="0">
                <a:solidFill>
                  <a:srgbClr val="FFFFFF"/>
                </a:solidFill>
                <a:latin typeface="Myriad Pro" pitchFamily="34" charset="0"/>
              </a:rPr>
              <a:t>estar orgulloso por la manera en que las cosas </a:t>
            </a:r>
            <a:r>
              <a:rPr lang="en-US" sz="2000" i="1" dirty="0" smtClean="0">
                <a:solidFill>
                  <a:srgbClr val="FFFFFF"/>
                </a:solidFill>
                <a:latin typeface="Myriad Pro" pitchFamily="34" charset="0"/>
              </a:rPr>
              <a:t>encajan juntas” </a:t>
            </a:r>
            <a:r>
              <a:rPr lang="en-US" sz="2400" i="1" dirty="0" smtClean="0">
                <a:solidFill>
                  <a:srgbClr val="FFFFFF"/>
                </a:solidFill>
                <a:effectLst>
                  <a:outerShdw blurRad="38100" dist="38100" dir="2700000" algn="tl">
                    <a:srgbClr val="1F497D"/>
                  </a:outerShdw>
                </a:effectLst>
                <a:latin typeface="Myriad Pro" pitchFamily="34" charset="0"/>
              </a:rPr>
              <a:t/>
            </a:r>
            <a:br>
              <a:rPr lang="en-US" sz="2400" i="1" dirty="0" smtClean="0">
                <a:solidFill>
                  <a:srgbClr val="FFFFFF"/>
                </a:solidFill>
                <a:effectLst>
                  <a:outerShdw blurRad="38100" dist="38100" dir="2700000" algn="tl">
                    <a:srgbClr val="1F497D"/>
                  </a:outerShdw>
                </a:effectLst>
                <a:latin typeface="Myriad Pro" pitchFamily="34" charset="0"/>
              </a:rPr>
            </a:br>
            <a:r>
              <a:rPr lang="en-US" sz="2400" i="1" dirty="0">
                <a:solidFill>
                  <a:srgbClr val="FFFFFF"/>
                </a:solidFill>
                <a:effectLst>
                  <a:outerShdw blurRad="38100" dist="38100" dir="2700000" algn="tl">
                    <a:srgbClr val="1F497D"/>
                  </a:outerShdw>
                </a:effectLst>
                <a:latin typeface="Myriad Pro" pitchFamily="34" charset="0"/>
              </a:rPr>
              <a:t/>
            </a:r>
            <a:br>
              <a:rPr lang="en-US" sz="2400" i="1" dirty="0">
                <a:solidFill>
                  <a:srgbClr val="FFFFFF"/>
                </a:solidFill>
                <a:effectLst>
                  <a:outerShdw blurRad="38100" dist="38100" dir="2700000" algn="tl">
                    <a:srgbClr val="1F497D"/>
                  </a:outerShdw>
                </a:effectLst>
                <a:latin typeface="Myriad Pro" pitchFamily="34" charset="0"/>
              </a:rPr>
            </a:br>
            <a:endParaRPr lang="en-US" sz="2400" i="1" dirty="0">
              <a:solidFill>
                <a:schemeClr val="bg1"/>
              </a:solidFill>
            </a:endParaRPr>
          </a:p>
        </p:txBody>
      </p:sp>
      <p:sp>
        <p:nvSpPr>
          <p:cNvPr id="5" name="CuadroTexto 4"/>
          <p:cNvSpPr txBox="1"/>
          <p:nvPr/>
        </p:nvSpPr>
        <p:spPr>
          <a:xfrm>
            <a:off x="457200" y="6188478"/>
            <a:ext cx="7315200" cy="646331"/>
          </a:xfrm>
          <a:prstGeom prst="rect">
            <a:avLst/>
          </a:prstGeom>
          <a:noFill/>
        </p:spPr>
        <p:txBody>
          <a:bodyPr wrap="square" rtlCol="0">
            <a:spAutoFit/>
          </a:bodyPr>
          <a:lstStyle/>
          <a:p>
            <a:r>
              <a:rPr lang="en-US" i="1" dirty="0" smtClean="0">
                <a:latin typeface="Myriad Pro Light" pitchFamily="34" charset="0"/>
              </a:rPr>
              <a:t>Ing. Alexander Escalona Fernández</a:t>
            </a:r>
            <a:endParaRPr lang="en-US" i="1" dirty="0">
              <a:latin typeface="Myriad Pro Light" pitchFamily="34" charset="0"/>
            </a:endParaRPr>
          </a:p>
          <a:p>
            <a:endParaRPr lang="es-MX" dirty="0"/>
          </a:p>
        </p:txBody>
      </p:sp>
      <p:sp>
        <p:nvSpPr>
          <p:cNvPr id="6" name="CuadroTexto 5"/>
          <p:cNvSpPr txBox="1"/>
          <p:nvPr/>
        </p:nvSpPr>
        <p:spPr>
          <a:xfrm>
            <a:off x="457200" y="3886200"/>
            <a:ext cx="7770076" cy="461665"/>
          </a:xfrm>
          <a:prstGeom prst="rect">
            <a:avLst/>
          </a:prstGeom>
          <a:noFill/>
        </p:spPr>
        <p:txBody>
          <a:bodyPr wrap="none" rtlCol="0">
            <a:spAutoFit/>
          </a:bodyPr>
          <a:lstStyle/>
          <a:p>
            <a:r>
              <a:rPr lang="es-US" sz="2400" dirty="0" smtClean="0">
                <a:latin typeface="Myriad Pro Light"/>
              </a:rPr>
              <a:t>Conferencia</a:t>
            </a:r>
            <a:r>
              <a:rPr lang="en-US" sz="2400" dirty="0" smtClean="0">
                <a:latin typeface="Myriad Pro Light"/>
              </a:rPr>
              <a:t> 4: </a:t>
            </a:r>
            <a:r>
              <a:rPr lang="es-US" sz="2400" dirty="0" smtClean="0">
                <a:latin typeface="Myriad Pro Light"/>
              </a:rPr>
              <a:t>Patrones</a:t>
            </a:r>
            <a:r>
              <a:rPr lang="en-US" sz="2400" dirty="0" smtClean="0">
                <a:latin typeface="Myriad Pro Light"/>
              </a:rPr>
              <a:t> de </a:t>
            </a:r>
            <a:r>
              <a:rPr lang="es-AR" sz="2400" dirty="0" smtClean="0">
                <a:latin typeface="Myriad Pro Light"/>
              </a:rPr>
              <a:t>Diseño de Comportamiento</a:t>
            </a:r>
            <a:endParaRPr lang="es-AR" sz="2400" dirty="0">
              <a:latin typeface="Myriad Pro Light"/>
            </a:endParaRPr>
          </a:p>
        </p:txBody>
      </p:sp>
      <p:sp>
        <p:nvSpPr>
          <p:cNvPr id="8" name="CuadroTexto 7"/>
          <p:cNvSpPr txBox="1"/>
          <p:nvPr/>
        </p:nvSpPr>
        <p:spPr>
          <a:xfrm>
            <a:off x="4132516" y="2906476"/>
            <a:ext cx="1582484" cy="369332"/>
          </a:xfrm>
          <a:prstGeom prst="rect">
            <a:avLst/>
          </a:prstGeom>
          <a:noFill/>
        </p:spPr>
        <p:txBody>
          <a:bodyPr wrap="none" rtlCol="0">
            <a:spAutoFit/>
          </a:bodyPr>
          <a:lstStyle/>
          <a:p>
            <a:r>
              <a:rPr lang="en-US" i="1" dirty="0">
                <a:solidFill>
                  <a:srgbClr val="FFFFFF"/>
                </a:solidFill>
                <a:latin typeface="Myriad Pro" pitchFamily="34" charset="0"/>
              </a:rPr>
              <a:t>Donald Knuth</a:t>
            </a:r>
            <a:endParaRPr lang="es-MX" dirty="0"/>
          </a:p>
        </p:txBody>
      </p:sp>
    </p:spTree>
    <p:extLst>
      <p:ext uri="{BB962C8B-B14F-4D97-AF65-F5344CB8AC3E}">
        <p14:creationId xmlns:p14="http://schemas.microsoft.com/office/powerpoint/2010/main" val="964892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smtClean="0">
                <a:solidFill>
                  <a:schemeClr val="bg1"/>
                </a:solidFill>
                <a:latin typeface="Myriad Pro Light" pitchFamily="34" charset="0"/>
              </a:rPr>
              <a:t>¿Qué es un patrón de comportamiento?</a:t>
            </a:r>
            <a:endParaRPr lang="en-US" sz="2800" b="1" dirty="0">
              <a:solidFill>
                <a:schemeClr val="bg1"/>
              </a:solidFill>
            </a:endParaRPr>
          </a:p>
        </p:txBody>
      </p:sp>
      <p:sp>
        <p:nvSpPr>
          <p:cNvPr id="6" name="CuadroTexto 5"/>
          <p:cNvSpPr txBox="1"/>
          <p:nvPr/>
        </p:nvSpPr>
        <p:spPr>
          <a:xfrm>
            <a:off x="152400" y="1273076"/>
            <a:ext cx="8763000" cy="2308324"/>
          </a:xfrm>
          <a:prstGeom prst="rect">
            <a:avLst/>
          </a:prstGeom>
          <a:noFill/>
        </p:spPr>
        <p:txBody>
          <a:bodyPr wrap="square" rtlCol="0">
            <a:spAutoFit/>
          </a:bodyPr>
          <a:lstStyle/>
          <a:p>
            <a:pPr algn="just"/>
            <a:r>
              <a:rPr lang="es-ES" sz="2400" dirty="0">
                <a:latin typeface="Myriad Pro Light"/>
              </a:rPr>
              <a:t>El objetivo de un patrón </a:t>
            </a:r>
            <a:r>
              <a:rPr lang="es-ES" sz="2400" dirty="0" smtClean="0">
                <a:latin typeface="Myriad Pro Light"/>
              </a:rPr>
              <a:t>de comportamiento es la definición y  asignación de responsabilidades y algoritmos entre objetos. Se </a:t>
            </a:r>
            <a:r>
              <a:rPr lang="es-ES" sz="2400" dirty="0">
                <a:latin typeface="Myriad Pro Light"/>
              </a:rPr>
              <a:t>dividen en 2 categorías: </a:t>
            </a:r>
            <a:r>
              <a:rPr lang="es-ES" sz="2400" dirty="0" smtClean="0">
                <a:latin typeface="Myriad Pro Light"/>
              </a:rPr>
              <a:t>clase u objeto</a:t>
            </a:r>
            <a:r>
              <a:rPr lang="es-ES" sz="2400" dirty="0">
                <a:latin typeface="Myriad Pro Light"/>
              </a:rPr>
              <a:t>. Los </a:t>
            </a:r>
            <a:r>
              <a:rPr lang="es-ES" sz="2400" dirty="0" smtClean="0">
                <a:latin typeface="Myriad Pro Light"/>
              </a:rPr>
              <a:t>de </a:t>
            </a:r>
            <a:r>
              <a:rPr lang="es-ES" sz="2400" dirty="0">
                <a:latin typeface="Myriad Pro Light"/>
              </a:rPr>
              <a:t>tipo clase utilizan la </a:t>
            </a:r>
            <a:r>
              <a:rPr lang="es-ES" sz="2400" dirty="0" smtClean="0">
                <a:latin typeface="Myriad Pro Light"/>
              </a:rPr>
              <a:t>herencia para distribuir el comportamiento entre clases, los </a:t>
            </a:r>
            <a:r>
              <a:rPr lang="es-ES" sz="2400" dirty="0">
                <a:latin typeface="Myriad Pro Light"/>
              </a:rPr>
              <a:t>de tipo </a:t>
            </a:r>
            <a:r>
              <a:rPr lang="es-ES" sz="2400" dirty="0" smtClean="0">
                <a:latin typeface="Myriad Pro Light"/>
              </a:rPr>
              <a:t>objeto cumplen el mismo objetivo pero usando la composición.</a:t>
            </a:r>
            <a:endParaRPr lang="es-ES" sz="2400" dirty="0">
              <a:latin typeface="Myriad Pro Light"/>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3480990"/>
            <a:ext cx="6142943" cy="3377010"/>
          </a:xfrm>
          <a:prstGeom prst="rect">
            <a:avLst/>
          </a:prstGeom>
        </p:spPr>
      </p:pic>
    </p:spTree>
    <p:extLst>
      <p:ext uri="{BB962C8B-B14F-4D97-AF65-F5344CB8AC3E}">
        <p14:creationId xmlns:p14="http://schemas.microsoft.com/office/powerpoint/2010/main" val="454583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a:solidFill>
                  <a:schemeClr val="bg1"/>
                </a:solidFill>
                <a:latin typeface="Myriad Pro Light" pitchFamily="34" charset="0"/>
              </a:rPr>
              <a:t>Chain</a:t>
            </a:r>
            <a:r>
              <a:rPr lang="es-MX" sz="2800" b="1" dirty="0">
                <a:solidFill>
                  <a:schemeClr val="bg1"/>
                </a:solidFill>
                <a:latin typeface="Myriad Pro Light" pitchFamily="34" charset="0"/>
              </a:rPr>
              <a:t> of </a:t>
            </a:r>
            <a:r>
              <a:rPr lang="es-MX" sz="2800" b="1" dirty="0" err="1">
                <a:solidFill>
                  <a:schemeClr val="bg1"/>
                </a:solidFill>
                <a:latin typeface="Myriad Pro Light" pitchFamily="34" charset="0"/>
              </a:rPr>
              <a:t>Responsibility</a:t>
            </a:r>
            <a:r>
              <a:rPr lang="es-MX" sz="2800" b="1" dirty="0">
                <a:solidFill>
                  <a:schemeClr val="bg1"/>
                </a:solidFill>
                <a:latin typeface="Myriad Pro Light" pitchFamily="34" charset="0"/>
              </a:rPr>
              <a:t>: </a:t>
            </a:r>
            <a:r>
              <a:rPr lang="es-MX" sz="2800" b="1" dirty="0" smtClean="0">
                <a:solidFill>
                  <a:schemeClr val="bg1"/>
                </a:solidFill>
                <a:latin typeface="Myriad Pro Light" pitchFamily="34" charset="0"/>
              </a:rPr>
              <a:t>Definición</a:t>
            </a:r>
            <a:endParaRPr lang="en-US" sz="2800" b="1" dirty="0">
              <a:solidFill>
                <a:schemeClr val="bg1"/>
              </a:solidFill>
            </a:endParaRPr>
          </a:p>
        </p:txBody>
      </p:sp>
      <p:sp>
        <p:nvSpPr>
          <p:cNvPr id="6" name="CuadroTexto 5"/>
          <p:cNvSpPr txBox="1"/>
          <p:nvPr/>
        </p:nvSpPr>
        <p:spPr>
          <a:xfrm>
            <a:off x="4724400" y="1273076"/>
            <a:ext cx="4191000" cy="5262979"/>
          </a:xfrm>
          <a:prstGeom prst="rect">
            <a:avLst/>
          </a:prstGeom>
          <a:noFill/>
        </p:spPr>
        <p:txBody>
          <a:bodyPr wrap="square" rtlCol="0">
            <a:spAutoFit/>
          </a:bodyPr>
          <a:lstStyle/>
          <a:p>
            <a:pPr algn="just"/>
            <a:r>
              <a:rPr lang="es-ES" sz="2400" dirty="0" smtClean="0">
                <a:latin typeface="Myriad Pro Light"/>
              </a:rPr>
              <a:t>El patrón </a:t>
            </a:r>
            <a:r>
              <a:rPr lang="es-ES" sz="2400" dirty="0" err="1" smtClean="0">
                <a:latin typeface="Myriad Pro Light"/>
              </a:rPr>
              <a:t>Chain</a:t>
            </a:r>
            <a:r>
              <a:rPr lang="es-ES" sz="2400" dirty="0" smtClean="0">
                <a:latin typeface="Myriad Pro Light"/>
              </a:rPr>
              <a:t> of </a:t>
            </a:r>
            <a:r>
              <a:rPr lang="es-ES" sz="2400" dirty="0" err="1" smtClean="0">
                <a:latin typeface="Myriad Pro Light"/>
              </a:rPr>
              <a:t>Responsibility</a:t>
            </a:r>
            <a:r>
              <a:rPr lang="es-ES" sz="2400" dirty="0" smtClean="0">
                <a:latin typeface="Myriad Pro Light"/>
              </a:rPr>
              <a:t> permite </a:t>
            </a:r>
            <a:r>
              <a:rPr lang="es-ES" sz="2400" dirty="0">
                <a:latin typeface="Myriad Pro Light"/>
              </a:rPr>
              <a:t>un bajo acoplamiento entre la petición de un emisor con el receptor, ya que el objeto receptor puede delegar a otro la responsabilidad de procesar la petición. Expresado de otra manera: se encadenan a un grupo de receptores y la petición se pasa a lo largo de la cadena hasta que </a:t>
            </a:r>
            <a:r>
              <a:rPr lang="es-ES" sz="2400" smtClean="0">
                <a:latin typeface="Myriad Pro Light"/>
              </a:rPr>
              <a:t>se termine de </a:t>
            </a:r>
            <a:r>
              <a:rPr lang="es-ES" sz="2400" dirty="0">
                <a:latin typeface="Myriad Pro Light"/>
              </a:rPr>
              <a:t>procesarla. </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73" y="1399594"/>
            <a:ext cx="4496427" cy="4163006"/>
          </a:xfrm>
          <a:prstGeom prst="rect">
            <a:avLst/>
          </a:prstGeom>
        </p:spPr>
      </p:pic>
    </p:spTree>
    <p:extLst>
      <p:ext uri="{BB962C8B-B14F-4D97-AF65-F5344CB8AC3E}">
        <p14:creationId xmlns:p14="http://schemas.microsoft.com/office/powerpoint/2010/main" val="2832166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467600" cy="990600"/>
          </a:xfrm>
        </p:spPr>
        <p:txBody>
          <a:bodyPr>
            <a:normAutofit/>
          </a:bodyPr>
          <a:lstStyle/>
          <a:p>
            <a:pPr algn="l"/>
            <a:r>
              <a:rPr lang="es-MX" sz="2800" b="1" dirty="0" err="1">
                <a:solidFill>
                  <a:schemeClr val="bg1"/>
                </a:solidFill>
                <a:latin typeface="Myriad Pro Light" pitchFamily="34" charset="0"/>
              </a:rPr>
              <a:t>Chain</a:t>
            </a:r>
            <a:r>
              <a:rPr lang="es-MX" sz="2800" b="1" dirty="0">
                <a:solidFill>
                  <a:schemeClr val="bg1"/>
                </a:solidFill>
                <a:latin typeface="Myriad Pro Light" pitchFamily="34" charset="0"/>
              </a:rPr>
              <a:t> of </a:t>
            </a:r>
            <a:r>
              <a:rPr lang="es-MX" sz="2800" b="1" dirty="0" err="1">
                <a:solidFill>
                  <a:schemeClr val="bg1"/>
                </a:solidFill>
                <a:latin typeface="Myriad Pro Light" pitchFamily="34" charset="0"/>
              </a:rPr>
              <a:t>Responsibility</a:t>
            </a:r>
            <a:r>
              <a:rPr lang="es-MX" sz="2800" b="1" dirty="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47800"/>
            <a:ext cx="8801195" cy="4953000"/>
          </a:xfrm>
          <a:prstGeom prst="rect">
            <a:avLst/>
          </a:prstGeom>
        </p:spPr>
      </p:pic>
    </p:spTree>
    <p:extLst>
      <p:ext uri="{BB962C8B-B14F-4D97-AF65-F5344CB8AC3E}">
        <p14:creationId xmlns:p14="http://schemas.microsoft.com/office/powerpoint/2010/main" val="917934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162800" cy="990600"/>
          </a:xfrm>
        </p:spPr>
        <p:txBody>
          <a:bodyPr>
            <a:normAutofit/>
          </a:bodyPr>
          <a:lstStyle/>
          <a:p>
            <a:pPr algn="l"/>
            <a:r>
              <a:rPr lang="es-MX" sz="2800" b="1" dirty="0" err="1">
                <a:solidFill>
                  <a:schemeClr val="bg1"/>
                </a:solidFill>
                <a:latin typeface="Myriad Pro Light" pitchFamily="34" charset="0"/>
              </a:rPr>
              <a:t>Chain</a:t>
            </a:r>
            <a:r>
              <a:rPr lang="es-MX" sz="2800" b="1" dirty="0">
                <a:solidFill>
                  <a:schemeClr val="bg1"/>
                </a:solidFill>
                <a:latin typeface="Myriad Pro Light" pitchFamily="34" charset="0"/>
              </a:rPr>
              <a:t> of </a:t>
            </a:r>
            <a:r>
              <a:rPr lang="es-MX" sz="2800" b="1" dirty="0" err="1">
                <a:solidFill>
                  <a:schemeClr val="bg1"/>
                </a:solidFill>
                <a:latin typeface="Myriad Pro Light" pitchFamily="34" charset="0"/>
              </a:rPr>
              <a:t>Responsibility</a:t>
            </a:r>
            <a:r>
              <a:rPr lang="es-MX" sz="2800" b="1" dirty="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50" y="1212822"/>
            <a:ext cx="8324850" cy="5645177"/>
          </a:xfrm>
          <a:prstGeom prst="rect">
            <a:avLst/>
          </a:prstGeom>
        </p:spPr>
      </p:pic>
    </p:spTree>
    <p:extLst>
      <p:ext uri="{BB962C8B-B14F-4D97-AF65-F5344CB8AC3E}">
        <p14:creationId xmlns:p14="http://schemas.microsoft.com/office/powerpoint/2010/main" val="557955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Command</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3962400" y="1337608"/>
            <a:ext cx="4953000" cy="3416320"/>
          </a:xfrm>
          <a:prstGeom prst="rect">
            <a:avLst/>
          </a:prstGeom>
          <a:noFill/>
        </p:spPr>
        <p:txBody>
          <a:bodyPr wrap="square" rtlCol="0">
            <a:spAutoFit/>
          </a:bodyPr>
          <a:lstStyle/>
          <a:p>
            <a:pPr algn="just"/>
            <a:r>
              <a:rPr lang="es-ES" sz="2400" dirty="0" smtClean="0">
                <a:latin typeface="Myriad Pro Light"/>
              </a:rPr>
              <a:t>El patrón </a:t>
            </a:r>
            <a:r>
              <a:rPr lang="es-ES" sz="2400" dirty="0" err="1" smtClean="0">
                <a:latin typeface="Myriad Pro Light"/>
              </a:rPr>
              <a:t>Command</a:t>
            </a:r>
            <a:r>
              <a:rPr lang="es-ES" sz="2400" dirty="0">
                <a:latin typeface="Myriad Pro Light"/>
              </a:rPr>
              <a:t> permite encapsular toda la información necesaria para ejecutar una acción o lanzar un evento en un momento </a:t>
            </a:r>
            <a:r>
              <a:rPr lang="es-ES" sz="2400" dirty="0" smtClean="0">
                <a:latin typeface="Myriad Pro Light"/>
              </a:rPr>
              <a:t>dado. Se compone de 4 elementos: comando, receptor, invocador y cliente. Un comando conoce al receptor (mediante composición) e invoca un método</a:t>
            </a:r>
            <a:endParaRPr lang="es-ES" sz="2400" dirty="0">
              <a:latin typeface="Myriad Pro Light"/>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419225"/>
            <a:ext cx="3790950" cy="3000375"/>
          </a:xfrm>
          <a:prstGeom prst="rect">
            <a:avLst/>
          </a:prstGeom>
        </p:spPr>
      </p:pic>
      <p:sp>
        <p:nvSpPr>
          <p:cNvPr id="5" name="CuadroTexto 4"/>
          <p:cNvSpPr txBox="1"/>
          <p:nvPr/>
        </p:nvSpPr>
        <p:spPr>
          <a:xfrm>
            <a:off x="69359" y="4690260"/>
            <a:ext cx="8846041" cy="1938992"/>
          </a:xfrm>
          <a:prstGeom prst="rect">
            <a:avLst/>
          </a:prstGeom>
          <a:noFill/>
        </p:spPr>
        <p:txBody>
          <a:bodyPr wrap="square" rtlCol="0">
            <a:spAutoFit/>
          </a:bodyPr>
          <a:lstStyle/>
          <a:p>
            <a:pPr algn="just"/>
            <a:r>
              <a:rPr lang="en-US" sz="2400" dirty="0" smtClean="0">
                <a:latin typeface="Myriad Pro Light"/>
              </a:rPr>
              <a:t>del receptor. Los </a:t>
            </a:r>
            <a:r>
              <a:rPr lang="en-US" sz="2400" dirty="0" err="1" smtClean="0">
                <a:latin typeface="Myriad Pro Light"/>
              </a:rPr>
              <a:t>parámetros</a:t>
            </a:r>
            <a:r>
              <a:rPr lang="en-US" sz="2400" dirty="0" smtClean="0">
                <a:latin typeface="Myriad Pro Light"/>
              </a:rPr>
              <a:t> </a:t>
            </a:r>
            <a:r>
              <a:rPr lang="en-US" sz="2400" dirty="0" err="1" smtClean="0">
                <a:latin typeface="Myriad Pro Light"/>
              </a:rPr>
              <a:t>necesarios</a:t>
            </a:r>
            <a:r>
              <a:rPr lang="en-US" sz="2400" dirty="0" smtClean="0">
                <a:latin typeface="Myriad Pro Light"/>
              </a:rPr>
              <a:t> para </a:t>
            </a:r>
            <a:r>
              <a:rPr lang="en-US" sz="2400" dirty="0" err="1" smtClean="0">
                <a:latin typeface="Myriad Pro Light"/>
              </a:rPr>
              <a:t>ejecutar</a:t>
            </a:r>
            <a:r>
              <a:rPr lang="en-US" sz="2400" dirty="0" smtClean="0">
                <a:latin typeface="Myriad Pro Light"/>
              </a:rPr>
              <a:t> el </a:t>
            </a:r>
            <a:r>
              <a:rPr lang="en-US" sz="2400" dirty="0" err="1" smtClean="0">
                <a:latin typeface="Myriad Pro Light"/>
              </a:rPr>
              <a:t>comando</a:t>
            </a:r>
            <a:r>
              <a:rPr lang="en-US" sz="2400" dirty="0" smtClean="0">
                <a:latin typeface="Myriad Pro Light"/>
              </a:rPr>
              <a:t> son </a:t>
            </a:r>
            <a:r>
              <a:rPr lang="en-US" sz="2400" dirty="0" err="1" smtClean="0">
                <a:latin typeface="Myriad Pro Light"/>
              </a:rPr>
              <a:t>almacenados</a:t>
            </a:r>
            <a:r>
              <a:rPr lang="en-US" sz="2400" dirty="0" smtClean="0">
                <a:latin typeface="Myriad Pro Light"/>
              </a:rPr>
              <a:t> en el </a:t>
            </a:r>
            <a:r>
              <a:rPr lang="en-US" sz="2400" dirty="0" err="1" smtClean="0">
                <a:latin typeface="Myriad Pro Light"/>
              </a:rPr>
              <a:t>comando</a:t>
            </a:r>
            <a:r>
              <a:rPr lang="en-US" sz="2400" dirty="0" smtClean="0">
                <a:latin typeface="Myriad Pro Light"/>
              </a:rPr>
              <a:t>. El </a:t>
            </a:r>
            <a:r>
              <a:rPr lang="en-US" sz="2400" dirty="0" err="1" smtClean="0">
                <a:latin typeface="Myriad Pro Light"/>
              </a:rPr>
              <a:t>invocador</a:t>
            </a:r>
            <a:r>
              <a:rPr lang="en-US" sz="2400" dirty="0" smtClean="0">
                <a:latin typeface="Myriad Pro Light"/>
              </a:rPr>
              <a:t> </a:t>
            </a:r>
            <a:r>
              <a:rPr lang="en-US" sz="2400" dirty="0" err="1" smtClean="0">
                <a:latin typeface="Myriad Pro Light"/>
              </a:rPr>
              <a:t>está</a:t>
            </a:r>
            <a:r>
              <a:rPr lang="en-US" sz="2400" dirty="0" smtClean="0">
                <a:latin typeface="Myriad Pro Light"/>
              </a:rPr>
              <a:t> </a:t>
            </a:r>
            <a:r>
              <a:rPr lang="en-US" sz="2400" dirty="0" err="1" smtClean="0">
                <a:latin typeface="Myriad Pro Light"/>
              </a:rPr>
              <a:t>desacoplado</a:t>
            </a:r>
            <a:r>
              <a:rPr lang="en-US" sz="2400" dirty="0" smtClean="0">
                <a:latin typeface="Myriad Pro Light"/>
              </a:rPr>
              <a:t> del </a:t>
            </a:r>
            <a:r>
              <a:rPr lang="en-US" sz="2400" dirty="0" err="1" smtClean="0">
                <a:latin typeface="Myriad Pro Light"/>
              </a:rPr>
              <a:t>comando</a:t>
            </a:r>
            <a:r>
              <a:rPr lang="en-US" sz="2400" dirty="0" smtClean="0">
                <a:latin typeface="Myriad Pro Light"/>
              </a:rPr>
              <a:t> </a:t>
            </a:r>
            <a:r>
              <a:rPr lang="en-US" sz="2400" dirty="0" err="1" smtClean="0">
                <a:latin typeface="Myriad Pro Light"/>
              </a:rPr>
              <a:t>concreto</a:t>
            </a:r>
            <a:r>
              <a:rPr lang="en-US" sz="2400" dirty="0" smtClean="0">
                <a:latin typeface="Myriad Pro Light"/>
              </a:rPr>
              <a:t> </a:t>
            </a:r>
            <a:r>
              <a:rPr lang="en-US" sz="2400" dirty="0" err="1" smtClean="0">
                <a:latin typeface="Myriad Pro Light"/>
              </a:rPr>
              <a:t>ya</a:t>
            </a:r>
            <a:r>
              <a:rPr lang="en-US" sz="2400" dirty="0" smtClean="0">
                <a:latin typeface="Myriad Pro Light"/>
              </a:rPr>
              <a:t> </a:t>
            </a:r>
            <a:r>
              <a:rPr lang="en-US" sz="2400" dirty="0" err="1" smtClean="0">
                <a:latin typeface="Myriad Pro Light"/>
              </a:rPr>
              <a:t>que</a:t>
            </a:r>
            <a:r>
              <a:rPr lang="en-US" sz="2400" dirty="0" smtClean="0">
                <a:latin typeface="Myriad Pro Light"/>
              </a:rPr>
              <a:t> solo </a:t>
            </a:r>
            <a:r>
              <a:rPr lang="en-US" sz="2400" dirty="0" err="1" smtClean="0">
                <a:latin typeface="Myriad Pro Light"/>
              </a:rPr>
              <a:t>conoce</a:t>
            </a:r>
            <a:r>
              <a:rPr lang="en-US" sz="2400" dirty="0" smtClean="0">
                <a:latin typeface="Myriad Pro Light"/>
              </a:rPr>
              <a:t> la </a:t>
            </a:r>
            <a:r>
              <a:rPr lang="en-US" sz="2400" dirty="0" err="1" smtClean="0">
                <a:latin typeface="Myriad Pro Light"/>
              </a:rPr>
              <a:t>interfaz</a:t>
            </a:r>
            <a:r>
              <a:rPr lang="en-US" sz="2400" dirty="0" smtClean="0">
                <a:latin typeface="Myriad Pro Light"/>
              </a:rPr>
              <a:t> del </a:t>
            </a:r>
            <a:r>
              <a:rPr lang="en-US" sz="2400" dirty="0" err="1" smtClean="0">
                <a:latin typeface="Myriad Pro Light"/>
              </a:rPr>
              <a:t>comando</a:t>
            </a:r>
            <a:r>
              <a:rPr lang="en-US" sz="2400" dirty="0" smtClean="0">
                <a:latin typeface="Myriad Pro Light"/>
              </a:rPr>
              <a:t>; </a:t>
            </a:r>
            <a:r>
              <a:rPr lang="en-US" sz="2400" dirty="0" err="1" smtClean="0">
                <a:latin typeface="Myriad Pro Light"/>
              </a:rPr>
              <a:t>es</a:t>
            </a:r>
            <a:r>
              <a:rPr lang="en-US" sz="2400" dirty="0" smtClean="0">
                <a:latin typeface="Myriad Pro Light"/>
              </a:rPr>
              <a:t> el </a:t>
            </a:r>
            <a:r>
              <a:rPr lang="en-US" sz="2400" dirty="0" err="1" smtClean="0">
                <a:latin typeface="Myriad Pro Light"/>
              </a:rPr>
              <a:t>cliente</a:t>
            </a:r>
            <a:r>
              <a:rPr lang="en-US" sz="2400" dirty="0" smtClean="0">
                <a:latin typeface="Myriad Pro Light"/>
              </a:rPr>
              <a:t> el </a:t>
            </a:r>
            <a:r>
              <a:rPr lang="en-US" sz="2400" dirty="0" err="1" smtClean="0">
                <a:latin typeface="Myriad Pro Light"/>
              </a:rPr>
              <a:t>que</a:t>
            </a:r>
            <a:r>
              <a:rPr lang="en-US" sz="2400" dirty="0" smtClean="0">
                <a:latin typeface="Myriad Pro Light"/>
              </a:rPr>
              <a:t> decide </a:t>
            </a:r>
            <a:r>
              <a:rPr lang="en-US" sz="2400" dirty="0" err="1" smtClean="0">
                <a:latin typeface="Myriad Pro Light"/>
              </a:rPr>
              <a:t>cual</a:t>
            </a:r>
            <a:r>
              <a:rPr lang="en-US" sz="2400" dirty="0" smtClean="0">
                <a:latin typeface="Myriad Pro Light"/>
              </a:rPr>
              <a:t> </a:t>
            </a:r>
            <a:r>
              <a:rPr lang="en-US" sz="2400" dirty="0" err="1" smtClean="0">
                <a:latin typeface="Myriad Pro Light"/>
              </a:rPr>
              <a:t>comando</a:t>
            </a:r>
            <a:r>
              <a:rPr lang="en-US" sz="2400" dirty="0" smtClean="0">
                <a:latin typeface="Myriad Pro Light"/>
              </a:rPr>
              <a:t> </a:t>
            </a:r>
            <a:r>
              <a:rPr lang="en-US" sz="2400" dirty="0" err="1" smtClean="0">
                <a:latin typeface="Myriad Pro Light"/>
              </a:rPr>
              <a:t>invocar</a:t>
            </a:r>
            <a:r>
              <a:rPr lang="en-US" sz="2400" dirty="0" smtClean="0">
                <a:latin typeface="Myriad Pro Light"/>
              </a:rPr>
              <a:t>. </a:t>
            </a:r>
            <a:endParaRPr lang="es-ES" sz="2400" dirty="0"/>
          </a:p>
        </p:txBody>
      </p:sp>
    </p:spTree>
    <p:extLst>
      <p:ext uri="{BB962C8B-B14F-4D97-AF65-F5344CB8AC3E}">
        <p14:creationId xmlns:p14="http://schemas.microsoft.com/office/powerpoint/2010/main" val="341207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Gestion de Contenidos">
      <a:dk1>
        <a:srgbClr val="282828"/>
      </a:dk1>
      <a:lt1>
        <a:srgbClr val="FFFFFF"/>
      </a:lt1>
      <a:dk2>
        <a:srgbClr val="363636"/>
      </a:dk2>
      <a:lt2>
        <a:srgbClr val="F2F2F2"/>
      </a:lt2>
      <a:accent1>
        <a:srgbClr val="759DBA"/>
      </a:accent1>
      <a:accent2>
        <a:srgbClr val="305580"/>
      </a:accent2>
      <a:accent3>
        <a:srgbClr val="3C3C3C"/>
      </a:accent3>
      <a:accent4>
        <a:srgbClr val="C2D3E0"/>
      </a:accent4>
      <a:accent5>
        <a:srgbClr val="203854"/>
      </a:accent5>
      <a:accent6>
        <a:srgbClr val="FFFFFF"/>
      </a:accent6>
      <a:hlink>
        <a:srgbClr val="181818"/>
      </a:hlink>
      <a:folHlink>
        <a:srgbClr val="60606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7749</TotalTime>
  <Words>903</Words>
  <Application>Microsoft Office PowerPoint</Application>
  <PresentationFormat>Presentación en pantalla (4:3)</PresentationFormat>
  <Paragraphs>142</Paragraphs>
  <Slides>40</Slides>
  <Notes>38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40</vt:i4>
      </vt:variant>
    </vt:vector>
  </HeadingPairs>
  <TitlesOfParts>
    <vt:vector size="45" baseType="lpstr">
      <vt:lpstr>Arial</vt:lpstr>
      <vt:lpstr>Calibri</vt:lpstr>
      <vt:lpstr>Myriad Pro</vt:lpstr>
      <vt:lpstr>Myriad Pro Light</vt:lpstr>
      <vt:lpstr>Tema de Office</vt:lpstr>
      <vt:lpstr>Principios y Patrones de Diseño  “Yo programo con la belleza en mente, como algo que sea elegante, algo de lo que puedas estar orgulloso por la manera en que las cosas encajan juntas”   </vt:lpstr>
      <vt:lpstr>Temas</vt:lpstr>
      <vt:lpstr>Temas</vt:lpstr>
      <vt:lpstr>Temas</vt:lpstr>
      <vt:lpstr>¿Qué es un patrón de comportamiento?</vt:lpstr>
      <vt:lpstr>Chain of Responsibility: Definición</vt:lpstr>
      <vt:lpstr>Chain of Responsibility Pattern: Estructura</vt:lpstr>
      <vt:lpstr>Chain of Responsibility Pattern: Ejemplo</vt:lpstr>
      <vt:lpstr>Command Pattern: Definición</vt:lpstr>
      <vt:lpstr>Command Pattern: Estructura</vt:lpstr>
      <vt:lpstr>Command Pattern: Ejemplo</vt:lpstr>
      <vt:lpstr>Interpreter Pattern: Definición</vt:lpstr>
      <vt:lpstr>Interpreter Pattern: Estructura</vt:lpstr>
      <vt:lpstr>Interpreter Pattern: Ejemplo</vt:lpstr>
      <vt:lpstr>Iterator Pattern: Definición</vt:lpstr>
      <vt:lpstr>Iterator Pattern: Estructura</vt:lpstr>
      <vt:lpstr>Iterator Pattern: Ejemplo</vt:lpstr>
      <vt:lpstr>Mediator Pattern: Definición</vt:lpstr>
      <vt:lpstr>Mediator Pattern: Estructura</vt:lpstr>
      <vt:lpstr>Mediator Pattern: Ejemplo</vt:lpstr>
      <vt:lpstr>Memento Pattern: Definición</vt:lpstr>
      <vt:lpstr>Memento Pattern: Estructura</vt:lpstr>
      <vt:lpstr>Memento Pattern: Ejemplo</vt:lpstr>
      <vt:lpstr>Observer Pattern: Definición</vt:lpstr>
      <vt:lpstr>Observer Pattern: Estructura</vt:lpstr>
      <vt:lpstr>Observer Pattern: Ejemplo</vt:lpstr>
      <vt:lpstr>Observer Pattern: Ejemplo</vt:lpstr>
      <vt:lpstr>State Pattern: Definición</vt:lpstr>
      <vt:lpstr>State Pattern: Estructura</vt:lpstr>
      <vt:lpstr>State Pattern: Ejemplo</vt:lpstr>
      <vt:lpstr>Strategy Pattern: Definición</vt:lpstr>
      <vt:lpstr>Strategy Pattern: Estructura</vt:lpstr>
      <vt:lpstr>Strategy Pattern: Ejemplo</vt:lpstr>
      <vt:lpstr>Template Method Pattern: Definición</vt:lpstr>
      <vt:lpstr>Template Method Pattern: Estructura</vt:lpstr>
      <vt:lpstr>Template Method Pattern: Ejemplo</vt:lpstr>
      <vt:lpstr>Visitor Pattern: Definición</vt:lpstr>
      <vt:lpstr>Visitor Pattern: Estructura</vt:lpstr>
      <vt:lpstr>Visitor Pattern: Ejemplo</vt:lpstr>
      <vt:lpstr>Principios y Patrones de Diseño  “Yo programo con la belleza en mente, como algo que sea elegante, algo de lo que puedas estar orgulloso por la manera en que las cosas encajan juntas”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marieli.capote</dc:creator>
  <cp:lastModifiedBy>Alex</cp:lastModifiedBy>
  <cp:revision>906</cp:revision>
  <dcterms:created xsi:type="dcterms:W3CDTF">2010-03-09T16:20:21Z</dcterms:created>
  <dcterms:modified xsi:type="dcterms:W3CDTF">2018-02-15T07:37:44Z</dcterms:modified>
</cp:coreProperties>
</file>