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73" r:id="rId3"/>
    <p:sldId id="485" r:id="rId4"/>
    <p:sldId id="432" r:id="rId5"/>
    <p:sldId id="453" r:id="rId6"/>
    <p:sldId id="474" r:id="rId7"/>
    <p:sldId id="454" r:id="rId8"/>
    <p:sldId id="475" r:id="rId9"/>
    <p:sldId id="480" r:id="rId10"/>
    <p:sldId id="457" r:id="rId11"/>
    <p:sldId id="476" r:id="rId12"/>
    <p:sldId id="481" r:id="rId13"/>
    <p:sldId id="460" r:id="rId14"/>
    <p:sldId id="477" r:id="rId15"/>
    <p:sldId id="482" r:id="rId16"/>
    <p:sldId id="463" r:id="rId17"/>
    <p:sldId id="478" r:id="rId18"/>
    <p:sldId id="483" r:id="rId19"/>
    <p:sldId id="466" r:id="rId20"/>
    <p:sldId id="479" r:id="rId21"/>
    <p:sldId id="484" r:id="rId22"/>
    <p:sldId id="469" r:id="rId23"/>
    <p:sldId id="470" r:id="rId24"/>
    <p:sldId id="471" r:id="rId25"/>
    <p:sldId id="4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tar" initials="a" lastIdx="5" clrIdx="0">
    <p:extLst>
      <p:ext uri="{19B8F6BF-5375-455C-9EA6-DF929625EA0E}">
        <p15:presenceInfo xmlns:p15="http://schemas.microsoft.com/office/powerpoint/2012/main" userId="ava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31FF"/>
    <a:srgbClr val="000099"/>
    <a:srgbClr val="000000"/>
    <a:srgbClr val="F1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1" autoAdjust="0"/>
    <p:restoredTop sz="66611" autoAdjust="0"/>
  </p:normalViewPr>
  <p:slideViewPr>
    <p:cSldViewPr>
      <p:cViewPr varScale="1">
        <p:scale>
          <a:sx n="49" d="100"/>
          <a:sy n="49" d="100"/>
        </p:scale>
        <p:origin x="2184" y="5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848"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0F14F-6544-CC49-879C-7E58219FC39E}" type="datetimeFigureOut">
              <a:rPr lang="en-US" smtClean="0"/>
              <a:t>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FC658-0187-EE4E-8E9A-9CA634DDFC7B}" type="slidenum">
              <a:rPr lang="en-US" smtClean="0"/>
              <a:t>‹Nº›</a:t>
            </a:fld>
            <a:endParaRPr lang="en-US"/>
          </a:p>
        </p:txBody>
      </p:sp>
    </p:spTree>
    <p:extLst>
      <p:ext uri="{BB962C8B-B14F-4D97-AF65-F5344CB8AC3E}">
        <p14:creationId xmlns:p14="http://schemas.microsoft.com/office/powerpoint/2010/main" val="3567899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a:t>
            </a:fld>
            <a:endParaRPr lang="en-US" dirty="0"/>
          </a:p>
        </p:txBody>
      </p:sp>
    </p:spTree>
    <p:extLst>
      <p:ext uri="{BB962C8B-B14F-4D97-AF65-F5344CB8AC3E}">
        <p14:creationId xmlns:p14="http://schemas.microsoft.com/office/powerpoint/2010/main" val="405771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11</a:t>
            </a:fld>
            <a:endParaRPr lang="en-US" dirty="0"/>
          </a:p>
        </p:txBody>
      </p:sp>
    </p:spTree>
    <p:extLst>
      <p:ext uri="{BB962C8B-B14F-4D97-AF65-F5344CB8AC3E}">
        <p14:creationId xmlns:p14="http://schemas.microsoft.com/office/powerpoint/2010/main" val="350410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12</a:t>
            </a:fld>
            <a:endParaRPr lang="en-US" dirty="0"/>
          </a:p>
        </p:txBody>
      </p:sp>
    </p:spTree>
    <p:extLst>
      <p:ext uri="{BB962C8B-B14F-4D97-AF65-F5344CB8AC3E}">
        <p14:creationId xmlns:p14="http://schemas.microsoft.com/office/powerpoint/2010/main" val="307029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13</a:t>
            </a:fld>
            <a:endParaRPr lang="en-US" dirty="0"/>
          </a:p>
        </p:txBody>
      </p:sp>
    </p:spTree>
    <p:extLst>
      <p:ext uri="{BB962C8B-B14F-4D97-AF65-F5344CB8AC3E}">
        <p14:creationId xmlns:p14="http://schemas.microsoft.com/office/powerpoint/2010/main" val="1874783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14</a:t>
            </a:fld>
            <a:endParaRPr lang="en-US" dirty="0"/>
          </a:p>
        </p:txBody>
      </p:sp>
    </p:spTree>
    <p:extLst>
      <p:ext uri="{BB962C8B-B14F-4D97-AF65-F5344CB8AC3E}">
        <p14:creationId xmlns:p14="http://schemas.microsoft.com/office/powerpoint/2010/main" val="3293494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15</a:t>
            </a:fld>
            <a:endParaRPr lang="en-US" dirty="0"/>
          </a:p>
        </p:txBody>
      </p:sp>
    </p:spTree>
    <p:extLst>
      <p:ext uri="{BB962C8B-B14F-4D97-AF65-F5344CB8AC3E}">
        <p14:creationId xmlns:p14="http://schemas.microsoft.com/office/powerpoint/2010/main" val="2106972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16</a:t>
            </a:fld>
            <a:endParaRPr lang="en-US" dirty="0"/>
          </a:p>
        </p:txBody>
      </p:sp>
    </p:spTree>
    <p:extLst>
      <p:ext uri="{BB962C8B-B14F-4D97-AF65-F5344CB8AC3E}">
        <p14:creationId xmlns:p14="http://schemas.microsoft.com/office/powerpoint/2010/main" val="1141026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17</a:t>
            </a:fld>
            <a:endParaRPr lang="en-US" dirty="0"/>
          </a:p>
        </p:txBody>
      </p:sp>
    </p:spTree>
    <p:extLst>
      <p:ext uri="{BB962C8B-B14F-4D97-AF65-F5344CB8AC3E}">
        <p14:creationId xmlns:p14="http://schemas.microsoft.com/office/powerpoint/2010/main" val="3236549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18</a:t>
            </a:fld>
            <a:endParaRPr lang="en-US" dirty="0"/>
          </a:p>
        </p:txBody>
      </p:sp>
    </p:spTree>
    <p:extLst>
      <p:ext uri="{BB962C8B-B14F-4D97-AF65-F5344CB8AC3E}">
        <p14:creationId xmlns:p14="http://schemas.microsoft.com/office/powerpoint/2010/main" val="86849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19</a:t>
            </a:fld>
            <a:endParaRPr lang="en-US" dirty="0"/>
          </a:p>
        </p:txBody>
      </p:sp>
    </p:spTree>
    <p:extLst>
      <p:ext uri="{BB962C8B-B14F-4D97-AF65-F5344CB8AC3E}">
        <p14:creationId xmlns:p14="http://schemas.microsoft.com/office/powerpoint/2010/main" val="2696937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20</a:t>
            </a:fld>
            <a:endParaRPr lang="en-US" dirty="0"/>
          </a:p>
        </p:txBody>
      </p:sp>
    </p:spTree>
    <p:extLst>
      <p:ext uri="{BB962C8B-B14F-4D97-AF65-F5344CB8AC3E}">
        <p14:creationId xmlns:p14="http://schemas.microsoft.com/office/powerpoint/2010/main" val="362072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a:t>
            </a:fld>
            <a:endParaRPr lang="en-US" dirty="0"/>
          </a:p>
        </p:txBody>
      </p:sp>
    </p:spTree>
    <p:extLst>
      <p:ext uri="{BB962C8B-B14F-4D97-AF65-F5344CB8AC3E}">
        <p14:creationId xmlns:p14="http://schemas.microsoft.com/office/powerpoint/2010/main" val="3101792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21</a:t>
            </a:fld>
            <a:endParaRPr lang="en-US" dirty="0"/>
          </a:p>
        </p:txBody>
      </p:sp>
    </p:spTree>
    <p:extLst>
      <p:ext uri="{BB962C8B-B14F-4D97-AF65-F5344CB8AC3E}">
        <p14:creationId xmlns:p14="http://schemas.microsoft.com/office/powerpoint/2010/main" val="3519662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22</a:t>
            </a:fld>
            <a:endParaRPr lang="en-US" dirty="0"/>
          </a:p>
        </p:txBody>
      </p:sp>
    </p:spTree>
    <p:extLst>
      <p:ext uri="{BB962C8B-B14F-4D97-AF65-F5344CB8AC3E}">
        <p14:creationId xmlns:p14="http://schemas.microsoft.com/office/powerpoint/2010/main" val="106622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23</a:t>
            </a:fld>
            <a:endParaRPr lang="en-US" dirty="0"/>
          </a:p>
        </p:txBody>
      </p:sp>
    </p:spTree>
    <p:extLst>
      <p:ext uri="{BB962C8B-B14F-4D97-AF65-F5344CB8AC3E}">
        <p14:creationId xmlns:p14="http://schemas.microsoft.com/office/powerpoint/2010/main" val="3937938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24</a:t>
            </a:fld>
            <a:endParaRPr lang="en-US" dirty="0"/>
          </a:p>
        </p:txBody>
      </p:sp>
    </p:spTree>
    <p:extLst>
      <p:ext uri="{BB962C8B-B14F-4D97-AF65-F5344CB8AC3E}">
        <p14:creationId xmlns:p14="http://schemas.microsoft.com/office/powerpoint/2010/main" val="75258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4</a:t>
            </a:fld>
            <a:endParaRPr lang="en-US" dirty="0"/>
          </a:p>
        </p:txBody>
      </p:sp>
    </p:spTree>
    <p:extLst>
      <p:ext uri="{BB962C8B-B14F-4D97-AF65-F5344CB8AC3E}">
        <p14:creationId xmlns:p14="http://schemas.microsoft.com/office/powerpoint/2010/main" val="148401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5</a:t>
            </a:fld>
            <a:endParaRPr lang="en-US" dirty="0"/>
          </a:p>
        </p:txBody>
      </p:sp>
    </p:spTree>
    <p:extLst>
      <p:ext uri="{BB962C8B-B14F-4D97-AF65-F5344CB8AC3E}">
        <p14:creationId xmlns:p14="http://schemas.microsoft.com/office/powerpoint/2010/main" val="419886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6</a:t>
            </a:fld>
            <a:endParaRPr lang="en-US" dirty="0"/>
          </a:p>
        </p:txBody>
      </p:sp>
    </p:spTree>
    <p:extLst>
      <p:ext uri="{BB962C8B-B14F-4D97-AF65-F5344CB8AC3E}">
        <p14:creationId xmlns:p14="http://schemas.microsoft.com/office/powerpoint/2010/main" val="30789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7</a:t>
            </a:fld>
            <a:endParaRPr lang="en-US" dirty="0"/>
          </a:p>
        </p:txBody>
      </p:sp>
    </p:spTree>
    <p:extLst>
      <p:ext uri="{BB962C8B-B14F-4D97-AF65-F5344CB8AC3E}">
        <p14:creationId xmlns:p14="http://schemas.microsoft.com/office/powerpoint/2010/main" val="90002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8</a:t>
            </a:fld>
            <a:endParaRPr lang="en-US" dirty="0"/>
          </a:p>
        </p:txBody>
      </p:sp>
    </p:spTree>
    <p:extLst>
      <p:ext uri="{BB962C8B-B14F-4D97-AF65-F5344CB8AC3E}">
        <p14:creationId xmlns:p14="http://schemas.microsoft.com/office/powerpoint/2010/main" val="1058791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9</a:t>
            </a:fld>
            <a:endParaRPr lang="en-US" dirty="0"/>
          </a:p>
        </p:txBody>
      </p:sp>
    </p:spTree>
    <p:extLst>
      <p:ext uri="{BB962C8B-B14F-4D97-AF65-F5344CB8AC3E}">
        <p14:creationId xmlns:p14="http://schemas.microsoft.com/office/powerpoint/2010/main" val="426784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10</a:t>
            </a:fld>
            <a:endParaRPr lang="en-US" dirty="0"/>
          </a:p>
        </p:txBody>
      </p:sp>
    </p:spTree>
    <p:extLst>
      <p:ext uri="{BB962C8B-B14F-4D97-AF65-F5344CB8AC3E}">
        <p14:creationId xmlns:p14="http://schemas.microsoft.com/office/powerpoint/2010/main" val="425196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2/4/2018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B8B0A-E0EC-4418-9F2B-CA2462687C78}" type="datetimeFigureOut">
              <a:rPr lang="en-US" smtClean="0"/>
              <a:pPr/>
              <a:t>2/4/2018</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3256-6D64-47F7-8567-42087111723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5083443"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1: </a:t>
            </a:r>
            <a:r>
              <a:rPr lang="es-US" sz="2400" dirty="0" smtClean="0">
                <a:latin typeface="Myriad Pro Light"/>
              </a:rPr>
              <a:t>Principios</a:t>
            </a:r>
            <a:r>
              <a:rPr lang="en-US" sz="2400" dirty="0" smtClean="0">
                <a:latin typeface="Myriad Pro Light"/>
              </a:rPr>
              <a:t> de </a:t>
            </a:r>
            <a:r>
              <a:rPr lang="es-AR" sz="2400" dirty="0" smtClean="0">
                <a:latin typeface="Myriad Pro Light"/>
              </a:rPr>
              <a:t>Diseño</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Principio OCP: Definición</a:t>
            </a:r>
            <a:endParaRPr lang="en-US" sz="2800" b="1" dirty="0">
              <a:solidFill>
                <a:schemeClr val="bg1"/>
              </a:solidFill>
            </a:endParaRPr>
          </a:p>
        </p:txBody>
      </p:sp>
      <p:sp>
        <p:nvSpPr>
          <p:cNvPr id="5" name="CuadroTexto 4"/>
          <p:cNvSpPr txBox="1"/>
          <p:nvPr/>
        </p:nvSpPr>
        <p:spPr>
          <a:xfrm>
            <a:off x="4876799" y="1676400"/>
            <a:ext cx="3962401" cy="4893647"/>
          </a:xfrm>
          <a:prstGeom prst="rect">
            <a:avLst/>
          </a:prstGeom>
          <a:noFill/>
        </p:spPr>
        <p:txBody>
          <a:bodyPr wrap="square" rtlCol="0">
            <a:spAutoFit/>
          </a:bodyPr>
          <a:lstStyle/>
          <a:p>
            <a:pPr algn="just"/>
            <a:r>
              <a:rPr lang="es-MX" sz="2400" dirty="0">
                <a:latin typeface="Myriad Pro Light"/>
              </a:rPr>
              <a:t>OCP o </a:t>
            </a:r>
            <a:r>
              <a:rPr lang="es-MX" sz="2400" dirty="0" smtClean="0">
                <a:latin typeface="Myriad Pro Light"/>
              </a:rPr>
              <a:t>Open/</a:t>
            </a:r>
            <a:r>
              <a:rPr lang="es-MX" sz="2400" dirty="0" err="1" smtClean="0">
                <a:latin typeface="Myriad Pro Light"/>
              </a:rPr>
              <a:t>Closed</a:t>
            </a:r>
            <a:r>
              <a:rPr lang="es-MX" sz="2400" dirty="0" smtClean="0">
                <a:latin typeface="Myriad Pro Light"/>
              </a:rPr>
              <a:t> </a:t>
            </a:r>
            <a:r>
              <a:rPr lang="es-MX" sz="2400" dirty="0">
                <a:latin typeface="Myriad Pro Light"/>
              </a:rPr>
              <a:t>Principle se define como: todo código desarrollado para una aplicación debe estar cerrado a las modificaciones y abierto a la extensibilidad. Expresado de otra manera: debemos poder añadir nueva funcionalidad a la aplicación sin tener que alterar el código ya construido.</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18" y="1752600"/>
            <a:ext cx="4688782" cy="3059430"/>
          </a:xfrm>
          <a:prstGeom prst="rect">
            <a:avLst/>
          </a:prstGeom>
        </p:spPr>
      </p:pic>
    </p:spTree>
    <p:extLst>
      <p:ext uri="{BB962C8B-B14F-4D97-AF65-F5344CB8AC3E}">
        <p14:creationId xmlns:p14="http://schemas.microsoft.com/office/powerpoint/2010/main" val="2191864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162800" cy="990600"/>
          </a:xfrm>
        </p:spPr>
        <p:txBody>
          <a:bodyPr>
            <a:normAutofit/>
          </a:bodyPr>
          <a:lstStyle/>
          <a:p>
            <a:pPr algn="l"/>
            <a:r>
              <a:rPr lang="es-MX" sz="2800" b="1" dirty="0" smtClean="0">
                <a:solidFill>
                  <a:schemeClr val="bg1"/>
                </a:solidFill>
                <a:latin typeface="Myriad Pro Light" pitchFamily="34" charset="0"/>
              </a:rPr>
              <a:t>Principio OCP: Uso incorrecto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447800"/>
            <a:ext cx="8058150" cy="4810836"/>
          </a:xfrm>
          <a:prstGeom prst="rect">
            <a:avLst/>
          </a:prstGeom>
        </p:spPr>
      </p:pic>
    </p:spTree>
    <p:extLst>
      <p:ext uri="{BB962C8B-B14F-4D97-AF65-F5344CB8AC3E}">
        <p14:creationId xmlns:p14="http://schemas.microsoft.com/office/powerpoint/2010/main" val="650934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162800" cy="990600"/>
          </a:xfrm>
        </p:spPr>
        <p:txBody>
          <a:bodyPr>
            <a:normAutofit/>
          </a:bodyPr>
          <a:lstStyle/>
          <a:p>
            <a:pPr algn="l"/>
            <a:r>
              <a:rPr lang="es-MX" sz="2800" b="1" dirty="0" smtClean="0">
                <a:solidFill>
                  <a:schemeClr val="bg1"/>
                </a:solidFill>
                <a:latin typeface="Myriad Pro Light" pitchFamily="34" charset="0"/>
              </a:rPr>
              <a:t>Principio OCP: Uso correcto e 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 y="1219200"/>
            <a:ext cx="6892290" cy="411480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2800105"/>
            <a:ext cx="5029200" cy="4057895"/>
          </a:xfrm>
          <a:prstGeom prst="rect">
            <a:avLst/>
          </a:prstGeom>
        </p:spPr>
      </p:pic>
    </p:spTree>
    <p:extLst>
      <p:ext uri="{BB962C8B-B14F-4D97-AF65-F5344CB8AC3E}">
        <p14:creationId xmlns:p14="http://schemas.microsoft.com/office/powerpoint/2010/main" val="2494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Principio LSP : </a:t>
            </a:r>
            <a:r>
              <a:rPr lang="es-MX" sz="2800" b="1" dirty="0" smtClean="0">
                <a:solidFill>
                  <a:schemeClr val="bg1"/>
                </a:solidFill>
                <a:latin typeface="Myriad Pro Light" pitchFamily="34" charset="0"/>
              </a:rPr>
              <a:t>Definición</a:t>
            </a:r>
            <a:endParaRPr lang="en-US" sz="2800" b="1" dirty="0">
              <a:solidFill>
                <a:schemeClr val="bg1"/>
              </a:solidFill>
            </a:endParaRPr>
          </a:p>
        </p:txBody>
      </p:sp>
      <p:sp>
        <p:nvSpPr>
          <p:cNvPr id="5" name="CuadroTexto 4"/>
          <p:cNvSpPr txBox="1"/>
          <p:nvPr/>
        </p:nvSpPr>
        <p:spPr>
          <a:xfrm>
            <a:off x="5200649" y="1676400"/>
            <a:ext cx="3409951" cy="4524315"/>
          </a:xfrm>
          <a:prstGeom prst="rect">
            <a:avLst/>
          </a:prstGeom>
          <a:noFill/>
        </p:spPr>
        <p:txBody>
          <a:bodyPr wrap="square" rtlCol="0">
            <a:spAutoFit/>
          </a:bodyPr>
          <a:lstStyle/>
          <a:p>
            <a:pPr algn="just"/>
            <a:r>
              <a:rPr lang="es-MX" sz="2400" dirty="0">
                <a:latin typeface="Myriad Pro Light"/>
              </a:rPr>
              <a:t>LSP o Liskov Substitution Principle implica que, las clases derivadas deben poder ser sustituidas por sus clases base. Expresado de otra manera: es que una </a:t>
            </a:r>
            <a:r>
              <a:rPr lang="es-MX" sz="2400" dirty="0" smtClean="0">
                <a:latin typeface="Myriad Pro Light"/>
              </a:rPr>
              <a:t>abstracción(interfaz </a:t>
            </a:r>
            <a:r>
              <a:rPr lang="es-MX" sz="2400" dirty="0">
                <a:latin typeface="Myriad Pro Light"/>
              </a:rPr>
              <a:t>o clase abstracta) debe ser suficiente para un cliente.</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52600"/>
            <a:ext cx="4895850" cy="2619375"/>
          </a:xfrm>
          <a:prstGeom prst="rect">
            <a:avLst/>
          </a:prstGeom>
        </p:spPr>
      </p:pic>
    </p:spTree>
    <p:extLst>
      <p:ext uri="{BB962C8B-B14F-4D97-AF65-F5344CB8AC3E}">
        <p14:creationId xmlns:p14="http://schemas.microsoft.com/office/powerpoint/2010/main" val="3166872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239000" cy="990600"/>
          </a:xfrm>
        </p:spPr>
        <p:txBody>
          <a:bodyPr>
            <a:normAutofit/>
          </a:bodyPr>
          <a:lstStyle/>
          <a:p>
            <a:pPr algn="l"/>
            <a:r>
              <a:rPr lang="es-MX" sz="2800" b="1" dirty="0">
                <a:solidFill>
                  <a:schemeClr val="bg1"/>
                </a:solidFill>
                <a:latin typeface="Myriad Pro Light" pitchFamily="34" charset="0"/>
              </a:rPr>
              <a:t>Principio LSP : Uso </a:t>
            </a:r>
            <a:r>
              <a:rPr lang="es-MX" sz="2800" b="1" dirty="0" smtClean="0">
                <a:solidFill>
                  <a:schemeClr val="bg1"/>
                </a:solidFill>
                <a:latin typeface="Myriad Pro Light" pitchFamily="34" charset="0"/>
              </a:rPr>
              <a:t>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00162"/>
            <a:ext cx="6400800" cy="5502226"/>
          </a:xfrm>
          <a:prstGeom prst="rect">
            <a:avLst/>
          </a:prstGeom>
        </p:spPr>
      </p:pic>
    </p:spTree>
    <p:extLst>
      <p:ext uri="{BB962C8B-B14F-4D97-AF65-F5344CB8AC3E}">
        <p14:creationId xmlns:p14="http://schemas.microsoft.com/office/powerpoint/2010/main" val="2650455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239000" cy="990600"/>
          </a:xfrm>
        </p:spPr>
        <p:txBody>
          <a:bodyPr>
            <a:normAutofit/>
          </a:bodyPr>
          <a:lstStyle/>
          <a:p>
            <a:pPr algn="l"/>
            <a:r>
              <a:rPr lang="es-MX" sz="2800" b="1" dirty="0">
                <a:solidFill>
                  <a:schemeClr val="bg1"/>
                </a:solidFill>
                <a:latin typeface="Myriad Pro Light" pitchFamily="34" charset="0"/>
              </a:rPr>
              <a:t>Principio LSP : Uso correcto e incorrecto</a:t>
            </a:r>
            <a:endParaRPr lang="en-US" sz="2800" b="1" dirty="0">
              <a:solidFill>
                <a:schemeClr val="bg1"/>
              </a:solidFill>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1"/>
            <a:ext cx="4432213" cy="3809999"/>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1143000"/>
            <a:ext cx="4785163" cy="5191125"/>
          </a:xfrm>
          <a:prstGeom prst="rect">
            <a:avLst/>
          </a:prstGeom>
        </p:spPr>
      </p:pic>
    </p:spTree>
    <p:extLst>
      <p:ext uri="{BB962C8B-B14F-4D97-AF65-F5344CB8AC3E}">
        <p14:creationId xmlns:p14="http://schemas.microsoft.com/office/powerpoint/2010/main" val="4086432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Principio ISP : </a:t>
            </a:r>
            <a:r>
              <a:rPr lang="es-MX" sz="2800" b="1" dirty="0" smtClean="0">
                <a:solidFill>
                  <a:schemeClr val="bg1"/>
                </a:solidFill>
                <a:latin typeface="Myriad Pro Light" pitchFamily="34" charset="0"/>
              </a:rPr>
              <a:t>Definición</a:t>
            </a:r>
            <a:endParaRPr lang="en-US" sz="2800" b="1" dirty="0">
              <a:solidFill>
                <a:schemeClr val="bg1"/>
              </a:solidFill>
            </a:endParaRPr>
          </a:p>
        </p:txBody>
      </p:sp>
      <p:sp>
        <p:nvSpPr>
          <p:cNvPr id="5" name="CuadroTexto 4"/>
          <p:cNvSpPr txBox="1"/>
          <p:nvPr/>
        </p:nvSpPr>
        <p:spPr>
          <a:xfrm>
            <a:off x="5029200" y="1676400"/>
            <a:ext cx="3581400" cy="3785652"/>
          </a:xfrm>
          <a:prstGeom prst="rect">
            <a:avLst/>
          </a:prstGeom>
          <a:noFill/>
        </p:spPr>
        <p:txBody>
          <a:bodyPr wrap="square" rtlCol="0">
            <a:spAutoFit/>
          </a:bodyPr>
          <a:lstStyle/>
          <a:p>
            <a:pPr algn="just"/>
            <a:r>
              <a:rPr lang="es-MX" sz="2400" dirty="0">
                <a:latin typeface="Myriad Pro Light"/>
              </a:rPr>
              <a:t>ISP o Interface Segregation Principle implica que, una clase cliente A que tiene una dependencia con la clase B no debe verse forzada a depender de métodos de la clase B que no vaya a usar jamás.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41" y="1752600"/>
            <a:ext cx="4801659" cy="1981200"/>
          </a:xfrm>
          <a:prstGeom prst="rect">
            <a:avLst/>
          </a:prstGeom>
        </p:spPr>
      </p:pic>
    </p:spTree>
    <p:extLst>
      <p:ext uri="{BB962C8B-B14F-4D97-AF65-F5344CB8AC3E}">
        <p14:creationId xmlns:p14="http://schemas.microsoft.com/office/powerpoint/2010/main" val="1445033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86600" cy="990600"/>
          </a:xfrm>
        </p:spPr>
        <p:txBody>
          <a:bodyPr>
            <a:normAutofit/>
          </a:bodyPr>
          <a:lstStyle/>
          <a:p>
            <a:pPr algn="l"/>
            <a:r>
              <a:rPr lang="es-MX" sz="2800" b="1" dirty="0">
                <a:solidFill>
                  <a:schemeClr val="bg1"/>
                </a:solidFill>
                <a:latin typeface="Myriad Pro Light" pitchFamily="34" charset="0"/>
              </a:rPr>
              <a:t>Principio ISP : Uso </a:t>
            </a:r>
            <a:r>
              <a:rPr lang="es-MX" sz="2800" b="1" dirty="0" smtClean="0">
                <a:solidFill>
                  <a:schemeClr val="bg1"/>
                </a:solidFill>
                <a:latin typeface="Myriad Pro Light" pitchFamily="34" charset="0"/>
              </a:rPr>
              <a:t>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590675"/>
            <a:ext cx="8011258" cy="4733925"/>
          </a:xfrm>
          <a:prstGeom prst="rect">
            <a:avLst/>
          </a:prstGeom>
        </p:spPr>
      </p:pic>
    </p:spTree>
    <p:extLst>
      <p:ext uri="{BB962C8B-B14F-4D97-AF65-F5344CB8AC3E}">
        <p14:creationId xmlns:p14="http://schemas.microsoft.com/office/powerpoint/2010/main" val="281968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86600" cy="990600"/>
          </a:xfrm>
        </p:spPr>
        <p:txBody>
          <a:bodyPr>
            <a:normAutofit/>
          </a:bodyPr>
          <a:lstStyle/>
          <a:p>
            <a:pPr algn="l"/>
            <a:r>
              <a:rPr lang="es-MX" sz="2800" b="1" dirty="0">
                <a:solidFill>
                  <a:schemeClr val="bg1"/>
                </a:solidFill>
                <a:latin typeface="Myriad Pro Light" pitchFamily="34" charset="0"/>
              </a:rPr>
              <a:t>Principio ISP : Uso correcto e 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508" y="3343275"/>
            <a:ext cx="5561134" cy="3286125"/>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1100"/>
            <a:ext cx="4495800" cy="4007884"/>
          </a:xfrm>
          <a:prstGeom prst="rect">
            <a:avLst/>
          </a:prstGeom>
        </p:spPr>
      </p:pic>
    </p:spTree>
    <p:extLst>
      <p:ext uri="{BB962C8B-B14F-4D97-AF65-F5344CB8AC3E}">
        <p14:creationId xmlns:p14="http://schemas.microsoft.com/office/powerpoint/2010/main" val="1697706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Principio DIP : </a:t>
            </a:r>
            <a:r>
              <a:rPr lang="es-MX" sz="2800" b="1" dirty="0" smtClean="0">
                <a:solidFill>
                  <a:schemeClr val="bg1"/>
                </a:solidFill>
                <a:latin typeface="Myriad Pro Light" pitchFamily="34" charset="0"/>
              </a:rPr>
              <a:t>Definición</a:t>
            </a:r>
            <a:endParaRPr lang="en-US" sz="2800" b="1" dirty="0">
              <a:solidFill>
                <a:schemeClr val="bg1"/>
              </a:solidFill>
            </a:endParaRPr>
          </a:p>
        </p:txBody>
      </p:sp>
      <p:sp>
        <p:nvSpPr>
          <p:cNvPr id="5" name="CuadroTexto 4"/>
          <p:cNvSpPr txBox="1"/>
          <p:nvPr/>
        </p:nvSpPr>
        <p:spPr>
          <a:xfrm>
            <a:off x="4648199" y="1676400"/>
            <a:ext cx="3962401" cy="4524315"/>
          </a:xfrm>
          <a:prstGeom prst="rect">
            <a:avLst/>
          </a:prstGeom>
          <a:noFill/>
        </p:spPr>
        <p:txBody>
          <a:bodyPr wrap="square" rtlCol="0">
            <a:spAutoFit/>
          </a:bodyPr>
          <a:lstStyle/>
          <a:p>
            <a:pPr algn="just"/>
            <a:r>
              <a:rPr lang="es-MX" sz="2400" dirty="0">
                <a:latin typeface="Myriad Pro Light"/>
              </a:rPr>
              <a:t>DIP o Dependency Inversion Principle implica que, los </a:t>
            </a:r>
            <a:r>
              <a:rPr lang="es-MX" sz="2400" dirty="0" smtClean="0">
                <a:latin typeface="Myriad Pro Light"/>
              </a:rPr>
              <a:t>módulos </a:t>
            </a:r>
            <a:r>
              <a:rPr lang="es-MX" sz="2400" dirty="0">
                <a:latin typeface="Myriad Pro Light"/>
              </a:rPr>
              <a:t>de una capa superior no deben depender de </a:t>
            </a:r>
            <a:r>
              <a:rPr lang="es-MX" sz="2400" dirty="0" smtClean="0">
                <a:latin typeface="Myriad Pro Light"/>
              </a:rPr>
              <a:t>módulos </a:t>
            </a:r>
            <a:r>
              <a:rPr lang="es-MX" sz="2400" dirty="0">
                <a:latin typeface="Myriad Pro Light"/>
              </a:rPr>
              <a:t>de una capa inferior. Ambos </a:t>
            </a:r>
            <a:r>
              <a:rPr lang="es-MX" sz="2400" dirty="0" smtClean="0">
                <a:latin typeface="Myriad Pro Light"/>
              </a:rPr>
              <a:t>deberían </a:t>
            </a:r>
            <a:r>
              <a:rPr lang="es-MX" sz="2400" dirty="0">
                <a:latin typeface="Myriad Pro Light"/>
              </a:rPr>
              <a:t>depender de abstracciones. Expresado de otra manera: programe para una interfaz, no para una </a:t>
            </a:r>
            <a:r>
              <a:rPr lang="es-MX" sz="2400" dirty="0" smtClean="0">
                <a:latin typeface="Myriad Pro Light"/>
              </a:rPr>
              <a:t>implementación concreta.</a:t>
            </a:r>
            <a:endParaRPr lang="es-MX" sz="2400" dirty="0">
              <a:latin typeface="Myriad Pro Light"/>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2600"/>
            <a:ext cx="4648199" cy="1171601"/>
          </a:xfrm>
          <a:prstGeom prst="rect">
            <a:avLst/>
          </a:prstGeom>
        </p:spPr>
      </p:pic>
    </p:spTree>
    <p:extLst>
      <p:ext uri="{BB962C8B-B14F-4D97-AF65-F5344CB8AC3E}">
        <p14:creationId xmlns:p14="http://schemas.microsoft.com/office/powerpoint/2010/main" val="960479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474887"/>
            <a:ext cx="8229600" cy="5078313"/>
          </a:xfrm>
          <a:prstGeom prst="rect">
            <a:avLst/>
          </a:prstGeom>
          <a:noFill/>
        </p:spPr>
        <p:txBody>
          <a:bodyPr wrap="square" rtlCol="0">
            <a:spAutoFit/>
          </a:bodyPr>
          <a:lstStyle/>
          <a:p>
            <a:pPr marL="342900" indent="-342900">
              <a:buFont typeface="Arial" panose="020B0604020202020204" pitchFamily="34" charset="0"/>
              <a:buChar char="•"/>
            </a:pPr>
            <a:r>
              <a:rPr lang="es-ES" sz="2400">
                <a:latin typeface="Myriad Pro Light"/>
              </a:rPr>
              <a:t>¿Qué </a:t>
            </a:r>
            <a:r>
              <a:rPr lang="es-ES" sz="2400" dirty="0">
                <a:latin typeface="Myriad Pro Light"/>
              </a:rPr>
              <a:t>es un principio de diseño</a:t>
            </a:r>
            <a:r>
              <a:rPr lang="es-ES" sz="2400" dirty="0" smtClean="0">
                <a:latin typeface="Myriad Pro Light"/>
              </a:rPr>
              <a:t>?</a:t>
            </a:r>
            <a:endParaRPr lang="es-MX" sz="2400" dirty="0">
              <a:latin typeface="Myriad Pro Light"/>
            </a:endParaRPr>
          </a:p>
          <a:p>
            <a:pPr marL="342900" indent="-342900">
              <a:buFont typeface="Arial" panose="020B0604020202020204" pitchFamily="34" charset="0"/>
              <a:buChar char="•"/>
            </a:pPr>
            <a:r>
              <a:rPr lang="es-ES" sz="2400" dirty="0" smtClean="0">
                <a:latin typeface="Myriad Pro Light"/>
              </a:rPr>
              <a:t>Principio </a:t>
            </a:r>
            <a:r>
              <a:rPr lang="es-ES" sz="2400" dirty="0">
                <a:latin typeface="Myriad Pro Light"/>
              </a:rPr>
              <a:t>DRY (</a:t>
            </a:r>
            <a:r>
              <a:rPr lang="es-ES" sz="2400" dirty="0" err="1">
                <a:latin typeface="Myriad Pro Light"/>
              </a:rPr>
              <a:t>Don't</a:t>
            </a:r>
            <a:r>
              <a:rPr lang="es-ES" sz="2400" dirty="0">
                <a:latin typeface="Myriad Pro Light"/>
              </a:rPr>
              <a:t> </a:t>
            </a:r>
            <a:r>
              <a:rPr lang="es-ES" sz="2400" dirty="0" err="1">
                <a:latin typeface="Myriad Pro Light"/>
              </a:rPr>
              <a:t>Repeat</a:t>
            </a:r>
            <a:r>
              <a:rPr lang="es-ES" sz="2400" dirty="0">
                <a:latin typeface="Myriad Pro Light"/>
              </a:rPr>
              <a:t> </a:t>
            </a:r>
            <a:r>
              <a:rPr lang="es-ES" sz="2400" dirty="0" err="1">
                <a:latin typeface="Myriad Pro Light"/>
              </a:rPr>
              <a:t>Yourself</a:t>
            </a:r>
            <a:r>
              <a:rPr lang="es-ES" sz="2400" dirty="0">
                <a:latin typeface="Myriad Pro Light"/>
              </a:rPr>
              <a:t>)</a:t>
            </a:r>
            <a:endParaRPr lang="es-ES" sz="2400" dirty="0" smtClean="0">
              <a:latin typeface="Myriad Pro Light"/>
            </a:endParaRPr>
          </a:p>
          <a:p>
            <a:pPr marL="342900" indent="-342900">
              <a:buFont typeface="Arial" panose="020B0604020202020204" pitchFamily="34" charset="0"/>
              <a:buChar char="•"/>
            </a:pPr>
            <a:r>
              <a:rPr lang="es-ES" sz="2400" dirty="0" smtClean="0">
                <a:latin typeface="Myriad Pro Light"/>
              </a:rPr>
              <a:t>Principio </a:t>
            </a:r>
            <a:r>
              <a:rPr lang="es-ES" sz="2400" dirty="0">
                <a:latin typeface="Myriad Pro Light"/>
              </a:rPr>
              <a:t>KISS (</a:t>
            </a:r>
            <a:r>
              <a:rPr lang="es-ES" sz="2400" dirty="0" err="1">
                <a:latin typeface="Myriad Pro Light"/>
              </a:rPr>
              <a:t>Keep</a:t>
            </a:r>
            <a:r>
              <a:rPr lang="es-ES" sz="2400" dirty="0">
                <a:latin typeface="Myriad Pro Light"/>
              </a:rPr>
              <a:t> </a:t>
            </a:r>
            <a:r>
              <a:rPr lang="es-ES" sz="2400" dirty="0" err="1">
                <a:latin typeface="Myriad Pro Light"/>
              </a:rPr>
              <a:t>it</a:t>
            </a:r>
            <a:r>
              <a:rPr lang="es-ES" sz="2400" dirty="0">
                <a:latin typeface="Myriad Pro Light"/>
              </a:rPr>
              <a:t> simple, </a:t>
            </a:r>
            <a:r>
              <a:rPr lang="es-ES" sz="2400" dirty="0" err="1">
                <a:latin typeface="Myriad Pro Light"/>
              </a:rPr>
              <a:t>Stupid</a:t>
            </a:r>
            <a:r>
              <a:rPr lang="es-ES" sz="2400" dirty="0">
                <a:latin typeface="Myriad Pro Light"/>
              </a:rPr>
              <a:t>!)</a:t>
            </a:r>
            <a:endParaRPr lang="es-ES" sz="2400" dirty="0" smtClean="0">
              <a:latin typeface="Myriad Pro Light"/>
            </a:endParaRPr>
          </a:p>
          <a:p>
            <a:pPr marL="342900" indent="-342900">
              <a:buFont typeface="Arial" panose="020B0604020202020204" pitchFamily="34" charset="0"/>
              <a:buChar char="•"/>
            </a:pPr>
            <a:r>
              <a:rPr lang="es-ES" sz="2400" dirty="0">
                <a:latin typeface="Myriad Pro Light"/>
              </a:rPr>
              <a:t>Principio SRP (Simple </a:t>
            </a:r>
            <a:r>
              <a:rPr lang="es-ES" sz="2400" dirty="0" err="1">
                <a:latin typeface="Myriad Pro Light"/>
              </a:rPr>
              <a:t>Responsibility</a:t>
            </a:r>
            <a:r>
              <a:rPr lang="es-ES" sz="2400" dirty="0">
                <a:latin typeface="Myriad Pro Light"/>
              </a:rPr>
              <a:t> </a:t>
            </a:r>
            <a:r>
              <a:rPr lang="es-ES" sz="2400" dirty="0" err="1">
                <a:latin typeface="Myriad Pro Light"/>
              </a:rPr>
              <a:t>Principle</a:t>
            </a:r>
            <a:r>
              <a:rPr lang="es-ES" sz="2400" dirty="0">
                <a:latin typeface="Myriad Pro Light"/>
              </a:rPr>
              <a:t>)</a:t>
            </a:r>
            <a:endParaRPr lang="es-ES" sz="24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Uso incorrecto</a:t>
            </a:r>
          </a:p>
          <a:p>
            <a:pPr marL="800100" lvl="1" indent="-342900">
              <a:buFont typeface="Arial" panose="020B0604020202020204" pitchFamily="34" charset="0"/>
              <a:buChar char="•"/>
            </a:pPr>
            <a:r>
              <a:rPr lang="es-ES" sz="2000" dirty="0" smtClean="0">
                <a:latin typeface="Myriad Pro Light"/>
              </a:rPr>
              <a:t>Uso correcto</a:t>
            </a:r>
          </a:p>
          <a:p>
            <a:pPr marL="342900" indent="-342900">
              <a:buFont typeface="Arial" panose="020B0604020202020204" pitchFamily="34" charset="0"/>
              <a:buChar char="•"/>
            </a:pPr>
            <a:r>
              <a:rPr lang="es-ES" sz="2400" dirty="0">
                <a:latin typeface="Myriad Pro Light"/>
              </a:rPr>
              <a:t>Principio OCP (Open/</a:t>
            </a:r>
            <a:r>
              <a:rPr lang="es-ES" sz="2400" dirty="0" err="1">
                <a:latin typeface="Myriad Pro Light"/>
              </a:rPr>
              <a:t>Closed</a:t>
            </a:r>
            <a:r>
              <a:rPr lang="es-ES" sz="2400" dirty="0">
                <a:latin typeface="Myriad Pro Light"/>
              </a:rPr>
              <a:t> </a:t>
            </a:r>
            <a:r>
              <a:rPr lang="es-ES" sz="2400" dirty="0" err="1">
                <a:latin typeface="Myriad Pro Light"/>
              </a:rPr>
              <a:t>Principle</a:t>
            </a:r>
            <a:r>
              <a:rPr lang="es-ES" sz="2400" dirty="0">
                <a:latin typeface="Myriad Pro Light"/>
              </a:rPr>
              <a:t>)</a:t>
            </a:r>
            <a:endParaRPr lang="es-ES" sz="24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Uso incorrecto</a:t>
            </a:r>
          </a:p>
          <a:p>
            <a:pPr marL="800100" lvl="1" indent="-342900">
              <a:buFont typeface="Arial" panose="020B0604020202020204" pitchFamily="34" charset="0"/>
              <a:buChar char="•"/>
            </a:pPr>
            <a:r>
              <a:rPr lang="es-ES" sz="2000" dirty="0" smtClean="0">
                <a:latin typeface="Myriad Pro Light"/>
              </a:rPr>
              <a:t>Uso correcto</a:t>
            </a:r>
          </a:p>
          <a:p>
            <a:pPr marL="342900" indent="-342900">
              <a:buFont typeface="Arial" panose="020B0604020202020204" pitchFamily="34" charset="0"/>
              <a:buChar char="•"/>
            </a:pPr>
            <a:r>
              <a:rPr lang="es-ES" sz="2400" dirty="0">
                <a:latin typeface="Myriad Pro Light"/>
              </a:rPr>
              <a:t>Principio LSP (</a:t>
            </a:r>
            <a:r>
              <a:rPr lang="es-ES" sz="2400" dirty="0" err="1">
                <a:latin typeface="Myriad Pro Light"/>
              </a:rPr>
              <a:t>Liskov</a:t>
            </a:r>
            <a:r>
              <a:rPr lang="es-ES" sz="2400" dirty="0">
                <a:latin typeface="Myriad Pro Light"/>
              </a:rPr>
              <a:t> </a:t>
            </a:r>
            <a:r>
              <a:rPr lang="es-ES" sz="2400" dirty="0" err="1">
                <a:latin typeface="Myriad Pro Light"/>
              </a:rPr>
              <a:t>Substitution</a:t>
            </a:r>
            <a:r>
              <a:rPr lang="es-ES" sz="2400" dirty="0">
                <a:latin typeface="Myriad Pro Light"/>
              </a:rPr>
              <a:t> </a:t>
            </a:r>
            <a:r>
              <a:rPr lang="es-ES" sz="2400" dirty="0" err="1">
                <a:latin typeface="Myriad Pro Light"/>
              </a:rPr>
              <a:t>Principle</a:t>
            </a:r>
            <a:r>
              <a:rPr lang="es-ES" sz="2400" dirty="0">
                <a:latin typeface="Myriad Pro Light"/>
              </a:rPr>
              <a:t>)</a:t>
            </a: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Uso incorrecto</a:t>
            </a:r>
          </a:p>
          <a:p>
            <a:pPr marL="800100" lvl="1" indent="-342900">
              <a:buFont typeface="Arial" panose="020B0604020202020204" pitchFamily="34" charset="0"/>
              <a:buChar char="•"/>
            </a:pPr>
            <a:r>
              <a:rPr lang="es-ES" sz="2000" dirty="0">
                <a:latin typeface="Myriad Pro Light"/>
              </a:rPr>
              <a:t>Uso correcto</a:t>
            </a:r>
            <a:endParaRPr lang="es-ES" sz="2000" dirty="0" smtClean="0">
              <a:latin typeface="Myriad Pro Light"/>
            </a:endParaRPr>
          </a:p>
        </p:txBody>
      </p:sp>
    </p:spTree>
    <p:extLst>
      <p:ext uri="{BB962C8B-B14F-4D97-AF65-F5344CB8AC3E}">
        <p14:creationId xmlns:p14="http://schemas.microsoft.com/office/powerpoint/2010/main" val="3122026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86600" cy="990600"/>
          </a:xfrm>
        </p:spPr>
        <p:txBody>
          <a:bodyPr>
            <a:normAutofit/>
          </a:bodyPr>
          <a:lstStyle/>
          <a:p>
            <a:pPr algn="l"/>
            <a:r>
              <a:rPr lang="es-MX" sz="2800" b="1" dirty="0">
                <a:solidFill>
                  <a:schemeClr val="bg1"/>
                </a:solidFill>
                <a:latin typeface="Myriad Pro Light" pitchFamily="34" charset="0"/>
              </a:rPr>
              <a:t>Principio DIP : </a:t>
            </a:r>
            <a:r>
              <a:rPr lang="es-MX" sz="2800" b="1">
                <a:solidFill>
                  <a:schemeClr val="bg1"/>
                </a:solidFill>
                <a:latin typeface="Myriad Pro Light" pitchFamily="34" charset="0"/>
              </a:rPr>
              <a:t>Uso </a:t>
            </a:r>
            <a:r>
              <a:rPr lang="es-MX" sz="2800" b="1" smtClean="0">
                <a:solidFill>
                  <a:schemeClr val="bg1"/>
                </a:solidFill>
                <a:latin typeface="Myriad Pro Light" pitchFamily="34" charset="0"/>
              </a:rPr>
              <a:t>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266825"/>
            <a:ext cx="3505200" cy="5474677"/>
          </a:xfrm>
          <a:prstGeom prst="rect">
            <a:avLst/>
          </a:prstGeom>
        </p:spPr>
      </p:pic>
    </p:spTree>
    <p:extLst>
      <p:ext uri="{BB962C8B-B14F-4D97-AF65-F5344CB8AC3E}">
        <p14:creationId xmlns:p14="http://schemas.microsoft.com/office/powerpoint/2010/main" val="47889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86600" cy="990600"/>
          </a:xfrm>
        </p:spPr>
        <p:txBody>
          <a:bodyPr>
            <a:normAutofit/>
          </a:bodyPr>
          <a:lstStyle/>
          <a:p>
            <a:pPr algn="l"/>
            <a:r>
              <a:rPr lang="es-MX" sz="2800" b="1" dirty="0">
                <a:solidFill>
                  <a:schemeClr val="bg1"/>
                </a:solidFill>
                <a:latin typeface="Myriad Pro Light" pitchFamily="34" charset="0"/>
              </a:rPr>
              <a:t>Principio DIP : Uso correcto e 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371600"/>
            <a:ext cx="2971800" cy="4641574"/>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6369" y="1219200"/>
            <a:ext cx="6091431" cy="4648200"/>
          </a:xfrm>
          <a:prstGeom prst="rect">
            <a:avLst/>
          </a:prstGeom>
        </p:spPr>
      </p:pic>
    </p:spTree>
    <p:extLst>
      <p:ext uri="{BB962C8B-B14F-4D97-AF65-F5344CB8AC3E}">
        <p14:creationId xmlns:p14="http://schemas.microsoft.com/office/powerpoint/2010/main" val="2804306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Principio </a:t>
            </a:r>
            <a:r>
              <a:rPr lang="es-MX" sz="2800" b="1" dirty="0" smtClean="0">
                <a:solidFill>
                  <a:schemeClr val="bg1"/>
                </a:solidFill>
                <a:latin typeface="Myriad Pro Light" pitchFamily="34" charset="0"/>
              </a:rPr>
              <a:t>PLK </a:t>
            </a:r>
            <a:r>
              <a:rPr lang="es-MX" sz="2800" b="1" dirty="0">
                <a:solidFill>
                  <a:schemeClr val="bg1"/>
                </a:solidFill>
                <a:latin typeface="Myriad Pro Light" pitchFamily="34" charset="0"/>
              </a:rPr>
              <a:t>: </a:t>
            </a:r>
            <a:r>
              <a:rPr lang="es-MX" sz="2800" b="1" dirty="0" smtClean="0">
                <a:solidFill>
                  <a:schemeClr val="bg1"/>
                </a:solidFill>
                <a:latin typeface="Myriad Pro Light" pitchFamily="34" charset="0"/>
              </a:rPr>
              <a:t>Definición</a:t>
            </a:r>
            <a:endParaRPr lang="en-US" sz="2800" b="1" dirty="0">
              <a:solidFill>
                <a:schemeClr val="bg1"/>
              </a:solidFill>
            </a:endParaRPr>
          </a:p>
        </p:txBody>
      </p:sp>
      <p:sp>
        <p:nvSpPr>
          <p:cNvPr id="5" name="CuadroTexto 4"/>
          <p:cNvSpPr txBox="1"/>
          <p:nvPr/>
        </p:nvSpPr>
        <p:spPr>
          <a:xfrm>
            <a:off x="2514600" y="1518821"/>
            <a:ext cx="6477001" cy="5262979"/>
          </a:xfrm>
          <a:prstGeom prst="rect">
            <a:avLst/>
          </a:prstGeom>
          <a:noFill/>
        </p:spPr>
        <p:txBody>
          <a:bodyPr wrap="square" rtlCol="0">
            <a:spAutoFit/>
          </a:bodyPr>
          <a:lstStyle/>
          <a:p>
            <a:pPr algn="just"/>
            <a:r>
              <a:rPr lang="es-MX" sz="2400" dirty="0" smtClean="0">
                <a:latin typeface="Myriad Pro Light"/>
              </a:rPr>
              <a:t>PLK: PLK </a:t>
            </a:r>
            <a:r>
              <a:rPr lang="es-MX" sz="2400" dirty="0">
                <a:latin typeface="Myriad Pro Light"/>
              </a:rPr>
              <a:t>o Principle of </a:t>
            </a:r>
            <a:r>
              <a:rPr lang="es-MX" sz="2400" dirty="0" err="1" smtClean="0">
                <a:latin typeface="Myriad Pro Light"/>
              </a:rPr>
              <a:t>Least</a:t>
            </a:r>
            <a:r>
              <a:rPr lang="es-MX" sz="2400" dirty="0" smtClean="0">
                <a:latin typeface="Myriad Pro Light"/>
              </a:rPr>
              <a:t> </a:t>
            </a:r>
            <a:r>
              <a:rPr lang="es-MX" sz="2400" smtClean="0">
                <a:latin typeface="Myriad Pro Light"/>
              </a:rPr>
              <a:t>Knowledge</a:t>
            </a:r>
            <a:r>
              <a:rPr lang="es-MX" sz="2400" dirty="0">
                <a:latin typeface="Myriad Pro Light"/>
              </a:rPr>
              <a:t>, </a:t>
            </a:r>
            <a:r>
              <a:rPr lang="es-MX" sz="2400" dirty="0" smtClean="0">
                <a:latin typeface="Myriad Pro Light"/>
              </a:rPr>
              <a:t>también </a:t>
            </a:r>
            <a:r>
              <a:rPr lang="es-MX" sz="2400" dirty="0">
                <a:latin typeface="Myriad Pro Light"/>
              </a:rPr>
              <a:t>conocido como Ley de Demeter define que, dado un objeto, este debería asumir tan poco como sea posible sobre la estructura o propiedades de cualquier otro (incluyendo sus subcomponentes). Expresado de otra manera:</a:t>
            </a:r>
          </a:p>
          <a:p>
            <a:pPr algn="just"/>
            <a:r>
              <a:rPr lang="es-MX" sz="2400" dirty="0">
                <a:latin typeface="Myriad Pro Light"/>
              </a:rPr>
              <a:t>    1) Cada unidad debe tener un limitado conocimiento sobre otras unidades y solo conocer aquellas unidades estrechamente relacionadas a la unidad actual.</a:t>
            </a:r>
          </a:p>
          <a:p>
            <a:pPr algn="just"/>
            <a:r>
              <a:rPr lang="es-MX" sz="2400" dirty="0">
                <a:latin typeface="Myriad Pro Light"/>
              </a:rPr>
              <a:t>    2) Cada unidad debe hablar solo a sus amigos y no hablar con extraños.</a:t>
            </a:r>
          </a:p>
          <a:p>
            <a:pPr algn="just"/>
            <a:r>
              <a:rPr lang="es-MX" sz="2400" dirty="0">
                <a:latin typeface="Myriad Pro Light"/>
              </a:rPr>
              <a:t>    3) Solo hablar con sus amigos inmediatos.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00200"/>
            <a:ext cx="2362200" cy="1933575"/>
          </a:xfrm>
          <a:prstGeom prst="rect">
            <a:avLst/>
          </a:prstGeom>
        </p:spPr>
      </p:pic>
    </p:spTree>
    <p:extLst>
      <p:ext uri="{BB962C8B-B14F-4D97-AF65-F5344CB8AC3E}">
        <p14:creationId xmlns:p14="http://schemas.microsoft.com/office/powerpoint/2010/main" val="2641607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Principio </a:t>
            </a:r>
            <a:r>
              <a:rPr lang="es-MX" sz="2800" b="1" dirty="0" smtClean="0">
                <a:solidFill>
                  <a:schemeClr val="bg1"/>
                </a:solidFill>
                <a:latin typeface="Myriad Pro Light" pitchFamily="34" charset="0"/>
              </a:rPr>
              <a:t>SoC : Definición</a:t>
            </a:r>
            <a:endParaRPr lang="en-US" sz="2800" b="1" dirty="0">
              <a:solidFill>
                <a:schemeClr val="bg1"/>
              </a:solidFill>
            </a:endParaRPr>
          </a:p>
        </p:txBody>
      </p:sp>
      <p:sp>
        <p:nvSpPr>
          <p:cNvPr id="5" name="CuadroTexto 4"/>
          <p:cNvSpPr txBox="1"/>
          <p:nvPr/>
        </p:nvSpPr>
        <p:spPr>
          <a:xfrm>
            <a:off x="2590799" y="1676400"/>
            <a:ext cx="6019801" cy="4524315"/>
          </a:xfrm>
          <a:prstGeom prst="rect">
            <a:avLst/>
          </a:prstGeom>
          <a:noFill/>
        </p:spPr>
        <p:txBody>
          <a:bodyPr wrap="square" rtlCol="0">
            <a:spAutoFit/>
          </a:bodyPr>
          <a:lstStyle/>
          <a:p>
            <a:pPr algn="just"/>
            <a:r>
              <a:rPr lang="es-MX" sz="2400" dirty="0">
                <a:latin typeface="Myriad Pro Light"/>
              </a:rPr>
              <a:t>SoC o Separation of Concerns es un principio de diseño para separar un software en distintas secciones, donde cada </a:t>
            </a:r>
            <a:r>
              <a:rPr lang="es-MX" sz="2400" dirty="0" smtClean="0">
                <a:latin typeface="Myriad Pro Light"/>
              </a:rPr>
              <a:t>sección </a:t>
            </a:r>
            <a:r>
              <a:rPr lang="es-MX" sz="2400" dirty="0">
                <a:latin typeface="Myriad Pro Light"/>
              </a:rPr>
              <a:t>se enfoca en un </a:t>
            </a:r>
            <a:r>
              <a:rPr lang="es-MX" sz="2400" dirty="0" smtClean="0">
                <a:latin typeface="Myriad Pro Light"/>
              </a:rPr>
              <a:t>interés </a:t>
            </a:r>
            <a:r>
              <a:rPr lang="es-MX" sz="2400" dirty="0">
                <a:latin typeface="Myriad Pro Light"/>
              </a:rPr>
              <a:t>delimitado. Un programa que utiliza una buena separación de intereses es un programa modular</a:t>
            </a:r>
            <a:r>
              <a:rPr lang="es-MX" sz="2400" dirty="0" smtClean="0">
                <a:latin typeface="Myriad Pro Light"/>
              </a:rPr>
              <a:t>.</a:t>
            </a:r>
          </a:p>
          <a:p>
            <a:pPr algn="just"/>
            <a:endParaRPr lang="en-US" sz="2400" dirty="0">
              <a:latin typeface="Myriad Pro Light"/>
            </a:endParaRPr>
          </a:p>
          <a:p>
            <a:pPr algn="just"/>
            <a:r>
              <a:rPr lang="en-US" sz="2400" dirty="0" smtClean="0">
                <a:latin typeface="Myriad Pro Light"/>
              </a:rPr>
              <a:t>Un </a:t>
            </a:r>
            <a:r>
              <a:rPr lang="es-ES_tradnl" sz="2400" dirty="0" smtClean="0">
                <a:latin typeface="Myriad Pro Light"/>
              </a:rPr>
              <a:t>ejemplo</a:t>
            </a:r>
            <a:r>
              <a:rPr lang="en-US" sz="2400" dirty="0" smtClean="0">
                <a:latin typeface="Myriad Pro Light"/>
              </a:rPr>
              <a:t> de SoC es la </a:t>
            </a:r>
            <a:r>
              <a:rPr lang="es-MX" sz="2400" dirty="0" smtClean="0">
                <a:latin typeface="Myriad Pro Light"/>
              </a:rPr>
              <a:t>separación</a:t>
            </a:r>
            <a:r>
              <a:rPr lang="en-US" sz="2400" dirty="0" smtClean="0">
                <a:latin typeface="Myriad Pro Light"/>
              </a:rPr>
              <a:t> de </a:t>
            </a:r>
            <a:r>
              <a:rPr lang="es-ES" sz="2400" dirty="0" smtClean="0">
                <a:latin typeface="Myriad Pro Light"/>
              </a:rPr>
              <a:t>intereses</a:t>
            </a:r>
            <a:r>
              <a:rPr lang="en-US" sz="2400" dirty="0" smtClean="0">
                <a:latin typeface="Myriad Pro Light"/>
              </a:rPr>
              <a:t> </a:t>
            </a:r>
            <a:r>
              <a:rPr lang="es-MX" sz="2400" dirty="0" smtClean="0">
                <a:latin typeface="Myriad Pro Light"/>
              </a:rPr>
              <a:t>que</a:t>
            </a:r>
            <a:r>
              <a:rPr lang="en-US" sz="2400" dirty="0" smtClean="0">
                <a:latin typeface="Myriad Pro Light"/>
              </a:rPr>
              <a:t> </a:t>
            </a:r>
            <a:r>
              <a:rPr lang="es-MX" sz="2400" dirty="0" smtClean="0">
                <a:latin typeface="Myriad Pro Light"/>
              </a:rPr>
              <a:t>existe</a:t>
            </a:r>
            <a:r>
              <a:rPr lang="en-US" sz="2400" dirty="0" smtClean="0">
                <a:latin typeface="Myriad Pro Light"/>
              </a:rPr>
              <a:t> entre HTML, CSS y Javascript. </a:t>
            </a:r>
            <a:r>
              <a:rPr lang="es-MX" sz="2400" dirty="0" smtClean="0">
                <a:latin typeface="Myriad Pro Light"/>
              </a:rPr>
              <a:t>Otro</a:t>
            </a:r>
            <a:r>
              <a:rPr lang="en-US" sz="2400" dirty="0" smtClean="0">
                <a:latin typeface="Myriad Pro Light"/>
              </a:rPr>
              <a:t> </a:t>
            </a:r>
            <a:r>
              <a:rPr lang="es-AR" sz="2400" dirty="0" smtClean="0">
                <a:latin typeface="Myriad Pro Light"/>
              </a:rPr>
              <a:t>ejemplo</a:t>
            </a:r>
            <a:r>
              <a:rPr lang="en-US" sz="2400" dirty="0" smtClean="0">
                <a:latin typeface="Myriad Pro Light"/>
              </a:rPr>
              <a:t> </a:t>
            </a:r>
            <a:r>
              <a:rPr lang="es-AR" sz="2400" dirty="0" smtClean="0">
                <a:latin typeface="Myriad Pro Light"/>
              </a:rPr>
              <a:t>es</a:t>
            </a:r>
            <a:r>
              <a:rPr lang="en-US" sz="2400" dirty="0" smtClean="0">
                <a:latin typeface="Myriad Pro Light"/>
              </a:rPr>
              <a:t> la </a:t>
            </a:r>
            <a:r>
              <a:rPr lang="es-AR" sz="2400" dirty="0" smtClean="0">
                <a:latin typeface="Myriad Pro Light"/>
              </a:rPr>
              <a:t>arquitectura</a:t>
            </a:r>
            <a:r>
              <a:rPr lang="en-US" sz="2400" dirty="0" smtClean="0">
                <a:latin typeface="Myriad Pro Light"/>
              </a:rPr>
              <a:t> MVC(</a:t>
            </a:r>
            <a:r>
              <a:rPr lang="es-AR" sz="2400" dirty="0" smtClean="0">
                <a:latin typeface="Myriad Pro Light"/>
              </a:rPr>
              <a:t>Modelo</a:t>
            </a:r>
            <a:r>
              <a:rPr lang="en-US" sz="2400" dirty="0" smtClean="0">
                <a:latin typeface="Myriad Pro Light"/>
              </a:rPr>
              <a:t>-Vista-</a:t>
            </a:r>
            <a:r>
              <a:rPr lang="es-AR" sz="2400" dirty="0" smtClean="0">
                <a:latin typeface="Myriad Pro Light"/>
              </a:rPr>
              <a:t>Controlador</a:t>
            </a:r>
            <a:r>
              <a:rPr lang="en-US" sz="2400" dirty="0" smtClean="0">
                <a:latin typeface="Myriad Pro Light"/>
              </a:rPr>
              <a:t>). </a:t>
            </a:r>
            <a:endParaRPr lang="es-MX"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819275"/>
            <a:ext cx="2209800" cy="2066925"/>
          </a:xfrm>
          <a:prstGeom prst="rect">
            <a:avLst/>
          </a:prstGeom>
        </p:spPr>
      </p:pic>
    </p:spTree>
    <p:extLst>
      <p:ext uri="{BB962C8B-B14F-4D97-AF65-F5344CB8AC3E}">
        <p14:creationId xmlns:p14="http://schemas.microsoft.com/office/powerpoint/2010/main" val="509294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Principio </a:t>
            </a:r>
            <a:r>
              <a:rPr lang="es-MX" sz="2800" b="1" dirty="0" err="1" smtClean="0">
                <a:solidFill>
                  <a:schemeClr val="bg1"/>
                </a:solidFill>
                <a:latin typeface="Myriad Pro Light" pitchFamily="34" charset="0"/>
              </a:rPr>
              <a:t>IoC</a:t>
            </a:r>
            <a:r>
              <a:rPr lang="es-MX" sz="2800" b="1" dirty="0" smtClean="0">
                <a:solidFill>
                  <a:schemeClr val="bg1"/>
                </a:solidFill>
                <a:latin typeface="Myriad Pro Light" pitchFamily="34" charset="0"/>
              </a:rPr>
              <a:t> </a:t>
            </a:r>
            <a:r>
              <a:rPr lang="es-MX" sz="2800" b="1" dirty="0">
                <a:solidFill>
                  <a:schemeClr val="bg1"/>
                </a:solidFill>
                <a:latin typeface="Myriad Pro Light" pitchFamily="34" charset="0"/>
              </a:rPr>
              <a:t>: </a:t>
            </a:r>
            <a:r>
              <a:rPr lang="es-MX" sz="2800" b="1" dirty="0" smtClean="0">
                <a:solidFill>
                  <a:schemeClr val="bg1"/>
                </a:solidFill>
                <a:latin typeface="Myriad Pro Light" pitchFamily="34" charset="0"/>
              </a:rPr>
              <a:t>Definición</a:t>
            </a:r>
            <a:endParaRPr lang="en-US" sz="2800" b="1" dirty="0">
              <a:solidFill>
                <a:schemeClr val="bg1"/>
              </a:solidFill>
            </a:endParaRPr>
          </a:p>
        </p:txBody>
      </p:sp>
      <p:sp>
        <p:nvSpPr>
          <p:cNvPr id="5" name="CuadroTexto 4"/>
          <p:cNvSpPr txBox="1"/>
          <p:nvPr/>
        </p:nvSpPr>
        <p:spPr>
          <a:xfrm>
            <a:off x="2590800" y="1447800"/>
            <a:ext cx="6248401" cy="5262979"/>
          </a:xfrm>
          <a:prstGeom prst="rect">
            <a:avLst/>
          </a:prstGeom>
          <a:noFill/>
        </p:spPr>
        <p:txBody>
          <a:bodyPr wrap="square" rtlCol="0">
            <a:spAutoFit/>
          </a:bodyPr>
          <a:lstStyle/>
          <a:p>
            <a:pPr algn="just"/>
            <a:r>
              <a:rPr lang="es-MX" sz="2400" dirty="0" err="1" smtClean="0">
                <a:latin typeface="Myriad Pro Light"/>
              </a:rPr>
              <a:t>IoC</a:t>
            </a:r>
            <a:r>
              <a:rPr lang="es-MX" sz="2400" dirty="0" smtClean="0">
                <a:latin typeface="Myriad Pro Light"/>
              </a:rPr>
              <a:t> </a:t>
            </a:r>
            <a:r>
              <a:rPr lang="es-MX" sz="2400" dirty="0">
                <a:latin typeface="Myriad Pro Light"/>
              </a:rPr>
              <a:t>o </a:t>
            </a:r>
            <a:r>
              <a:rPr lang="es-MX" sz="2400" dirty="0" err="1" smtClean="0">
                <a:latin typeface="Myriad Pro Light"/>
              </a:rPr>
              <a:t>Inversion</a:t>
            </a:r>
            <a:r>
              <a:rPr lang="es-MX" sz="2400" dirty="0" smtClean="0">
                <a:latin typeface="Myriad Pro Light"/>
              </a:rPr>
              <a:t> of </a:t>
            </a:r>
            <a:r>
              <a:rPr lang="es-MX" sz="2400" dirty="0">
                <a:latin typeface="Myriad Pro Light"/>
              </a:rPr>
              <a:t>Control implica que, el control de la construcción de los objetos no recae directamente en el desarrollador a través del uso del operador new, sino que es otra clase o conjunto de clases las que se encargan de construir los objetos que necesitamos</a:t>
            </a:r>
            <a:r>
              <a:rPr lang="es-MX" sz="2400" dirty="0" smtClean="0">
                <a:latin typeface="Myriad Pro Light"/>
              </a:rPr>
              <a:t>.</a:t>
            </a:r>
          </a:p>
          <a:p>
            <a:pPr algn="just"/>
            <a:endParaRPr lang="en-US" sz="2400" dirty="0">
              <a:latin typeface="Myriad Pro Light"/>
            </a:endParaRPr>
          </a:p>
          <a:p>
            <a:pPr algn="just"/>
            <a:r>
              <a:rPr lang="en-US" sz="2400" dirty="0" smtClean="0">
                <a:latin typeface="Myriad Pro Light"/>
              </a:rPr>
              <a:t>Un </a:t>
            </a:r>
            <a:r>
              <a:rPr lang="es-AR" sz="2400" dirty="0" smtClean="0">
                <a:latin typeface="Myriad Pro Light"/>
              </a:rPr>
              <a:t>ejemplo</a:t>
            </a:r>
            <a:r>
              <a:rPr lang="en-US" sz="2400" dirty="0" smtClean="0">
                <a:latin typeface="Myriad Pro Light"/>
              </a:rPr>
              <a:t> de </a:t>
            </a:r>
            <a:r>
              <a:rPr lang="es-AR" sz="2400" dirty="0" smtClean="0">
                <a:latin typeface="Myriad Pro Light"/>
              </a:rPr>
              <a:t>uso</a:t>
            </a:r>
            <a:r>
              <a:rPr lang="en-US" sz="2400" dirty="0" smtClean="0">
                <a:latin typeface="Myriad Pro Light"/>
              </a:rPr>
              <a:t> de </a:t>
            </a:r>
            <a:r>
              <a:rPr lang="es-AR" sz="2400" dirty="0" smtClean="0">
                <a:latin typeface="Myriad Pro Light"/>
              </a:rPr>
              <a:t>este</a:t>
            </a:r>
            <a:r>
              <a:rPr lang="en-US" sz="2400" dirty="0" smtClean="0">
                <a:latin typeface="Myriad Pro Light"/>
              </a:rPr>
              <a:t> principio son los </a:t>
            </a:r>
            <a:r>
              <a:rPr lang="es-AR" sz="2400" dirty="0" smtClean="0">
                <a:latin typeface="Myriad Pro Light"/>
              </a:rPr>
              <a:t>patrones</a:t>
            </a:r>
            <a:r>
              <a:rPr lang="en-US" sz="2400" dirty="0" smtClean="0">
                <a:latin typeface="Myriad Pro Light"/>
              </a:rPr>
              <a:t> de </a:t>
            </a:r>
            <a:r>
              <a:rPr lang="es-AR" sz="2400" dirty="0" smtClean="0">
                <a:latin typeface="Myriad Pro Light"/>
              </a:rPr>
              <a:t>diseño</a:t>
            </a:r>
            <a:r>
              <a:rPr lang="en-US" sz="2400" dirty="0" smtClean="0">
                <a:latin typeface="Myriad Pro Light"/>
              </a:rPr>
              <a:t> </a:t>
            </a:r>
            <a:r>
              <a:rPr lang="es-AR" sz="2400" dirty="0" smtClean="0">
                <a:latin typeface="Myriad Pro Light"/>
              </a:rPr>
              <a:t>creacionales</a:t>
            </a:r>
            <a:r>
              <a:rPr lang="en-US" sz="2400" dirty="0" smtClean="0">
                <a:latin typeface="Myriad Pro Light"/>
              </a:rPr>
              <a:t>, </a:t>
            </a:r>
            <a:r>
              <a:rPr lang="es-AR" sz="2400" dirty="0" smtClean="0">
                <a:latin typeface="Myriad Pro Light"/>
              </a:rPr>
              <a:t>sobre</a:t>
            </a:r>
            <a:r>
              <a:rPr lang="en-US" sz="2400" dirty="0" smtClean="0">
                <a:latin typeface="Myriad Pro Light"/>
              </a:rPr>
              <a:t> </a:t>
            </a:r>
            <a:r>
              <a:rPr lang="es-AR" sz="2400" dirty="0" smtClean="0">
                <a:latin typeface="Myriad Pro Light"/>
              </a:rPr>
              <a:t>todo</a:t>
            </a:r>
            <a:r>
              <a:rPr lang="en-US" sz="2400" dirty="0" smtClean="0">
                <a:latin typeface="Myriad Pro Light"/>
              </a:rPr>
              <a:t> en el </a:t>
            </a:r>
            <a:r>
              <a:rPr lang="es-AR" sz="2400" dirty="0" smtClean="0">
                <a:latin typeface="Myriad Pro Light"/>
              </a:rPr>
              <a:t>caso</a:t>
            </a:r>
            <a:r>
              <a:rPr lang="en-US" sz="2400" dirty="0" smtClean="0">
                <a:latin typeface="Myriad Pro Light"/>
              </a:rPr>
              <a:t> de los Factory. </a:t>
            </a:r>
            <a:r>
              <a:rPr lang="es-AR" sz="2400" dirty="0" smtClean="0">
                <a:latin typeface="Myriad Pro Light"/>
              </a:rPr>
              <a:t>Una</a:t>
            </a:r>
            <a:r>
              <a:rPr lang="en-US" sz="2400" dirty="0" smtClean="0">
                <a:latin typeface="Myriad Pro Light"/>
              </a:rPr>
              <a:t> </a:t>
            </a:r>
            <a:r>
              <a:rPr lang="es-AR" sz="2400" dirty="0" smtClean="0">
                <a:latin typeface="Myriad Pro Light"/>
              </a:rPr>
              <a:t>implementación</a:t>
            </a:r>
            <a:r>
              <a:rPr lang="en-US" sz="2400" dirty="0" smtClean="0">
                <a:latin typeface="Myriad Pro Light"/>
              </a:rPr>
              <a:t> de </a:t>
            </a:r>
            <a:r>
              <a:rPr lang="es-AR" sz="2400" dirty="0" smtClean="0">
                <a:latin typeface="Myriad Pro Light"/>
              </a:rPr>
              <a:t>este</a:t>
            </a:r>
            <a:r>
              <a:rPr lang="en-US" sz="2400" dirty="0" smtClean="0">
                <a:latin typeface="Myriad Pro Light"/>
              </a:rPr>
              <a:t> principio a </a:t>
            </a:r>
            <a:r>
              <a:rPr lang="es-AR" sz="2400" dirty="0" smtClean="0">
                <a:latin typeface="Myriad Pro Light"/>
              </a:rPr>
              <a:t>nivel</a:t>
            </a:r>
            <a:r>
              <a:rPr lang="en-US" sz="2400" dirty="0" smtClean="0">
                <a:latin typeface="Myriad Pro Light"/>
              </a:rPr>
              <a:t> de frameworks </a:t>
            </a:r>
            <a:r>
              <a:rPr lang="es-AR" sz="2400" dirty="0" smtClean="0">
                <a:latin typeface="Myriad Pro Light"/>
              </a:rPr>
              <a:t>es</a:t>
            </a:r>
            <a:r>
              <a:rPr lang="en-US" sz="2400" dirty="0" smtClean="0">
                <a:latin typeface="Myriad Pro Light"/>
              </a:rPr>
              <a:t> el </a:t>
            </a:r>
            <a:r>
              <a:rPr lang="es-AR" sz="2400" dirty="0" smtClean="0">
                <a:latin typeface="Myriad Pro Light"/>
              </a:rPr>
              <a:t>patrón</a:t>
            </a:r>
            <a:r>
              <a:rPr lang="en-US" sz="2400" dirty="0" smtClean="0">
                <a:latin typeface="Myriad Pro Light"/>
              </a:rPr>
              <a:t> DI(Dependency Injection).</a:t>
            </a:r>
            <a:endParaRPr lang="es-MX"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528762"/>
            <a:ext cx="2539263" cy="1824038"/>
          </a:xfrm>
          <a:prstGeom prst="rect">
            <a:avLst/>
          </a:prstGeom>
        </p:spPr>
      </p:pic>
    </p:spTree>
    <p:extLst>
      <p:ext uri="{BB962C8B-B14F-4D97-AF65-F5344CB8AC3E}">
        <p14:creationId xmlns:p14="http://schemas.microsoft.com/office/powerpoint/2010/main" val="406594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s-AR" sz="2000" i="1" dirty="0" smtClean="0">
                <a:solidFill>
                  <a:srgbClr val="FFFFFF"/>
                </a:solidFill>
                <a:latin typeface="Myriad Pro" pitchFamily="34" charset="0"/>
              </a:rPr>
              <a:t>Yo</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programo</a:t>
            </a:r>
            <a:r>
              <a:rPr lang="en-US" sz="2000" i="1" dirty="0" smtClean="0">
                <a:solidFill>
                  <a:srgbClr val="FFFFFF"/>
                </a:solidFill>
                <a:latin typeface="Myriad Pro" pitchFamily="34" charset="0"/>
              </a:rPr>
              <a:t> </a:t>
            </a:r>
            <a:r>
              <a:rPr lang="en-US" sz="2000" i="1" dirty="0">
                <a:solidFill>
                  <a:srgbClr val="FFFFFF"/>
                </a:solidFill>
                <a:latin typeface="Myriad Pro" pitchFamily="34" charset="0"/>
              </a:rPr>
              <a:t>con la </a:t>
            </a:r>
            <a:r>
              <a:rPr lang="es-AR" sz="2000" i="1" dirty="0" smtClean="0">
                <a:solidFill>
                  <a:srgbClr val="FFFFFF"/>
                </a:solidFill>
                <a:latin typeface="Myriad Pro" pitchFamily="34" charset="0"/>
              </a:rPr>
              <a:t>belleza</a:t>
            </a:r>
            <a:r>
              <a:rPr lang="en-US" sz="2000" i="1" dirty="0" smtClean="0">
                <a:solidFill>
                  <a:srgbClr val="FFFFFF"/>
                </a:solidFill>
                <a:latin typeface="Myriad Pro" pitchFamily="34" charset="0"/>
              </a:rPr>
              <a:t> </a:t>
            </a:r>
            <a:r>
              <a:rPr lang="en-US" sz="2000" i="1" dirty="0">
                <a:solidFill>
                  <a:srgbClr val="FFFFFF"/>
                </a:solidFill>
                <a:latin typeface="Myriad Pro" pitchFamily="34" charset="0"/>
              </a:rPr>
              <a:t>en </a:t>
            </a:r>
            <a:r>
              <a:rPr lang="es-AR" sz="2000" i="1" dirty="0" smtClean="0">
                <a:solidFill>
                  <a:srgbClr val="FFFFFF"/>
                </a:solidFill>
                <a:latin typeface="Myriad Pro" pitchFamily="34" charset="0"/>
              </a:rPr>
              <a:t>mente</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como</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algo</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que</a:t>
            </a:r>
            <a:r>
              <a:rPr lang="en-US" sz="2000" i="1" dirty="0" smtClean="0">
                <a:solidFill>
                  <a:srgbClr val="FFFFFF"/>
                </a:solidFill>
                <a:latin typeface="Myriad Pro" pitchFamily="34" charset="0"/>
              </a:rPr>
              <a:t> sea </a:t>
            </a:r>
            <a:r>
              <a:rPr lang="es-AR" sz="2000" i="1" dirty="0" smtClean="0">
                <a:solidFill>
                  <a:srgbClr val="FFFFFF"/>
                </a:solidFill>
                <a:latin typeface="Myriad Pro" pitchFamily="34" charset="0"/>
              </a:rPr>
              <a:t>elegante</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algo</a:t>
            </a:r>
            <a:r>
              <a:rPr lang="en-US" sz="2000" i="1" dirty="0" smtClean="0">
                <a:solidFill>
                  <a:srgbClr val="FFFFFF"/>
                </a:solidFill>
                <a:latin typeface="Myriad Pro" pitchFamily="34" charset="0"/>
              </a:rPr>
              <a:t> de lo </a:t>
            </a:r>
            <a:r>
              <a:rPr lang="es-AR" sz="2000" i="1" dirty="0" smtClean="0">
                <a:solidFill>
                  <a:srgbClr val="FFFFFF"/>
                </a:solidFill>
                <a:latin typeface="Myriad Pro" pitchFamily="34" charset="0"/>
              </a:rPr>
              <a:t>que</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puedas</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estar</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orgulloso</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por</a:t>
            </a:r>
            <a:r>
              <a:rPr lang="en-US" sz="2000" i="1" dirty="0" smtClean="0">
                <a:solidFill>
                  <a:srgbClr val="FFFFFF"/>
                </a:solidFill>
                <a:latin typeface="Myriad Pro" pitchFamily="34" charset="0"/>
              </a:rPr>
              <a:t> </a:t>
            </a:r>
            <a:r>
              <a:rPr lang="en-US" sz="2000" i="1" dirty="0">
                <a:solidFill>
                  <a:srgbClr val="FFFFFF"/>
                </a:solidFill>
                <a:latin typeface="Myriad Pro" pitchFamily="34" charset="0"/>
              </a:rPr>
              <a:t>la </a:t>
            </a:r>
            <a:r>
              <a:rPr lang="es-AR" sz="2000" i="1" dirty="0" smtClean="0">
                <a:solidFill>
                  <a:srgbClr val="FFFFFF"/>
                </a:solidFill>
                <a:latin typeface="Myriad Pro" pitchFamily="34" charset="0"/>
              </a:rPr>
              <a:t>manera</a:t>
            </a:r>
            <a:r>
              <a:rPr lang="en-US" sz="2000" i="1" dirty="0" smtClean="0">
                <a:solidFill>
                  <a:srgbClr val="FFFFFF"/>
                </a:solidFill>
                <a:latin typeface="Myriad Pro" pitchFamily="34" charset="0"/>
              </a:rPr>
              <a:t> </a:t>
            </a:r>
            <a:r>
              <a:rPr lang="en-US" sz="2000" i="1" dirty="0">
                <a:solidFill>
                  <a:srgbClr val="FFFFFF"/>
                </a:solidFill>
                <a:latin typeface="Myriad Pro" pitchFamily="34" charset="0"/>
              </a:rPr>
              <a:t>en </a:t>
            </a:r>
            <a:r>
              <a:rPr lang="es-AR" sz="2000" i="1" dirty="0" smtClean="0">
                <a:solidFill>
                  <a:srgbClr val="FFFFFF"/>
                </a:solidFill>
                <a:latin typeface="Myriad Pro" pitchFamily="34" charset="0"/>
              </a:rPr>
              <a:t>que</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las</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cosas</a:t>
            </a:r>
            <a:r>
              <a:rPr lang="en-US" sz="2000" i="1" dirty="0" smtClean="0">
                <a:solidFill>
                  <a:srgbClr val="FFFFFF"/>
                </a:solidFill>
                <a:latin typeface="Myriad Pro" pitchFamily="34" charset="0"/>
              </a:rPr>
              <a:t> </a:t>
            </a:r>
            <a:r>
              <a:rPr lang="es-AR" sz="2000" i="1" dirty="0" smtClean="0">
                <a:solidFill>
                  <a:srgbClr val="FFFFFF"/>
                </a:solidFill>
                <a:latin typeface="Myriad Pro" pitchFamily="34" charset="0"/>
              </a:rPr>
              <a:t>encajan</a:t>
            </a:r>
            <a:r>
              <a:rPr lang="en-US" sz="2000" i="1" dirty="0" smtClean="0">
                <a:solidFill>
                  <a:srgbClr val="FFFFFF"/>
                </a:solidFill>
                <a:latin typeface="Myriad Pro" pitchFamily="34" charset="0"/>
              </a:rPr>
              <a:t>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s-BO" i="1" dirty="0" smtClean="0">
                <a:latin typeface="Myriad Pro Light" pitchFamily="34" charset="0"/>
              </a:rPr>
              <a:t>Ing.</a:t>
            </a:r>
            <a:r>
              <a:rPr lang="en-US" i="1" dirty="0" smtClean="0">
                <a:latin typeface="Myriad Pro Light" pitchFamily="34" charset="0"/>
              </a:rPr>
              <a:t>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5083443" cy="461665"/>
          </a:xfrm>
          <a:prstGeom prst="rect">
            <a:avLst/>
          </a:prstGeom>
          <a:noFill/>
        </p:spPr>
        <p:txBody>
          <a:bodyPr wrap="none" rtlCol="0">
            <a:spAutoFit/>
          </a:bodyPr>
          <a:lstStyle/>
          <a:p>
            <a:r>
              <a:rPr lang="en-US" sz="2400" dirty="0" err="1" smtClean="0">
                <a:latin typeface="Myriad Pro Light"/>
              </a:rPr>
              <a:t>Conferencia</a:t>
            </a:r>
            <a:r>
              <a:rPr lang="en-US" sz="2400" dirty="0" smtClean="0">
                <a:latin typeface="Myriad Pro Light"/>
              </a:rPr>
              <a:t> 1: </a:t>
            </a:r>
            <a:r>
              <a:rPr lang="en-US" sz="2400" dirty="0" err="1" smtClean="0">
                <a:latin typeface="Myriad Pro Light"/>
              </a:rPr>
              <a:t>Principios</a:t>
            </a:r>
            <a:r>
              <a:rPr lang="en-US" sz="2400" dirty="0" smtClean="0">
                <a:latin typeface="Myriad Pro Light"/>
              </a:rPr>
              <a:t> de </a:t>
            </a:r>
            <a:r>
              <a:rPr lang="en-US" sz="2400" dirty="0" err="1" smtClean="0">
                <a:latin typeface="Myriad Pro Light"/>
              </a:rPr>
              <a:t>Diseño</a:t>
            </a:r>
            <a:endParaRPr lang="es-MX"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extLst>
      <p:ext uri="{BB962C8B-B14F-4D97-AF65-F5344CB8AC3E}">
        <p14:creationId xmlns:p14="http://schemas.microsoft.com/office/powerpoint/2010/main" val="1505863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472148"/>
            <a:ext cx="8229600" cy="3785652"/>
          </a:xfrm>
          <a:prstGeom prst="rect">
            <a:avLst/>
          </a:prstGeom>
          <a:noFill/>
        </p:spPr>
        <p:txBody>
          <a:bodyPr wrap="square" rtlCol="0">
            <a:spAutoFit/>
          </a:bodyPr>
          <a:lstStyle/>
          <a:p>
            <a:pPr marL="342900" indent="-342900">
              <a:buFont typeface="Arial" panose="020B0604020202020204" pitchFamily="34" charset="0"/>
              <a:buChar char="•"/>
            </a:pPr>
            <a:r>
              <a:rPr lang="es-ES" sz="2400" dirty="0">
                <a:latin typeface="Myriad Pro Light"/>
              </a:rPr>
              <a:t>Principio ISP (Interface </a:t>
            </a:r>
            <a:r>
              <a:rPr lang="es-ES" sz="2400" dirty="0" err="1">
                <a:latin typeface="Myriad Pro Light"/>
              </a:rPr>
              <a:t>Segregation</a:t>
            </a:r>
            <a:r>
              <a:rPr lang="es-ES" sz="2400" dirty="0">
                <a:latin typeface="Myriad Pro Light"/>
              </a:rPr>
              <a:t> </a:t>
            </a:r>
            <a:r>
              <a:rPr lang="es-ES" sz="2400" dirty="0" err="1">
                <a:latin typeface="Myriad Pro Light"/>
              </a:rPr>
              <a:t>Principle</a:t>
            </a:r>
            <a:r>
              <a:rPr lang="es-ES" sz="2400" dirty="0">
                <a:latin typeface="Myriad Pro Light"/>
              </a:rPr>
              <a:t>)</a:t>
            </a:r>
            <a:endParaRPr lang="es-ES" sz="2400" dirty="0" smtClean="0">
              <a:latin typeface="Myriad Pro Light"/>
            </a:endParaRPr>
          </a:p>
          <a:p>
            <a:pPr marL="800100" lvl="1" indent="-342900">
              <a:buFont typeface="Arial" panose="020B0604020202020204" pitchFamily="34" charset="0"/>
              <a:buChar char="•"/>
            </a:pPr>
            <a:r>
              <a:rPr lang="es-ES" sz="2000" dirty="0" smtClean="0">
                <a:latin typeface="Myriad Pro Light"/>
              </a:rPr>
              <a:t>Definición</a:t>
            </a:r>
          </a:p>
          <a:p>
            <a:pPr marL="800100" lvl="1" indent="-342900">
              <a:buFont typeface="Arial" panose="020B0604020202020204" pitchFamily="34" charset="0"/>
              <a:buChar char="•"/>
            </a:pPr>
            <a:r>
              <a:rPr lang="es-ES" sz="2000" dirty="0" smtClean="0">
                <a:latin typeface="Myriad Pro Light"/>
              </a:rPr>
              <a:t>Uso incorrecto</a:t>
            </a:r>
          </a:p>
          <a:p>
            <a:pPr marL="800100" lvl="1" indent="-342900">
              <a:buFont typeface="Arial" panose="020B0604020202020204" pitchFamily="34" charset="0"/>
              <a:buChar char="•"/>
            </a:pPr>
            <a:r>
              <a:rPr lang="es-ES" sz="2000" dirty="0" smtClean="0">
                <a:latin typeface="Myriad Pro Light"/>
              </a:rPr>
              <a:t>Uso correcto</a:t>
            </a:r>
          </a:p>
          <a:p>
            <a:pPr marL="342900" indent="-342900">
              <a:buFont typeface="Arial" panose="020B0604020202020204" pitchFamily="34" charset="0"/>
              <a:buChar char="•"/>
            </a:pPr>
            <a:r>
              <a:rPr lang="es-ES" sz="2400" dirty="0">
                <a:latin typeface="Myriad Pro Light"/>
              </a:rPr>
              <a:t>Principio DIP (Dependency </a:t>
            </a:r>
            <a:r>
              <a:rPr lang="es-ES" sz="2400" dirty="0" err="1">
                <a:latin typeface="Myriad Pro Light"/>
              </a:rPr>
              <a:t>Inversion</a:t>
            </a:r>
            <a:r>
              <a:rPr lang="es-ES" sz="2400" dirty="0">
                <a:latin typeface="Myriad Pro Light"/>
              </a:rPr>
              <a:t> </a:t>
            </a:r>
            <a:r>
              <a:rPr lang="es-ES" sz="2400" dirty="0" err="1">
                <a:latin typeface="Myriad Pro Light"/>
              </a:rPr>
              <a:t>Principle</a:t>
            </a:r>
            <a:r>
              <a:rPr lang="es-ES" sz="2400" dirty="0">
                <a:latin typeface="Myriad Pro Light"/>
              </a:rPr>
              <a:t>)</a:t>
            </a:r>
            <a:endParaRPr lang="es-ES" sz="2400" dirty="0" smtClean="0">
              <a:latin typeface="Myriad Pro Light"/>
            </a:endParaRPr>
          </a:p>
          <a:p>
            <a:pPr marL="800100" lvl="1" indent="-342900">
              <a:buFont typeface="Arial" panose="020B0604020202020204" pitchFamily="34" charset="0"/>
              <a:buChar char="•"/>
            </a:pPr>
            <a:r>
              <a:rPr lang="es-ES" sz="2000" dirty="0">
                <a:latin typeface="Myriad Pro Light"/>
              </a:rPr>
              <a:t>Definición</a:t>
            </a:r>
          </a:p>
          <a:p>
            <a:pPr marL="800100" lvl="1" indent="-342900">
              <a:buFont typeface="Arial" panose="020B0604020202020204" pitchFamily="34" charset="0"/>
              <a:buChar char="•"/>
            </a:pPr>
            <a:r>
              <a:rPr lang="es-ES" sz="2000" dirty="0">
                <a:latin typeface="Myriad Pro Light"/>
              </a:rPr>
              <a:t>Uso incorrecto</a:t>
            </a:r>
          </a:p>
          <a:p>
            <a:pPr marL="800100" lvl="1" indent="-342900">
              <a:buFont typeface="Arial" panose="020B0604020202020204" pitchFamily="34" charset="0"/>
              <a:buChar char="•"/>
            </a:pPr>
            <a:r>
              <a:rPr lang="es-ES" sz="2000" dirty="0">
                <a:latin typeface="Myriad Pro Light"/>
              </a:rPr>
              <a:t>Uso correcto</a:t>
            </a:r>
            <a:endParaRPr lang="es-ES" sz="2800" dirty="0" smtClean="0">
              <a:latin typeface="Myriad Pro Light"/>
            </a:endParaRPr>
          </a:p>
          <a:p>
            <a:pPr marL="342900" indent="-342900">
              <a:buFont typeface="Arial" panose="020B0604020202020204" pitchFamily="34" charset="0"/>
              <a:buChar char="•"/>
            </a:pPr>
            <a:r>
              <a:rPr lang="es-ES" sz="2400" dirty="0">
                <a:latin typeface="Myriad Pro Light"/>
              </a:rPr>
              <a:t>Principio </a:t>
            </a:r>
            <a:r>
              <a:rPr lang="es-ES" sz="2400" dirty="0" smtClean="0">
                <a:latin typeface="Myriad Pro Light"/>
              </a:rPr>
              <a:t>PLK </a:t>
            </a:r>
            <a:r>
              <a:rPr lang="es-ES" sz="2400" dirty="0">
                <a:latin typeface="Myriad Pro Light"/>
              </a:rPr>
              <a:t>(Principle of </a:t>
            </a:r>
            <a:r>
              <a:rPr lang="es-ES" sz="2400" dirty="0" err="1" smtClean="0">
                <a:latin typeface="Myriad Pro Light"/>
              </a:rPr>
              <a:t>Least</a:t>
            </a:r>
            <a:r>
              <a:rPr lang="es-ES" sz="2400" dirty="0" smtClean="0">
                <a:latin typeface="Myriad Pro Light"/>
              </a:rPr>
              <a:t> </a:t>
            </a:r>
            <a:r>
              <a:rPr lang="es-ES" sz="2400" dirty="0" err="1" smtClean="0">
                <a:latin typeface="Myriad Pro Light"/>
              </a:rPr>
              <a:t>Knowledge</a:t>
            </a:r>
            <a:r>
              <a:rPr lang="es-ES" sz="2400" dirty="0">
                <a:latin typeface="Myriad Pro Light"/>
              </a:rPr>
              <a:t>)</a:t>
            </a:r>
            <a:endParaRPr lang="es-ES" sz="2400" dirty="0" smtClean="0">
              <a:latin typeface="Myriad Pro Light"/>
            </a:endParaRPr>
          </a:p>
          <a:p>
            <a:pPr marL="342900" indent="-342900">
              <a:buFont typeface="Arial" panose="020B0604020202020204" pitchFamily="34" charset="0"/>
              <a:buChar char="•"/>
            </a:pPr>
            <a:r>
              <a:rPr lang="es-ES" sz="2400" dirty="0">
                <a:latin typeface="Myriad Pro Light"/>
              </a:rPr>
              <a:t>Principio </a:t>
            </a:r>
            <a:r>
              <a:rPr lang="es-ES" sz="2400" dirty="0" err="1" smtClean="0">
                <a:latin typeface="Myriad Pro Light"/>
              </a:rPr>
              <a:t>SoC</a:t>
            </a:r>
            <a:r>
              <a:rPr lang="es-ES" sz="2400" dirty="0">
                <a:latin typeface="Myriad Pro Light"/>
              </a:rPr>
              <a:t> (</a:t>
            </a:r>
            <a:r>
              <a:rPr lang="es-ES" sz="2400" dirty="0" err="1">
                <a:latin typeface="Myriad Pro Light"/>
              </a:rPr>
              <a:t>Separation</a:t>
            </a:r>
            <a:r>
              <a:rPr lang="es-ES" sz="2400" dirty="0">
                <a:latin typeface="Myriad Pro Light"/>
              </a:rPr>
              <a:t> of </a:t>
            </a:r>
            <a:r>
              <a:rPr lang="es-ES" sz="2400" dirty="0" err="1">
                <a:latin typeface="Myriad Pro Light"/>
              </a:rPr>
              <a:t>Concerns</a:t>
            </a:r>
            <a:r>
              <a:rPr lang="es-ES" sz="2400" dirty="0">
                <a:latin typeface="Myriad Pro Light"/>
              </a:rPr>
              <a:t>)</a:t>
            </a:r>
            <a:endParaRPr lang="es-ES" sz="2400" dirty="0" smtClean="0">
              <a:latin typeface="Myriad Pro Light"/>
            </a:endParaRPr>
          </a:p>
          <a:p>
            <a:pPr marL="342900" indent="-342900">
              <a:buFont typeface="Arial" panose="020B0604020202020204" pitchFamily="34" charset="0"/>
              <a:buChar char="•"/>
            </a:pPr>
            <a:r>
              <a:rPr lang="es-ES" sz="2400" dirty="0">
                <a:latin typeface="Myriad Pro Light"/>
              </a:rPr>
              <a:t>Principio </a:t>
            </a:r>
            <a:r>
              <a:rPr lang="es-ES" sz="2400" dirty="0" err="1" smtClean="0">
                <a:latin typeface="Myriad Pro Light"/>
              </a:rPr>
              <a:t>IoC</a:t>
            </a:r>
            <a:r>
              <a:rPr lang="es-ES" sz="2400" dirty="0">
                <a:latin typeface="Myriad Pro Light"/>
              </a:rPr>
              <a:t> (</a:t>
            </a:r>
            <a:r>
              <a:rPr lang="es-ES" sz="2400" dirty="0" err="1">
                <a:latin typeface="Myriad Pro Light"/>
              </a:rPr>
              <a:t>Inversion</a:t>
            </a:r>
            <a:r>
              <a:rPr lang="es-ES" sz="2400" dirty="0">
                <a:latin typeface="Myriad Pro Light"/>
              </a:rPr>
              <a:t> of Control)</a:t>
            </a:r>
            <a:endParaRPr lang="es-ES" sz="2800" dirty="0">
              <a:latin typeface="Myriad Pro Light"/>
            </a:endParaRPr>
          </a:p>
        </p:txBody>
      </p:sp>
    </p:spTree>
    <p:extLst>
      <p:ext uri="{BB962C8B-B14F-4D97-AF65-F5344CB8AC3E}">
        <p14:creationId xmlns:p14="http://schemas.microsoft.com/office/powerpoint/2010/main" val="31242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¿Qué es un principio de diseño?</a:t>
            </a:r>
            <a:endParaRPr lang="en-US" sz="2800" b="1" dirty="0">
              <a:solidFill>
                <a:schemeClr val="bg1"/>
              </a:solidFill>
            </a:endParaRPr>
          </a:p>
        </p:txBody>
      </p:sp>
      <p:sp>
        <p:nvSpPr>
          <p:cNvPr id="5" name="CuadroTexto 4"/>
          <p:cNvSpPr txBox="1"/>
          <p:nvPr/>
        </p:nvSpPr>
        <p:spPr>
          <a:xfrm>
            <a:off x="3886200" y="1295400"/>
            <a:ext cx="4953000" cy="3416320"/>
          </a:xfrm>
          <a:prstGeom prst="rect">
            <a:avLst/>
          </a:prstGeom>
          <a:noFill/>
        </p:spPr>
        <p:txBody>
          <a:bodyPr wrap="square" rtlCol="0">
            <a:spAutoFit/>
          </a:bodyPr>
          <a:lstStyle/>
          <a:p>
            <a:pPr algn="just"/>
            <a:r>
              <a:rPr lang="es-ES" sz="2400" dirty="0" smtClean="0">
                <a:latin typeface="Myriad Pro Light"/>
              </a:rPr>
              <a:t>Para </a:t>
            </a:r>
            <a:r>
              <a:rPr lang="es-ES" sz="2400" dirty="0">
                <a:latin typeface="Myriad Pro Light"/>
              </a:rPr>
              <a:t>la mayor parte de los desarrolladores lo más importante es sin ninguna duda el conjunto de </a:t>
            </a:r>
            <a:r>
              <a:rPr lang="es-ES" sz="2400" dirty="0" err="1">
                <a:latin typeface="Myriad Pro Light"/>
              </a:rPr>
              <a:t>frameworks</a:t>
            </a:r>
            <a:r>
              <a:rPr lang="es-ES" sz="2400" dirty="0">
                <a:latin typeface="Myriad Pro Light"/>
              </a:rPr>
              <a:t> que ha de utilizar. Aunque evidentemente esto es clave a la hora de desarrollar una arquitectura, es todavía más importante conocer y comprender los </a:t>
            </a:r>
            <a:r>
              <a:rPr lang="es-ES" sz="2400" dirty="0" smtClean="0">
                <a:latin typeface="Myriad Pro Light"/>
              </a:rPr>
              <a:t>distintos </a:t>
            </a:r>
            <a:r>
              <a:rPr lang="es-ES" sz="2400" dirty="0">
                <a:latin typeface="Myriad Pro Light"/>
              </a:rPr>
              <a:t>patrones de diseño, </a:t>
            </a:r>
            <a:r>
              <a:rPr lang="es-ES" sz="2400" dirty="0" smtClean="0">
                <a:latin typeface="Myriad Pro Light"/>
              </a:rPr>
              <a:t>ya</a:t>
            </a:r>
            <a:endParaRPr lang="es-MX"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71600"/>
            <a:ext cx="3733800" cy="3200400"/>
          </a:xfrm>
          <a:prstGeom prst="rect">
            <a:avLst/>
          </a:prstGeom>
        </p:spPr>
      </p:pic>
      <p:sp>
        <p:nvSpPr>
          <p:cNvPr id="6" name="CuadroTexto 5"/>
          <p:cNvSpPr txBox="1"/>
          <p:nvPr/>
        </p:nvSpPr>
        <p:spPr>
          <a:xfrm>
            <a:off x="76200" y="4572000"/>
            <a:ext cx="8763000" cy="2308324"/>
          </a:xfrm>
          <a:prstGeom prst="rect">
            <a:avLst/>
          </a:prstGeom>
          <a:noFill/>
        </p:spPr>
        <p:txBody>
          <a:bodyPr wrap="square" rtlCol="0">
            <a:spAutoFit/>
          </a:bodyPr>
          <a:lstStyle/>
          <a:p>
            <a:pPr algn="just"/>
            <a:r>
              <a:rPr lang="es-ES" sz="2400" dirty="0" smtClean="0">
                <a:latin typeface="Myriad Pro Light"/>
              </a:rPr>
              <a:t>que </a:t>
            </a:r>
            <a:r>
              <a:rPr lang="es-ES" sz="2400" dirty="0">
                <a:latin typeface="Myriad Pro Light"/>
              </a:rPr>
              <a:t>los </a:t>
            </a:r>
            <a:r>
              <a:rPr lang="es-ES" sz="2400" dirty="0" err="1">
                <a:latin typeface="Myriad Pro Light"/>
              </a:rPr>
              <a:t>frameworks</a:t>
            </a:r>
            <a:r>
              <a:rPr lang="es-ES" sz="2400" dirty="0">
                <a:latin typeface="Myriad Pro Light"/>
              </a:rPr>
              <a:t> están construidos apoyándose en los distintos patrones de diseño y los patrones de diseño en principios de diseño. De ahí la importancia de conocer los principios de diseño, ya que ellos representan un conjunto de buenas prácticas de programación que nos ayudan a evitar tener un mal </a:t>
            </a:r>
            <a:r>
              <a:rPr lang="es-ES" sz="2400" dirty="0" smtClean="0">
                <a:latin typeface="Myriad Pro Light"/>
              </a:rPr>
              <a:t>diseño.</a:t>
            </a:r>
            <a:endParaRPr lang="es-ES" sz="2400" dirty="0">
              <a:latin typeface="Myriad Pro Light"/>
            </a:endParaRPr>
          </a:p>
        </p:txBody>
      </p:sp>
    </p:spTree>
    <p:extLst>
      <p:ext uri="{BB962C8B-B14F-4D97-AF65-F5344CB8AC3E}">
        <p14:creationId xmlns:p14="http://schemas.microsoft.com/office/powerpoint/2010/main" val="398304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Principio DRY</a:t>
            </a:r>
            <a:endParaRPr lang="en-US" sz="2800" b="1" dirty="0">
              <a:solidFill>
                <a:schemeClr val="bg1"/>
              </a:solidFill>
            </a:endParaRPr>
          </a:p>
        </p:txBody>
      </p:sp>
      <p:sp>
        <p:nvSpPr>
          <p:cNvPr id="5" name="CuadroTexto 4"/>
          <p:cNvSpPr txBox="1"/>
          <p:nvPr/>
        </p:nvSpPr>
        <p:spPr>
          <a:xfrm>
            <a:off x="3657599" y="1676400"/>
            <a:ext cx="4953001" cy="2677656"/>
          </a:xfrm>
          <a:prstGeom prst="rect">
            <a:avLst/>
          </a:prstGeom>
          <a:noFill/>
        </p:spPr>
        <p:txBody>
          <a:bodyPr wrap="square" rtlCol="0">
            <a:spAutoFit/>
          </a:bodyPr>
          <a:lstStyle/>
          <a:p>
            <a:pPr algn="just"/>
            <a:r>
              <a:rPr lang="es-MX" sz="2400" dirty="0">
                <a:latin typeface="Myriad Pro Light"/>
              </a:rPr>
              <a:t>DRY o </a:t>
            </a:r>
            <a:r>
              <a:rPr lang="es-MX" sz="2400" dirty="0" err="1">
                <a:latin typeface="Myriad Pro Light"/>
              </a:rPr>
              <a:t>Don't</a:t>
            </a:r>
            <a:r>
              <a:rPr lang="es-MX" sz="2400" dirty="0">
                <a:latin typeface="Myriad Pro Light"/>
              </a:rPr>
              <a:t> </a:t>
            </a:r>
            <a:r>
              <a:rPr lang="es-ES_tradnl" sz="2400" dirty="0" err="1" smtClean="0">
                <a:latin typeface="Myriad Pro Light"/>
              </a:rPr>
              <a:t>Repeat</a:t>
            </a:r>
            <a:r>
              <a:rPr lang="es-MX" sz="2400" dirty="0" smtClean="0">
                <a:latin typeface="Myriad Pro Light"/>
              </a:rPr>
              <a:t> </a:t>
            </a:r>
            <a:r>
              <a:rPr lang="es-MX" sz="2400" dirty="0" err="1" smtClean="0">
                <a:latin typeface="Myriad Pro Light"/>
              </a:rPr>
              <a:t>Yourself</a:t>
            </a:r>
            <a:r>
              <a:rPr lang="es-MX" sz="2400" dirty="0" smtClean="0">
                <a:latin typeface="Myriad Pro Light"/>
              </a:rPr>
              <a:t> </a:t>
            </a:r>
            <a:r>
              <a:rPr lang="es-MX" sz="2400" dirty="0">
                <a:latin typeface="Myriad Pro Light"/>
              </a:rPr>
              <a:t>implica que, cualquier funcionalidad existente en un programa debe existir de forma única en él, o lo que es lo mismo, no debemos tener bloques de código repetidos</a:t>
            </a:r>
            <a:r>
              <a:rPr lang="es-MX" sz="2400" dirty="0" smtClean="0">
                <a:latin typeface="Myriad Pro Ligh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 y="1800225"/>
            <a:ext cx="3543299" cy="2492120"/>
          </a:xfrm>
          <a:prstGeom prst="rect">
            <a:avLst/>
          </a:prstGeom>
        </p:spPr>
      </p:pic>
    </p:spTree>
    <p:extLst>
      <p:ext uri="{BB962C8B-B14F-4D97-AF65-F5344CB8AC3E}">
        <p14:creationId xmlns:p14="http://schemas.microsoft.com/office/powerpoint/2010/main" val="3017896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Principio KISS</a:t>
            </a:r>
            <a:endParaRPr lang="en-US" sz="2800" b="1" dirty="0">
              <a:solidFill>
                <a:schemeClr val="bg1"/>
              </a:solidFill>
            </a:endParaRPr>
          </a:p>
        </p:txBody>
      </p:sp>
      <p:sp>
        <p:nvSpPr>
          <p:cNvPr id="5" name="CuadroTexto 4"/>
          <p:cNvSpPr txBox="1"/>
          <p:nvPr/>
        </p:nvSpPr>
        <p:spPr>
          <a:xfrm>
            <a:off x="3273357" y="1676400"/>
            <a:ext cx="5337244" cy="4524315"/>
          </a:xfrm>
          <a:prstGeom prst="rect">
            <a:avLst/>
          </a:prstGeom>
          <a:noFill/>
        </p:spPr>
        <p:txBody>
          <a:bodyPr wrap="square" rtlCol="0">
            <a:spAutoFit/>
          </a:bodyPr>
          <a:lstStyle/>
          <a:p>
            <a:pPr algn="just"/>
            <a:r>
              <a:rPr lang="es-MX" sz="2400" dirty="0" smtClean="0">
                <a:latin typeface="Myriad Pro Light"/>
              </a:rPr>
              <a:t>KISS </a:t>
            </a:r>
            <a:r>
              <a:rPr lang="es-MX" sz="2400" dirty="0">
                <a:latin typeface="Myriad Pro Light"/>
              </a:rPr>
              <a:t>o Keep it simple, Stupid! implica que, cualquier funcionalidad existente en un programa debe ser implementada de la manera </a:t>
            </a:r>
            <a:r>
              <a:rPr lang="es-MX" sz="2400" dirty="0" smtClean="0">
                <a:latin typeface="Myriad Pro Light"/>
              </a:rPr>
              <a:t>más </a:t>
            </a:r>
            <a:r>
              <a:rPr lang="es-MX" sz="2400" dirty="0">
                <a:latin typeface="Myriad Pro Light"/>
              </a:rPr>
              <a:t>simple y elegante posible. La última S de KISS se le ha dado varios significados con el paso del tiempo. En el contexto de este curso KISS </a:t>
            </a:r>
            <a:r>
              <a:rPr lang="es-MX" sz="2400" dirty="0" smtClean="0">
                <a:latin typeface="Myriad Pro Light"/>
              </a:rPr>
              <a:t>tomará </a:t>
            </a:r>
            <a:r>
              <a:rPr lang="es-MX" sz="2400" dirty="0">
                <a:latin typeface="Myriad Pro Light"/>
              </a:rPr>
              <a:t>como significado: Keep it simple, but not so simple; lo cual implica que la simplicidad no debe atentar contra la calidad del </a:t>
            </a:r>
            <a:r>
              <a:rPr lang="es-MX" sz="2400" dirty="0" smtClean="0">
                <a:latin typeface="Myriad Pro Light"/>
              </a:rPr>
              <a:t>código</a:t>
            </a:r>
            <a:r>
              <a:rPr lang="es-MX" sz="2400" dirty="0">
                <a:latin typeface="Myriad Pro Ligh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52600"/>
            <a:ext cx="3048000" cy="2962275"/>
          </a:xfrm>
          <a:prstGeom prst="rect">
            <a:avLst/>
          </a:prstGeom>
        </p:spPr>
      </p:pic>
    </p:spTree>
    <p:extLst>
      <p:ext uri="{BB962C8B-B14F-4D97-AF65-F5344CB8AC3E}">
        <p14:creationId xmlns:p14="http://schemas.microsoft.com/office/powerpoint/2010/main" val="955633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Principio SRP: Definición</a:t>
            </a:r>
            <a:endParaRPr lang="en-US" sz="2800" b="1" dirty="0">
              <a:solidFill>
                <a:schemeClr val="bg1"/>
              </a:solidFill>
            </a:endParaRPr>
          </a:p>
        </p:txBody>
      </p:sp>
      <p:sp>
        <p:nvSpPr>
          <p:cNvPr id="5" name="CuadroTexto 4"/>
          <p:cNvSpPr txBox="1"/>
          <p:nvPr/>
        </p:nvSpPr>
        <p:spPr>
          <a:xfrm>
            <a:off x="3276599" y="1676400"/>
            <a:ext cx="5334001" cy="3416320"/>
          </a:xfrm>
          <a:prstGeom prst="rect">
            <a:avLst/>
          </a:prstGeom>
          <a:noFill/>
        </p:spPr>
        <p:txBody>
          <a:bodyPr wrap="square" rtlCol="0">
            <a:spAutoFit/>
          </a:bodyPr>
          <a:lstStyle/>
          <a:p>
            <a:pPr algn="just"/>
            <a:r>
              <a:rPr lang="es-MX" sz="2400" dirty="0">
                <a:latin typeface="Myriad Pro Light"/>
              </a:rPr>
              <a:t>SRP o Simple </a:t>
            </a:r>
            <a:r>
              <a:rPr lang="es-MX" sz="2400" dirty="0" err="1" smtClean="0">
                <a:latin typeface="Myriad Pro Light"/>
              </a:rPr>
              <a:t>Responsibility</a:t>
            </a:r>
            <a:r>
              <a:rPr lang="es-MX" sz="2400" dirty="0" smtClean="0">
                <a:latin typeface="Myriad Pro Light"/>
              </a:rPr>
              <a:t> </a:t>
            </a:r>
            <a:r>
              <a:rPr lang="es-MX" sz="2400" dirty="0">
                <a:latin typeface="Myriad Pro Light"/>
              </a:rPr>
              <a:t>Principle implica que, toda clase o componente debe tener una única responsabilidad y todas sus funciones deben orientarse hacia ésta. Otra forma de enfocarlo es: una clase, al tener una única responsabilidad, sólo debe ser alterada a través de un cambio en dicha responsabilidad.</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80871"/>
            <a:ext cx="3048307" cy="3008889"/>
          </a:xfrm>
          <a:prstGeom prst="rect">
            <a:avLst/>
          </a:prstGeom>
        </p:spPr>
      </p:pic>
    </p:spTree>
    <p:extLst>
      <p:ext uri="{BB962C8B-B14F-4D97-AF65-F5344CB8AC3E}">
        <p14:creationId xmlns:p14="http://schemas.microsoft.com/office/powerpoint/2010/main" val="3833463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86600" cy="990600"/>
          </a:xfrm>
        </p:spPr>
        <p:txBody>
          <a:bodyPr>
            <a:normAutofit/>
          </a:bodyPr>
          <a:lstStyle/>
          <a:p>
            <a:pPr algn="l"/>
            <a:r>
              <a:rPr lang="es-MX" sz="2800" b="1" dirty="0" smtClean="0">
                <a:solidFill>
                  <a:schemeClr val="bg1"/>
                </a:solidFill>
                <a:latin typeface="Myriad Pro Light" pitchFamily="34" charset="0"/>
              </a:rPr>
              <a:t>Principio SRP: </a:t>
            </a:r>
            <a:r>
              <a:rPr lang="es-MX" sz="2800" b="1" dirty="0">
                <a:solidFill>
                  <a:schemeClr val="bg1"/>
                </a:solidFill>
                <a:latin typeface="Myriad Pro Light" pitchFamily="34" charset="0"/>
              </a:rPr>
              <a:t>Uso </a:t>
            </a:r>
            <a:r>
              <a:rPr lang="es-MX" sz="2800" b="1" dirty="0" smtClean="0">
                <a:solidFill>
                  <a:schemeClr val="bg1"/>
                </a:solidFill>
                <a:latin typeface="Myriad Pro Light" pitchFamily="34" charset="0"/>
              </a:rPr>
              <a:t>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90650"/>
            <a:ext cx="8115656" cy="4933950"/>
          </a:xfrm>
          <a:prstGeom prst="rect">
            <a:avLst/>
          </a:prstGeom>
        </p:spPr>
      </p:pic>
    </p:spTree>
    <p:extLst>
      <p:ext uri="{BB962C8B-B14F-4D97-AF65-F5344CB8AC3E}">
        <p14:creationId xmlns:p14="http://schemas.microsoft.com/office/powerpoint/2010/main" val="3849429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7086600" cy="990600"/>
          </a:xfrm>
        </p:spPr>
        <p:txBody>
          <a:bodyPr>
            <a:normAutofit/>
          </a:bodyPr>
          <a:lstStyle/>
          <a:p>
            <a:pPr algn="l"/>
            <a:r>
              <a:rPr lang="es-MX" sz="2800" b="1" dirty="0" smtClean="0">
                <a:solidFill>
                  <a:schemeClr val="bg1"/>
                </a:solidFill>
                <a:latin typeface="Myriad Pro Light" pitchFamily="34" charset="0"/>
              </a:rPr>
              <a:t>Principio SRP: </a:t>
            </a:r>
            <a:r>
              <a:rPr lang="es-MX" sz="2800" b="1" dirty="0">
                <a:solidFill>
                  <a:schemeClr val="bg1"/>
                </a:solidFill>
                <a:latin typeface="Myriad Pro Light" pitchFamily="34" charset="0"/>
              </a:rPr>
              <a:t>Uso correcto e incorrecto</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4800600" cy="2918546"/>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371" y="3011067"/>
            <a:ext cx="5227029" cy="3846934"/>
          </a:xfrm>
          <a:prstGeom prst="rect">
            <a:avLst/>
          </a:prstGeom>
        </p:spPr>
      </p:pic>
    </p:spTree>
    <p:extLst>
      <p:ext uri="{BB962C8B-B14F-4D97-AF65-F5344CB8AC3E}">
        <p14:creationId xmlns:p14="http://schemas.microsoft.com/office/powerpoint/2010/main" val="1597120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Gestion de Contenidos">
      <a:dk1>
        <a:srgbClr val="282828"/>
      </a:dk1>
      <a:lt1>
        <a:srgbClr val="FFFFFF"/>
      </a:lt1>
      <a:dk2>
        <a:srgbClr val="363636"/>
      </a:dk2>
      <a:lt2>
        <a:srgbClr val="F2F2F2"/>
      </a:lt2>
      <a:accent1>
        <a:srgbClr val="759DBA"/>
      </a:accent1>
      <a:accent2>
        <a:srgbClr val="305580"/>
      </a:accent2>
      <a:accent3>
        <a:srgbClr val="3C3C3C"/>
      </a:accent3>
      <a:accent4>
        <a:srgbClr val="C2D3E0"/>
      </a:accent4>
      <a:accent5>
        <a:srgbClr val="203854"/>
      </a:accent5>
      <a:accent6>
        <a:srgbClr val="FFFFFF"/>
      </a:accent6>
      <a:hlink>
        <a:srgbClr val="181818"/>
      </a:hlink>
      <a:folHlink>
        <a:srgbClr val="6060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6598</TotalTime>
  <Words>977</Words>
  <Application>Microsoft Office PowerPoint</Application>
  <PresentationFormat>Presentación en pantalla (4:3)</PresentationFormat>
  <Paragraphs>99</Paragraphs>
  <Slides>25</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Myriad Pro</vt:lpstr>
      <vt:lpstr>Myriad Pro Light</vt:lpstr>
      <vt:lpstr>Tema de Office</vt:lpstr>
      <vt:lpstr>Principios y Patrones de Diseño  “Yo programo con la belleza en mente, como algo que sea elegante, algo de lo que puedas estar orgulloso por la manera en que las cosas encajan juntas”   </vt:lpstr>
      <vt:lpstr>Temas</vt:lpstr>
      <vt:lpstr>Temas</vt:lpstr>
      <vt:lpstr>¿Qué es un principio de diseño?</vt:lpstr>
      <vt:lpstr>Principio DRY</vt:lpstr>
      <vt:lpstr>Principio KISS</vt:lpstr>
      <vt:lpstr>Principio SRP: Definición</vt:lpstr>
      <vt:lpstr>Principio SRP: Uso incorrecto</vt:lpstr>
      <vt:lpstr>Principio SRP: Uso correcto e incorrecto</vt:lpstr>
      <vt:lpstr>Principio OCP: Definición</vt:lpstr>
      <vt:lpstr>Principio OCP: Uso incorrecto</vt:lpstr>
      <vt:lpstr>Principio OCP: Uso correcto e incorrecto</vt:lpstr>
      <vt:lpstr>Principio LSP : Definición</vt:lpstr>
      <vt:lpstr>Principio LSP : Uso incorrecto</vt:lpstr>
      <vt:lpstr>Principio LSP : Uso correcto e incorrecto</vt:lpstr>
      <vt:lpstr>Principio ISP : Definición</vt:lpstr>
      <vt:lpstr>Principio ISP : Uso incorrecto</vt:lpstr>
      <vt:lpstr>Principio ISP : Uso correcto e incorrecto</vt:lpstr>
      <vt:lpstr>Principio DIP : Definición</vt:lpstr>
      <vt:lpstr>Principio DIP : Uso incorrecto</vt:lpstr>
      <vt:lpstr>Principio DIP : Uso correcto e incorrecto</vt:lpstr>
      <vt:lpstr>Principio PLK : Definición</vt:lpstr>
      <vt:lpstr>Principio SoC : Definición</vt:lpstr>
      <vt:lpstr>Principio IoC : Definición</vt:lpstr>
      <vt:lpstr>Principios y Patrones de Diseño  “Yo programo con la belleza en mente, como algo que sea elegante, algo de lo que puedas estar orgulloso por la manera en que las cosas encajan juntas”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marieli.capote</dc:creator>
  <cp:lastModifiedBy>Alex</cp:lastModifiedBy>
  <cp:revision>712</cp:revision>
  <dcterms:created xsi:type="dcterms:W3CDTF">2010-03-09T16:20:21Z</dcterms:created>
  <dcterms:modified xsi:type="dcterms:W3CDTF">2018-02-05T04:04:17Z</dcterms:modified>
</cp:coreProperties>
</file>