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5.jpg" ContentType="image/gif"/>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7.jpg" ContentType="image/gif"/>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473" r:id="rId3"/>
    <p:sldId id="555" r:id="rId4"/>
    <p:sldId id="487" r:id="rId5"/>
    <p:sldId id="532" r:id="rId6"/>
    <p:sldId id="536" r:id="rId7"/>
    <p:sldId id="537" r:id="rId8"/>
    <p:sldId id="533" r:id="rId9"/>
    <p:sldId id="538" r:id="rId10"/>
    <p:sldId id="534" r:id="rId11"/>
    <p:sldId id="535" r:id="rId12"/>
    <p:sldId id="539" r:id="rId13"/>
    <p:sldId id="540" r:id="rId14"/>
    <p:sldId id="541" r:id="rId15"/>
    <p:sldId id="556" r:id="rId16"/>
    <p:sldId id="542" r:id="rId17"/>
    <p:sldId id="543" r:id="rId18"/>
    <p:sldId id="544" r:id="rId19"/>
    <p:sldId id="545" r:id="rId20"/>
    <p:sldId id="557" r:id="rId21"/>
    <p:sldId id="546" r:id="rId22"/>
    <p:sldId id="558" r:id="rId23"/>
    <p:sldId id="547" r:id="rId24"/>
    <p:sldId id="559" r:id="rId25"/>
    <p:sldId id="548" r:id="rId26"/>
    <p:sldId id="560" r:id="rId27"/>
    <p:sldId id="549" r:id="rId28"/>
    <p:sldId id="550" r:id="rId29"/>
    <p:sldId id="561" r:id="rId30"/>
    <p:sldId id="552" r:id="rId31"/>
    <p:sldId id="553" r:id="rId32"/>
    <p:sldId id="562" r:id="rId33"/>
    <p:sldId id="55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atar" initials="a" lastIdx="5" clrIdx="0">
    <p:extLst>
      <p:ext uri="{19B8F6BF-5375-455C-9EA6-DF929625EA0E}">
        <p15:presenceInfo xmlns:p15="http://schemas.microsoft.com/office/powerpoint/2012/main" userId="avat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31FF"/>
    <a:srgbClr val="000099"/>
    <a:srgbClr val="000000"/>
    <a:srgbClr val="F1F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41" autoAdjust="0"/>
    <p:restoredTop sz="66611" autoAdjust="0"/>
  </p:normalViewPr>
  <p:slideViewPr>
    <p:cSldViewPr>
      <p:cViewPr varScale="1">
        <p:scale>
          <a:sx n="72" d="100"/>
          <a:sy n="72" d="100"/>
        </p:scale>
        <p:origin x="1290"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1" d="100"/>
          <a:sy n="71" d="100"/>
        </p:scale>
        <p:origin x="-3848" y="-1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80F14F-6544-CC49-879C-7E58219FC39E}" type="datetimeFigureOut">
              <a:rPr lang="en-US" smtClean="0"/>
              <a:t>2/20/2018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1FC658-0187-EE4E-8E9A-9CA634DDFC7B}" type="slidenum">
              <a:rPr lang="en-US" smtClean="0"/>
              <a:t>‹Nº›</a:t>
            </a:fld>
            <a:endParaRPr lang="en-US"/>
          </a:p>
        </p:txBody>
      </p:sp>
    </p:spTree>
    <p:extLst>
      <p:ext uri="{BB962C8B-B14F-4D97-AF65-F5344CB8AC3E}">
        <p14:creationId xmlns:p14="http://schemas.microsoft.com/office/powerpoint/2010/main" val="35678991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a:t>
            </a:fld>
            <a:endParaRPr lang="en-US" dirty="0"/>
          </a:p>
        </p:txBody>
      </p:sp>
    </p:spTree>
    <p:extLst>
      <p:ext uri="{BB962C8B-B14F-4D97-AF65-F5344CB8AC3E}">
        <p14:creationId xmlns:p14="http://schemas.microsoft.com/office/powerpoint/2010/main" val="405771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11</a:t>
            </a:fld>
            <a:endParaRPr lang="en-US" dirty="0"/>
          </a:p>
        </p:txBody>
      </p:sp>
    </p:spTree>
    <p:extLst>
      <p:ext uri="{BB962C8B-B14F-4D97-AF65-F5344CB8AC3E}">
        <p14:creationId xmlns:p14="http://schemas.microsoft.com/office/powerpoint/2010/main" val="58959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12</a:t>
            </a:fld>
            <a:endParaRPr lang="en-US" dirty="0"/>
          </a:p>
        </p:txBody>
      </p:sp>
    </p:spTree>
    <p:extLst>
      <p:ext uri="{BB962C8B-B14F-4D97-AF65-F5344CB8AC3E}">
        <p14:creationId xmlns:p14="http://schemas.microsoft.com/office/powerpoint/2010/main" val="241166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13</a:t>
            </a:fld>
            <a:endParaRPr lang="en-US" dirty="0"/>
          </a:p>
        </p:txBody>
      </p:sp>
    </p:spTree>
    <p:extLst>
      <p:ext uri="{BB962C8B-B14F-4D97-AF65-F5344CB8AC3E}">
        <p14:creationId xmlns:p14="http://schemas.microsoft.com/office/powerpoint/2010/main" val="1448836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14</a:t>
            </a:fld>
            <a:endParaRPr lang="en-US" dirty="0"/>
          </a:p>
        </p:txBody>
      </p:sp>
    </p:spTree>
    <p:extLst>
      <p:ext uri="{BB962C8B-B14F-4D97-AF65-F5344CB8AC3E}">
        <p14:creationId xmlns:p14="http://schemas.microsoft.com/office/powerpoint/2010/main" val="3232511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15</a:t>
            </a:fld>
            <a:endParaRPr lang="en-US" dirty="0"/>
          </a:p>
        </p:txBody>
      </p:sp>
    </p:spTree>
    <p:extLst>
      <p:ext uri="{BB962C8B-B14F-4D97-AF65-F5344CB8AC3E}">
        <p14:creationId xmlns:p14="http://schemas.microsoft.com/office/powerpoint/2010/main" val="2647722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16</a:t>
            </a:fld>
            <a:endParaRPr lang="en-US" dirty="0"/>
          </a:p>
        </p:txBody>
      </p:sp>
    </p:spTree>
    <p:extLst>
      <p:ext uri="{BB962C8B-B14F-4D97-AF65-F5344CB8AC3E}">
        <p14:creationId xmlns:p14="http://schemas.microsoft.com/office/powerpoint/2010/main" val="1337614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17</a:t>
            </a:fld>
            <a:endParaRPr lang="en-US" dirty="0"/>
          </a:p>
        </p:txBody>
      </p:sp>
    </p:spTree>
    <p:extLst>
      <p:ext uri="{BB962C8B-B14F-4D97-AF65-F5344CB8AC3E}">
        <p14:creationId xmlns:p14="http://schemas.microsoft.com/office/powerpoint/2010/main" val="159134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18</a:t>
            </a:fld>
            <a:endParaRPr lang="en-US" dirty="0"/>
          </a:p>
        </p:txBody>
      </p:sp>
    </p:spTree>
    <p:extLst>
      <p:ext uri="{BB962C8B-B14F-4D97-AF65-F5344CB8AC3E}">
        <p14:creationId xmlns:p14="http://schemas.microsoft.com/office/powerpoint/2010/main" val="490256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19</a:t>
            </a:fld>
            <a:endParaRPr lang="en-US" dirty="0"/>
          </a:p>
        </p:txBody>
      </p:sp>
    </p:spTree>
    <p:extLst>
      <p:ext uri="{BB962C8B-B14F-4D97-AF65-F5344CB8AC3E}">
        <p14:creationId xmlns:p14="http://schemas.microsoft.com/office/powerpoint/2010/main" val="3884903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20</a:t>
            </a:fld>
            <a:endParaRPr lang="en-US" dirty="0"/>
          </a:p>
        </p:txBody>
      </p:sp>
    </p:spTree>
    <p:extLst>
      <p:ext uri="{BB962C8B-B14F-4D97-AF65-F5344CB8AC3E}">
        <p14:creationId xmlns:p14="http://schemas.microsoft.com/office/powerpoint/2010/main" val="308481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a:t>
            </a:fld>
            <a:endParaRPr lang="en-US" dirty="0"/>
          </a:p>
        </p:txBody>
      </p:sp>
    </p:spTree>
    <p:extLst>
      <p:ext uri="{BB962C8B-B14F-4D97-AF65-F5344CB8AC3E}">
        <p14:creationId xmlns:p14="http://schemas.microsoft.com/office/powerpoint/2010/main" val="3441853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21</a:t>
            </a:fld>
            <a:endParaRPr lang="en-US" dirty="0"/>
          </a:p>
        </p:txBody>
      </p:sp>
    </p:spTree>
    <p:extLst>
      <p:ext uri="{BB962C8B-B14F-4D97-AF65-F5344CB8AC3E}">
        <p14:creationId xmlns:p14="http://schemas.microsoft.com/office/powerpoint/2010/main" val="515841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22</a:t>
            </a:fld>
            <a:endParaRPr lang="en-US" dirty="0"/>
          </a:p>
        </p:txBody>
      </p:sp>
    </p:spTree>
    <p:extLst>
      <p:ext uri="{BB962C8B-B14F-4D97-AF65-F5344CB8AC3E}">
        <p14:creationId xmlns:p14="http://schemas.microsoft.com/office/powerpoint/2010/main" val="1780838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23</a:t>
            </a:fld>
            <a:endParaRPr lang="en-US" dirty="0"/>
          </a:p>
        </p:txBody>
      </p:sp>
    </p:spTree>
    <p:extLst>
      <p:ext uri="{BB962C8B-B14F-4D97-AF65-F5344CB8AC3E}">
        <p14:creationId xmlns:p14="http://schemas.microsoft.com/office/powerpoint/2010/main" val="2352410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24</a:t>
            </a:fld>
            <a:endParaRPr lang="en-US" dirty="0"/>
          </a:p>
        </p:txBody>
      </p:sp>
    </p:spTree>
    <p:extLst>
      <p:ext uri="{BB962C8B-B14F-4D97-AF65-F5344CB8AC3E}">
        <p14:creationId xmlns:p14="http://schemas.microsoft.com/office/powerpoint/2010/main" val="2684771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25</a:t>
            </a:fld>
            <a:endParaRPr lang="en-US" dirty="0"/>
          </a:p>
        </p:txBody>
      </p:sp>
    </p:spTree>
    <p:extLst>
      <p:ext uri="{BB962C8B-B14F-4D97-AF65-F5344CB8AC3E}">
        <p14:creationId xmlns:p14="http://schemas.microsoft.com/office/powerpoint/2010/main" val="4024698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26</a:t>
            </a:fld>
            <a:endParaRPr lang="en-US" dirty="0"/>
          </a:p>
        </p:txBody>
      </p:sp>
    </p:spTree>
    <p:extLst>
      <p:ext uri="{BB962C8B-B14F-4D97-AF65-F5344CB8AC3E}">
        <p14:creationId xmlns:p14="http://schemas.microsoft.com/office/powerpoint/2010/main" val="2768437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27</a:t>
            </a:fld>
            <a:endParaRPr lang="en-US" dirty="0"/>
          </a:p>
        </p:txBody>
      </p:sp>
    </p:spTree>
    <p:extLst>
      <p:ext uri="{BB962C8B-B14F-4D97-AF65-F5344CB8AC3E}">
        <p14:creationId xmlns:p14="http://schemas.microsoft.com/office/powerpoint/2010/main" val="2406822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28</a:t>
            </a:fld>
            <a:endParaRPr lang="en-US" dirty="0"/>
          </a:p>
        </p:txBody>
      </p:sp>
    </p:spTree>
    <p:extLst>
      <p:ext uri="{BB962C8B-B14F-4D97-AF65-F5344CB8AC3E}">
        <p14:creationId xmlns:p14="http://schemas.microsoft.com/office/powerpoint/2010/main" val="3579249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29</a:t>
            </a:fld>
            <a:endParaRPr lang="en-US" dirty="0"/>
          </a:p>
        </p:txBody>
      </p:sp>
    </p:spTree>
    <p:extLst>
      <p:ext uri="{BB962C8B-B14F-4D97-AF65-F5344CB8AC3E}">
        <p14:creationId xmlns:p14="http://schemas.microsoft.com/office/powerpoint/2010/main" val="4160695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30</a:t>
            </a:fld>
            <a:endParaRPr lang="en-US" dirty="0"/>
          </a:p>
        </p:txBody>
      </p:sp>
    </p:spTree>
    <p:extLst>
      <p:ext uri="{BB962C8B-B14F-4D97-AF65-F5344CB8AC3E}">
        <p14:creationId xmlns:p14="http://schemas.microsoft.com/office/powerpoint/2010/main" val="226130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4</a:t>
            </a:fld>
            <a:endParaRPr lang="en-US" dirty="0"/>
          </a:p>
        </p:txBody>
      </p:sp>
    </p:spTree>
    <p:extLst>
      <p:ext uri="{BB962C8B-B14F-4D97-AF65-F5344CB8AC3E}">
        <p14:creationId xmlns:p14="http://schemas.microsoft.com/office/powerpoint/2010/main" val="3092926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31</a:t>
            </a:fld>
            <a:endParaRPr lang="en-US" dirty="0"/>
          </a:p>
        </p:txBody>
      </p:sp>
    </p:spTree>
    <p:extLst>
      <p:ext uri="{BB962C8B-B14F-4D97-AF65-F5344CB8AC3E}">
        <p14:creationId xmlns:p14="http://schemas.microsoft.com/office/powerpoint/2010/main" val="2264043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32</a:t>
            </a:fld>
            <a:endParaRPr lang="en-US" dirty="0"/>
          </a:p>
        </p:txBody>
      </p:sp>
    </p:spTree>
    <p:extLst>
      <p:ext uri="{BB962C8B-B14F-4D97-AF65-F5344CB8AC3E}">
        <p14:creationId xmlns:p14="http://schemas.microsoft.com/office/powerpoint/2010/main" val="8813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5</a:t>
            </a:fld>
            <a:endParaRPr lang="en-US" dirty="0"/>
          </a:p>
        </p:txBody>
      </p:sp>
    </p:spTree>
    <p:extLst>
      <p:ext uri="{BB962C8B-B14F-4D97-AF65-F5344CB8AC3E}">
        <p14:creationId xmlns:p14="http://schemas.microsoft.com/office/powerpoint/2010/main" val="2622014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6</a:t>
            </a:fld>
            <a:endParaRPr lang="en-US" dirty="0"/>
          </a:p>
        </p:txBody>
      </p:sp>
    </p:spTree>
    <p:extLst>
      <p:ext uri="{BB962C8B-B14F-4D97-AF65-F5344CB8AC3E}">
        <p14:creationId xmlns:p14="http://schemas.microsoft.com/office/powerpoint/2010/main" val="308877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7</a:t>
            </a:fld>
            <a:endParaRPr lang="en-US" dirty="0"/>
          </a:p>
        </p:txBody>
      </p:sp>
    </p:spTree>
    <p:extLst>
      <p:ext uri="{BB962C8B-B14F-4D97-AF65-F5344CB8AC3E}">
        <p14:creationId xmlns:p14="http://schemas.microsoft.com/office/powerpoint/2010/main" val="1216095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8</a:t>
            </a:fld>
            <a:endParaRPr lang="en-US" dirty="0"/>
          </a:p>
        </p:txBody>
      </p:sp>
    </p:spTree>
    <p:extLst>
      <p:ext uri="{BB962C8B-B14F-4D97-AF65-F5344CB8AC3E}">
        <p14:creationId xmlns:p14="http://schemas.microsoft.com/office/powerpoint/2010/main" val="985461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9</a:t>
            </a:fld>
            <a:endParaRPr lang="en-US" dirty="0"/>
          </a:p>
        </p:txBody>
      </p:sp>
    </p:spTree>
    <p:extLst>
      <p:ext uri="{BB962C8B-B14F-4D97-AF65-F5344CB8AC3E}">
        <p14:creationId xmlns:p14="http://schemas.microsoft.com/office/powerpoint/2010/main" val="453337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10</a:t>
            </a:fld>
            <a:endParaRPr lang="en-US" dirty="0"/>
          </a:p>
        </p:txBody>
      </p:sp>
    </p:spTree>
    <p:extLst>
      <p:ext uri="{BB962C8B-B14F-4D97-AF65-F5344CB8AC3E}">
        <p14:creationId xmlns:p14="http://schemas.microsoft.com/office/powerpoint/2010/main" val="230760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2/20/2018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2/20/2018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2/20/2018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2/20/2018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72B8B0A-E0EC-4418-9F2B-CA2462687C78}" type="datetimeFigureOut">
              <a:rPr lang="en-US" smtClean="0"/>
              <a:pPr/>
              <a:t>2/20/2018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72B8B0A-E0EC-4418-9F2B-CA2462687C78}" type="datetimeFigureOut">
              <a:rPr lang="en-US" smtClean="0"/>
              <a:pPr/>
              <a:t>2/20/2018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72B8B0A-E0EC-4418-9F2B-CA2462687C78}" type="datetimeFigureOut">
              <a:rPr lang="en-US" smtClean="0"/>
              <a:pPr/>
              <a:t>2/20/2018</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72B8B0A-E0EC-4418-9F2B-CA2462687C78}" type="datetimeFigureOut">
              <a:rPr lang="en-US" smtClean="0"/>
              <a:pPr/>
              <a:t>2/20/2018</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B8B0A-E0EC-4418-9F2B-CA2462687C78}" type="datetimeFigureOut">
              <a:rPr lang="en-US" smtClean="0"/>
              <a:pPr/>
              <a:t>2/20/2018</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72B8B0A-E0EC-4418-9F2B-CA2462687C78}" type="datetimeFigureOut">
              <a:rPr lang="en-US" smtClean="0"/>
              <a:pPr/>
              <a:t>2/20/2018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72B8B0A-E0EC-4418-9F2B-CA2462687C78}" type="datetimeFigureOut">
              <a:rPr lang="en-US" smtClean="0"/>
              <a:pPr/>
              <a:t>2/20/2018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B8B0A-E0EC-4418-9F2B-CA2462687C78}" type="datetimeFigureOut">
              <a:rPr lang="en-US" smtClean="0"/>
              <a:pPr/>
              <a:t>2/20/2018</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63256-6D64-47F7-8567-420871117236}"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1577975"/>
            <a:ext cx="5715000" cy="1470025"/>
          </a:xfrm>
        </p:spPr>
        <p:txBody>
          <a:bodyPr>
            <a:normAutofit fontScale="90000"/>
          </a:bodyPr>
          <a:lstStyle/>
          <a:p>
            <a:pPr lvl="0" algn="just" fontAlgn="base">
              <a:spcAft>
                <a:spcPct val="0"/>
              </a:spcAft>
            </a:pPr>
            <a:r>
              <a:rPr lang="es-ES" sz="3100" dirty="0">
                <a:solidFill>
                  <a:srgbClr val="FFFFFF"/>
                </a:solidFill>
                <a:effectLst>
                  <a:outerShdw blurRad="38100" dist="38100" dir="2700000" algn="tl">
                    <a:srgbClr val="1F497D"/>
                  </a:outerShdw>
                </a:effectLst>
                <a:latin typeface="Myriad Pro" pitchFamily="34" charset="0"/>
              </a:rPr>
              <a:t>Principios y Patrones de </a:t>
            </a:r>
            <a:r>
              <a:rPr lang="es-ES" sz="3100" dirty="0" smtClean="0">
                <a:solidFill>
                  <a:srgbClr val="FFFFFF"/>
                </a:solidFill>
                <a:effectLst>
                  <a:outerShdw blurRad="38100" dist="38100" dir="2700000" algn="tl">
                    <a:srgbClr val="1F497D"/>
                  </a:outerShdw>
                </a:effectLst>
                <a:latin typeface="Myriad Pro" pitchFamily="34" charset="0"/>
              </a:rPr>
              <a:t>Diseño</a:t>
            </a: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n-US" sz="2000" i="1" dirty="0" smtClean="0">
                <a:solidFill>
                  <a:srgbClr val="FFFFFF"/>
                </a:solidFill>
                <a:effectLst>
                  <a:outerShdw blurRad="38100" dist="38100" dir="2700000" algn="tl">
                    <a:srgbClr val="1F497D"/>
                  </a:outerShdw>
                </a:effectLst>
                <a:latin typeface="Myriad Pro" pitchFamily="34" charset="0"/>
              </a:rPr>
              <a:t>“</a:t>
            </a:r>
            <a:r>
              <a:rPr lang="en-US" sz="2000" i="1" dirty="0">
                <a:solidFill>
                  <a:srgbClr val="FFFFFF"/>
                </a:solidFill>
                <a:latin typeface="Myriad Pro" pitchFamily="34" charset="0"/>
              </a:rPr>
              <a:t>Yo programo con la belleza en mente, como algo </a:t>
            </a:r>
            <a:r>
              <a:rPr lang="en-US" sz="2000" i="1" dirty="0" smtClean="0">
                <a:solidFill>
                  <a:srgbClr val="FFFFFF"/>
                </a:solidFill>
                <a:latin typeface="Myriad Pro" pitchFamily="34" charset="0"/>
              </a:rPr>
              <a:t>que sea elegante, algo de lo que puedas </a:t>
            </a:r>
            <a:r>
              <a:rPr lang="en-US" sz="2000" i="1" dirty="0">
                <a:solidFill>
                  <a:srgbClr val="FFFFFF"/>
                </a:solidFill>
                <a:latin typeface="Myriad Pro" pitchFamily="34" charset="0"/>
              </a:rPr>
              <a:t>estar orgulloso por la manera en que las cosas </a:t>
            </a:r>
            <a:r>
              <a:rPr lang="en-US" sz="2000" i="1" dirty="0" smtClean="0">
                <a:solidFill>
                  <a:srgbClr val="FFFFFF"/>
                </a:solidFill>
                <a:latin typeface="Myriad Pro" pitchFamily="34" charset="0"/>
              </a:rPr>
              <a:t>encajan juntas” </a:t>
            </a:r>
            <a:r>
              <a:rPr lang="en-US" sz="2400" i="1" dirty="0" smtClean="0">
                <a:solidFill>
                  <a:srgbClr val="FFFFFF"/>
                </a:solidFill>
                <a:effectLst>
                  <a:outerShdw blurRad="38100" dist="38100" dir="2700000" algn="tl">
                    <a:srgbClr val="1F497D"/>
                  </a:outerShdw>
                </a:effectLst>
                <a:latin typeface="Myriad Pro" pitchFamily="34" charset="0"/>
              </a:rPr>
              <a:t/>
            </a:r>
            <a:br>
              <a:rPr lang="en-US" sz="2400" i="1" dirty="0" smtClean="0">
                <a:solidFill>
                  <a:srgbClr val="FFFFFF"/>
                </a:solidFill>
                <a:effectLst>
                  <a:outerShdw blurRad="38100" dist="38100" dir="2700000" algn="tl">
                    <a:srgbClr val="1F497D"/>
                  </a:outerShdw>
                </a:effectLst>
                <a:latin typeface="Myriad Pro" pitchFamily="34" charset="0"/>
              </a:rPr>
            </a:br>
            <a:r>
              <a:rPr lang="en-US" sz="2400" i="1" dirty="0">
                <a:solidFill>
                  <a:srgbClr val="FFFFFF"/>
                </a:solidFill>
                <a:effectLst>
                  <a:outerShdw blurRad="38100" dist="38100" dir="2700000" algn="tl">
                    <a:srgbClr val="1F497D"/>
                  </a:outerShdw>
                </a:effectLst>
                <a:latin typeface="Myriad Pro" pitchFamily="34" charset="0"/>
              </a:rPr>
              <a:t/>
            </a:r>
            <a:br>
              <a:rPr lang="en-US" sz="2400" i="1" dirty="0">
                <a:solidFill>
                  <a:srgbClr val="FFFFFF"/>
                </a:solidFill>
                <a:effectLst>
                  <a:outerShdw blurRad="38100" dist="38100" dir="2700000" algn="tl">
                    <a:srgbClr val="1F497D"/>
                  </a:outerShdw>
                </a:effectLst>
                <a:latin typeface="Myriad Pro" pitchFamily="34" charset="0"/>
              </a:rPr>
            </a:br>
            <a:endParaRPr lang="en-US" sz="2400" i="1" dirty="0">
              <a:solidFill>
                <a:schemeClr val="bg1"/>
              </a:solidFill>
            </a:endParaRPr>
          </a:p>
        </p:txBody>
      </p:sp>
      <p:sp>
        <p:nvSpPr>
          <p:cNvPr id="5" name="CuadroTexto 4"/>
          <p:cNvSpPr txBox="1"/>
          <p:nvPr/>
        </p:nvSpPr>
        <p:spPr>
          <a:xfrm>
            <a:off x="457200" y="6188478"/>
            <a:ext cx="7315200" cy="646331"/>
          </a:xfrm>
          <a:prstGeom prst="rect">
            <a:avLst/>
          </a:prstGeom>
          <a:noFill/>
        </p:spPr>
        <p:txBody>
          <a:bodyPr wrap="square" rtlCol="0">
            <a:spAutoFit/>
          </a:bodyPr>
          <a:lstStyle/>
          <a:p>
            <a:r>
              <a:rPr lang="en-US" i="1" dirty="0" smtClean="0">
                <a:latin typeface="Myriad Pro Light" pitchFamily="34" charset="0"/>
              </a:rPr>
              <a:t>Ing. Alexander Escalona Fernández</a:t>
            </a:r>
            <a:endParaRPr lang="en-US" i="1" dirty="0">
              <a:latin typeface="Myriad Pro Light" pitchFamily="34" charset="0"/>
            </a:endParaRPr>
          </a:p>
          <a:p>
            <a:endParaRPr lang="es-MX" dirty="0"/>
          </a:p>
        </p:txBody>
      </p:sp>
      <p:sp>
        <p:nvSpPr>
          <p:cNvPr id="6" name="CuadroTexto 5"/>
          <p:cNvSpPr txBox="1"/>
          <p:nvPr/>
        </p:nvSpPr>
        <p:spPr>
          <a:xfrm>
            <a:off x="123582" y="3886200"/>
            <a:ext cx="9020418" cy="461665"/>
          </a:xfrm>
          <a:prstGeom prst="rect">
            <a:avLst/>
          </a:prstGeom>
          <a:noFill/>
        </p:spPr>
        <p:txBody>
          <a:bodyPr wrap="none" rtlCol="0">
            <a:spAutoFit/>
          </a:bodyPr>
          <a:lstStyle/>
          <a:p>
            <a:r>
              <a:rPr lang="es-US" sz="2400" dirty="0" smtClean="0">
                <a:latin typeface="Myriad Pro Light"/>
              </a:rPr>
              <a:t>Conferencia</a:t>
            </a:r>
            <a:r>
              <a:rPr lang="en-US" sz="2400" dirty="0" smtClean="0">
                <a:latin typeface="Myriad Pro Light"/>
              </a:rPr>
              <a:t> 5: </a:t>
            </a:r>
            <a:r>
              <a:rPr lang="es-US" sz="2400" dirty="0" smtClean="0">
                <a:latin typeface="Myriad Pro Light"/>
              </a:rPr>
              <a:t>Patrones</a:t>
            </a:r>
            <a:r>
              <a:rPr lang="en-US" sz="2400" dirty="0" smtClean="0">
                <a:latin typeface="Myriad Pro Light"/>
              </a:rPr>
              <a:t> de </a:t>
            </a:r>
            <a:r>
              <a:rPr lang="es-AR" sz="2400" dirty="0" smtClean="0">
                <a:latin typeface="Myriad Pro Light"/>
              </a:rPr>
              <a:t>Diseño en la Programación Modular</a:t>
            </a:r>
            <a:endParaRPr lang="es-AR" sz="2400" dirty="0">
              <a:latin typeface="Myriad Pro Light"/>
            </a:endParaRPr>
          </a:p>
        </p:txBody>
      </p:sp>
      <p:sp>
        <p:nvSpPr>
          <p:cNvPr id="8" name="CuadroTexto 7"/>
          <p:cNvSpPr txBox="1"/>
          <p:nvPr/>
        </p:nvSpPr>
        <p:spPr>
          <a:xfrm>
            <a:off x="4132516" y="2906476"/>
            <a:ext cx="1582484" cy="369332"/>
          </a:xfrm>
          <a:prstGeom prst="rect">
            <a:avLst/>
          </a:prstGeom>
          <a:noFill/>
        </p:spPr>
        <p:txBody>
          <a:bodyPr wrap="none" rtlCol="0">
            <a:spAutoFit/>
          </a:bodyPr>
          <a:lstStyle/>
          <a:p>
            <a:r>
              <a:rPr lang="en-US" i="1" dirty="0">
                <a:solidFill>
                  <a:srgbClr val="FFFFFF"/>
                </a:solidFill>
                <a:latin typeface="Myriad Pro" pitchFamily="34" charset="0"/>
              </a:rPr>
              <a:t>Donald Knuth</a:t>
            </a:r>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smtClean="0">
                <a:solidFill>
                  <a:schemeClr val="bg1"/>
                </a:solidFill>
                <a:latin typeface="Myriad Pro Light" pitchFamily="34" charset="0"/>
              </a:rPr>
              <a:t>Programación modular: Lookup</a:t>
            </a:r>
            <a:endParaRPr lang="en-US" sz="2800" b="1" dirty="0">
              <a:solidFill>
                <a:schemeClr val="bg1"/>
              </a:solidFill>
            </a:endParaRPr>
          </a:p>
        </p:txBody>
      </p:sp>
      <p:sp>
        <p:nvSpPr>
          <p:cNvPr id="6" name="CuadroTexto 5"/>
          <p:cNvSpPr txBox="1"/>
          <p:nvPr/>
        </p:nvSpPr>
        <p:spPr>
          <a:xfrm>
            <a:off x="152400" y="1273076"/>
            <a:ext cx="8763000" cy="1938992"/>
          </a:xfrm>
          <a:prstGeom prst="rect">
            <a:avLst/>
          </a:prstGeom>
          <a:noFill/>
        </p:spPr>
        <p:txBody>
          <a:bodyPr wrap="square" rtlCol="0">
            <a:spAutoFit/>
          </a:bodyPr>
          <a:lstStyle/>
          <a:p>
            <a:pPr algn="just"/>
            <a:r>
              <a:rPr lang="es-MX" sz="2400" dirty="0">
                <a:latin typeface="Myriad Pro Light"/>
              </a:rPr>
              <a:t>El patrón Lookup </a:t>
            </a:r>
            <a:r>
              <a:rPr lang="es-MX" sz="2400" dirty="0" smtClean="0">
                <a:latin typeface="Myriad Pro Light"/>
              </a:rPr>
              <a:t>provee </a:t>
            </a:r>
            <a:r>
              <a:rPr lang="es-MX" sz="2400" dirty="0">
                <a:latin typeface="Myriad Pro Light"/>
              </a:rPr>
              <a:t>una fachada que permite encontrar instancias de servicios (implementaciones de una interfaz dada). Lookup también permite en algunos casos retornar una instancia por defecto, en caso de que no se encuentre ninguna implementación.</a:t>
            </a:r>
            <a:endParaRPr lang="es-ES"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887" y="3190470"/>
            <a:ext cx="6839713" cy="3634342"/>
          </a:xfrm>
          <a:prstGeom prst="rect">
            <a:avLst/>
          </a:prstGeom>
        </p:spPr>
      </p:pic>
    </p:spTree>
    <p:extLst>
      <p:ext uri="{BB962C8B-B14F-4D97-AF65-F5344CB8AC3E}">
        <p14:creationId xmlns:p14="http://schemas.microsoft.com/office/powerpoint/2010/main" val="609770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smtClean="0">
                <a:solidFill>
                  <a:schemeClr val="bg1"/>
                </a:solidFill>
                <a:latin typeface="Myriad Pro Light" pitchFamily="34" charset="0"/>
              </a:rPr>
              <a:t>Programación modular: Lookup en Java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00393"/>
            <a:ext cx="9144000" cy="5657607"/>
          </a:xfrm>
          <a:prstGeom prst="rect">
            <a:avLst/>
          </a:prstGeom>
        </p:spPr>
      </p:pic>
    </p:spTree>
    <p:extLst>
      <p:ext uri="{BB962C8B-B14F-4D97-AF65-F5344CB8AC3E}">
        <p14:creationId xmlns:p14="http://schemas.microsoft.com/office/powerpoint/2010/main" val="2293623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smtClean="0">
                <a:solidFill>
                  <a:schemeClr val="bg1"/>
                </a:solidFill>
                <a:latin typeface="Myriad Pro Light" pitchFamily="34" charset="0"/>
              </a:rPr>
              <a:t>Programación modular: Demo</a:t>
            </a:r>
            <a:endParaRPr lang="en-US" sz="2800" b="1" dirty="0">
              <a:solidFill>
                <a:schemeClr val="bg1"/>
              </a:solidFill>
            </a:endParaRPr>
          </a:p>
        </p:txBody>
      </p:sp>
      <p:sp>
        <p:nvSpPr>
          <p:cNvPr id="6" name="CuadroTexto 5"/>
          <p:cNvSpPr txBox="1"/>
          <p:nvPr/>
        </p:nvSpPr>
        <p:spPr>
          <a:xfrm>
            <a:off x="6248400" y="1273076"/>
            <a:ext cx="2743200" cy="4893647"/>
          </a:xfrm>
          <a:prstGeom prst="rect">
            <a:avLst/>
          </a:prstGeom>
          <a:noFill/>
        </p:spPr>
        <p:txBody>
          <a:bodyPr wrap="square" rtlCol="0">
            <a:spAutoFit/>
          </a:bodyPr>
          <a:lstStyle/>
          <a:p>
            <a:pPr algn="just"/>
            <a:r>
              <a:rPr lang="es-MX" sz="2400" dirty="0" smtClean="0">
                <a:latin typeface="Myriad Pro Light"/>
              </a:rPr>
              <a:t>El siguiente demo utiliza la programación modular mediante Service </a:t>
            </a:r>
            <a:r>
              <a:rPr lang="es-MX" sz="2400" dirty="0" err="1" smtClean="0">
                <a:latin typeface="Myriad Pro Light"/>
              </a:rPr>
              <a:t>Locator</a:t>
            </a:r>
            <a:r>
              <a:rPr lang="es-MX" sz="2400" dirty="0" smtClean="0">
                <a:latin typeface="Myriad Pro Light"/>
              </a:rPr>
              <a:t> para acoplar el uso de los patrones de diseño: Null Object, DAO y Repository, los cuales pertenecen a los patrones de</a:t>
            </a:r>
            <a:endParaRPr lang="es-ES" sz="2400" dirty="0">
              <a:latin typeface="Myriad Pro Ligh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351909"/>
            <a:ext cx="6096851" cy="4591691"/>
          </a:xfrm>
          <a:prstGeom prst="rect">
            <a:avLst/>
          </a:prstGeom>
        </p:spPr>
      </p:pic>
      <p:sp>
        <p:nvSpPr>
          <p:cNvPr id="7" name="CuadroTexto 6"/>
          <p:cNvSpPr txBox="1"/>
          <p:nvPr/>
        </p:nvSpPr>
        <p:spPr>
          <a:xfrm>
            <a:off x="0" y="6019800"/>
            <a:ext cx="8991600" cy="830997"/>
          </a:xfrm>
          <a:prstGeom prst="rect">
            <a:avLst/>
          </a:prstGeom>
          <a:noFill/>
        </p:spPr>
        <p:txBody>
          <a:bodyPr wrap="square" rtlCol="0">
            <a:spAutoFit/>
          </a:bodyPr>
          <a:lstStyle/>
          <a:p>
            <a:pPr algn="just"/>
            <a:r>
              <a:rPr lang="es-MX" sz="2400" dirty="0" smtClean="0">
                <a:latin typeface="Myriad Pro Light"/>
              </a:rPr>
              <a:t>diseño </a:t>
            </a:r>
            <a:r>
              <a:rPr lang="es-MX" sz="2400" dirty="0" err="1" smtClean="0">
                <a:latin typeface="Myriad Pro Light"/>
              </a:rPr>
              <a:t>PoEAA</a:t>
            </a:r>
            <a:r>
              <a:rPr lang="es-MX" sz="2400" dirty="0" smtClean="0">
                <a:latin typeface="Myriad Pro Light"/>
              </a:rPr>
              <a:t> (</a:t>
            </a:r>
            <a:r>
              <a:rPr lang="en-US" sz="2400" dirty="0">
                <a:latin typeface="Myriad Pro Light"/>
              </a:rPr>
              <a:t>Patterns of Enterprise Application Architecture</a:t>
            </a:r>
            <a:r>
              <a:rPr lang="es-MX" sz="2400" smtClean="0">
                <a:latin typeface="Myriad Pro Light"/>
              </a:rPr>
              <a:t>) de </a:t>
            </a:r>
            <a:r>
              <a:rPr lang="es-MX" sz="2400" dirty="0" smtClean="0">
                <a:latin typeface="Myriad Pro Light"/>
              </a:rPr>
              <a:t>Martin Fowler.</a:t>
            </a:r>
            <a:endParaRPr lang="es-ES" sz="2400" dirty="0"/>
          </a:p>
        </p:txBody>
      </p:sp>
    </p:spTree>
    <p:extLst>
      <p:ext uri="{BB962C8B-B14F-4D97-AF65-F5344CB8AC3E}">
        <p14:creationId xmlns:p14="http://schemas.microsoft.com/office/powerpoint/2010/main" val="4170156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smtClean="0">
                <a:solidFill>
                  <a:schemeClr val="bg1"/>
                </a:solidFill>
                <a:latin typeface="Myriad Pro Light" pitchFamily="34" charset="0"/>
              </a:rPr>
              <a:t>Demo: Módulo </a:t>
            </a:r>
            <a:r>
              <a:rPr lang="es-MX" sz="2800" b="1" dirty="0" err="1" smtClean="0">
                <a:solidFill>
                  <a:schemeClr val="bg1"/>
                </a:solidFill>
                <a:latin typeface="Myriad Pro Light" pitchFamily="34" charset="0"/>
              </a:rPr>
              <a:t>service_locator</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5221"/>
            <a:ext cx="9144000" cy="4947557"/>
          </a:xfrm>
          <a:prstGeom prst="rect">
            <a:avLst/>
          </a:prstGeom>
        </p:spPr>
      </p:pic>
    </p:spTree>
    <p:extLst>
      <p:ext uri="{BB962C8B-B14F-4D97-AF65-F5344CB8AC3E}">
        <p14:creationId xmlns:p14="http://schemas.microsoft.com/office/powerpoint/2010/main" val="2590213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null_object</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98294"/>
            <a:ext cx="7470065" cy="5625892"/>
          </a:xfrm>
          <a:prstGeom prst="rect">
            <a:avLst/>
          </a:prstGeom>
        </p:spPr>
      </p:pic>
    </p:spTree>
    <p:extLst>
      <p:ext uri="{BB962C8B-B14F-4D97-AF65-F5344CB8AC3E}">
        <p14:creationId xmlns:p14="http://schemas.microsoft.com/office/powerpoint/2010/main" val="4167542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null_object</a:t>
            </a:r>
            <a:endParaRPr lang="en-US" sz="2800" b="1" dirty="0">
              <a:solidFill>
                <a:schemeClr val="bg1"/>
              </a:solidFill>
            </a:endParaRPr>
          </a:p>
        </p:txBody>
      </p:sp>
      <p:sp>
        <p:nvSpPr>
          <p:cNvPr id="6" name="CuadroTexto 5"/>
          <p:cNvSpPr txBox="1"/>
          <p:nvPr/>
        </p:nvSpPr>
        <p:spPr>
          <a:xfrm>
            <a:off x="4648200" y="1273076"/>
            <a:ext cx="4343400" cy="4893647"/>
          </a:xfrm>
          <a:prstGeom prst="rect">
            <a:avLst/>
          </a:prstGeom>
          <a:noFill/>
        </p:spPr>
        <p:txBody>
          <a:bodyPr wrap="square" rtlCol="0">
            <a:spAutoFit/>
          </a:bodyPr>
          <a:lstStyle/>
          <a:p>
            <a:pPr algn="just"/>
            <a:r>
              <a:rPr lang="es-MX" sz="2400" dirty="0" smtClean="0">
                <a:latin typeface="Myriad Pro Light"/>
              </a:rPr>
              <a:t>El módulo </a:t>
            </a:r>
            <a:r>
              <a:rPr lang="es-MX" sz="2400" dirty="0" err="1" smtClean="0">
                <a:latin typeface="Myriad Pro Light"/>
              </a:rPr>
              <a:t>null_object</a:t>
            </a:r>
            <a:r>
              <a:rPr lang="es-MX" sz="2400" dirty="0" smtClean="0">
                <a:latin typeface="Myriad Pro Light"/>
              </a:rPr>
              <a:t> implementa el patrón </a:t>
            </a:r>
            <a:r>
              <a:rPr lang="es-MX" sz="2400" dirty="0" err="1" smtClean="0">
                <a:latin typeface="Myriad Pro Light"/>
              </a:rPr>
              <a:t>Null</a:t>
            </a:r>
            <a:r>
              <a:rPr lang="es-MX" sz="2400" dirty="0" smtClean="0">
                <a:latin typeface="Myriad Pro Light"/>
              </a:rPr>
              <a:t> </a:t>
            </a:r>
            <a:r>
              <a:rPr lang="es-MX" sz="2400" dirty="0" err="1" smtClean="0">
                <a:latin typeface="Myriad Pro Light"/>
              </a:rPr>
              <a:t>Object</a:t>
            </a:r>
            <a:r>
              <a:rPr lang="es-MX" sz="2400" dirty="0" smtClean="0">
                <a:latin typeface="Myriad Pro Light"/>
              </a:rPr>
              <a:t>. El objetivo del patrón </a:t>
            </a:r>
            <a:r>
              <a:rPr lang="es-MX" sz="2400" dirty="0" err="1" smtClean="0">
                <a:latin typeface="Myriad Pro Light"/>
              </a:rPr>
              <a:t>Null</a:t>
            </a:r>
            <a:r>
              <a:rPr lang="es-MX" sz="2400" dirty="0" smtClean="0">
                <a:latin typeface="Myriad Pro Light"/>
              </a:rPr>
              <a:t> </a:t>
            </a:r>
            <a:r>
              <a:rPr lang="es-MX" sz="2400" dirty="0" err="1" smtClean="0">
                <a:latin typeface="Myriad Pro Light"/>
              </a:rPr>
              <a:t>Object</a:t>
            </a:r>
            <a:r>
              <a:rPr lang="es-MX" sz="2400" dirty="0" smtClean="0">
                <a:latin typeface="Myriad Pro Light"/>
              </a:rPr>
              <a:t> es encapsular la ausencia de un objeto, proporcionando un substituto que ofrece un comportamiento por default que represente a una instancia </a:t>
            </a:r>
            <a:r>
              <a:rPr lang="es-MX" sz="2400" dirty="0" err="1" smtClean="0">
                <a:latin typeface="Myriad Pro Light"/>
              </a:rPr>
              <a:t>null</a:t>
            </a:r>
            <a:r>
              <a:rPr lang="es-MX" sz="2400" dirty="0" smtClean="0">
                <a:latin typeface="Myriad Pro Light"/>
              </a:rPr>
              <a:t>. Generalmente una instancia de tipo </a:t>
            </a:r>
            <a:r>
              <a:rPr lang="es-MX" sz="2400" dirty="0" err="1" smtClean="0">
                <a:latin typeface="Myriad Pro Light"/>
              </a:rPr>
              <a:t>Null</a:t>
            </a:r>
            <a:r>
              <a:rPr lang="es-MX" sz="2400" dirty="0" smtClean="0">
                <a:latin typeface="Myriad Pro Light"/>
              </a:rPr>
              <a:t> </a:t>
            </a:r>
            <a:r>
              <a:rPr lang="es-MX" sz="2400" dirty="0" err="1" smtClean="0">
                <a:latin typeface="Myriad Pro Light"/>
              </a:rPr>
              <a:t>Object</a:t>
            </a:r>
            <a:r>
              <a:rPr lang="es-MX" sz="2400" dirty="0" smtClean="0">
                <a:latin typeface="Myriad Pro Light"/>
              </a:rPr>
              <a:t> retorna valores por defecto y/o notifica que es un objeto vacío.</a:t>
            </a:r>
            <a:endParaRPr lang="es-ES"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 y="1219200"/>
            <a:ext cx="4438650" cy="2305050"/>
          </a:xfrm>
          <a:prstGeom prst="rect">
            <a:avLst/>
          </a:prstGeom>
        </p:spPr>
      </p:pic>
    </p:spTree>
    <p:extLst>
      <p:ext uri="{BB962C8B-B14F-4D97-AF65-F5344CB8AC3E}">
        <p14:creationId xmlns:p14="http://schemas.microsoft.com/office/powerpoint/2010/main" val="743989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null_object</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219200"/>
            <a:ext cx="5943600" cy="5567423"/>
          </a:xfrm>
          <a:prstGeom prst="rect">
            <a:avLst/>
          </a:prstGeom>
        </p:spPr>
      </p:pic>
    </p:spTree>
    <p:extLst>
      <p:ext uri="{BB962C8B-B14F-4D97-AF65-F5344CB8AC3E}">
        <p14:creationId xmlns:p14="http://schemas.microsoft.com/office/powerpoint/2010/main" val="390477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null_object</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2211"/>
            <a:ext cx="9144000" cy="5863389"/>
          </a:xfrm>
          <a:prstGeom prst="rect">
            <a:avLst/>
          </a:prstGeom>
        </p:spPr>
      </p:pic>
    </p:spTree>
    <p:extLst>
      <p:ext uri="{BB962C8B-B14F-4D97-AF65-F5344CB8AC3E}">
        <p14:creationId xmlns:p14="http://schemas.microsoft.com/office/powerpoint/2010/main" val="2317072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null_object</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8801"/>
            <a:ext cx="9144000" cy="5426799"/>
          </a:xfrm>
          <a:prstGeom prst="rect">
            <a:avLst/>
          </a:prstGeom>
        </p:spPr>
      </p:pic>
    </p:spTree>
    <p:extLst>
      <p:ext uri="{BB962C8B-B14F-4D97-AF65-F5344CB8AC3E}">
        <p14:creationId xmlns:p14="http://schemas.microsoft.com/office/powerpoint/2010/main" val="4195404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entity</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19200"/>
            <a:ext cx="7467600" cy="5624036"/>
          </a:xfrm>
          <a:prstGeom prst="rect">
            <a:avLst/>
          </a:prstGeom>
        </p:spPr>
      </p:pic>
    </p:spTree>
    <p:extLst>
      <p:ext uri="{BB962C8B-B14F-4D97-AF65-F5344CB8AC3E}">
        <p14:creationId xmlns:p14="http://schemas.microsoft.com/office/powerpoint/2010/main" val="3128894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Temas</a:t>
            </a:r>
            <a:endParaRPr lang="en-US" sz="2800" b="1" dirty="0">
              <a:solidFill>
                <a:schemeClr val="bg1"/>
              </a:solidFill>
            </a:endParaRPr>
          </a:p>
        </p:txBody>
      </p:sp>
      <p:sp>
        <p:nvSpPr>
          <p:cNvPr id="5" name="CuadroTexto 4"/>
          <p:cNvSpPr txBox="1"/>
          <p:nvPr/>
        </p:nvSpPr>
        <p:spPr>
          <a:xfrm>
            <a:off x="304800" y="1066800"/>
            <a:ext cx="8229600" cy="5878532"/>
          </a:xfrm>
          <a:prstGeom prst="rect">
            <a:avLst/>
          </a:prstGeom>
          <a:noFill/>
        </p:spPr>
        <p:txBody>
          <a:bodyPr wrap="square" rtlCol="0">
            <a:spAutoFit/>
          </a:bodyPr>
          <a:lstStyle/>
          <a:p>
            <a:pPr marL="342900" indent="-342900">
              <a:buFont typeface="Arial" panose="020B0604020202020204" pitchFamily="34" charset="0"/>
              <a:buChar char="•"/>
            </a:pPr>
            <a:r>
              <a:rPr lang="es-MX" sz="2400" dirty="0">
                <a:latin typeface="Myriad Pro Light"/>
              </a:rPr>
              <a:t>¿Qué es un diseño modular? </a:t>
            </a:r>
            <a:endParaRPr lang="es-MX" sz="2400" dirty="0" smtClean="0">
              <a:latin typeface="Myriad Pro Light"/>
            </a:endParaRPr>
          </a:p>
          <a:p>
            <a:pPr marL="342900" indent="-342900">
              <a:buFont typeface="Arial" panose="020B0604020202020204" pitchFamily="34" charset="0"/>
              <a:buChar char="•"/>
            </a:pPr>
            <a:r>
              <a:rPr lang="es-MX" sz="2400" dirty="0">
                <a:latin typeface="Myriad Pro Light"/>
              </a:rPr>
              <a:t>¿Qué es la programación modular?</a:t>
            </a:r>
            <a:endParaRPr lang="es-ES" sz="2000" dirty="0" smtClean="0">
              <a:latin typeface="Myriad Pro Light"/>
            </a:endParaRPr>
          </a:p>
          <a:p>
            <a:pPr marL="342900" indent="-342900">
              <a:buFont typeface="Arial" panose="020B0604020202020204" pitchFamily="34" charset="0"/>
              <a:buChar char="•"/>
            </a:pPr>
            <a:r>
              <a:rPr lang="es-ES" sz="2400" dirty="0" smtClean="0">
                <a:latin typeface="Myriad Pro Light"/>
              </a:rPr>
              <a:t>Programación </a:t>
            </a:r>
            <a:r>
              <a:rPr lang="es-ES" sz="2400" dirty="0">
                <a:latin typeface="Myriad Pro Light"/>
              </a:rPr>
              <a:t>modular: SPI</a:t>
            </a:r>
            <a:endParaRPr lang="es-ES" sz="2400" dirty="0" smtClean="0">
              <a:latin typeface="Myriad Pro Light"/>
            </a:endParaRPr>
          </a:p>
          <a:p>
            <a:pPr marL="342900" indent="-342900">
              <a:buFont typeface="Arial" panose="020B0604020202020204" pitchFamily="34" charset="0"/>
              <a:buChar char="•"/>
            </a:pPr>
            <a:r>
              <a:rPr lang="es-ES" sz="2400" dirty="0" smtClean="0">
                <a:latin typeface="Myriad Pro Light"/>
              </a:rPr>
              <a:t>Programación </a:t>
            </a:r>
            <a:r>
              <a:rPr lang="es-ES" sz="2400" dirty="0">
                <a:latin typeface="Myriad Pro Light"/>
              </a:rPr>
              <a:t>modular: Service </a:t>
            </a:r>
            <a:r>
              <a:rPr lang="es-ES" sz="2400" dirty="0" err="1">
                <a:latin typeface="Myriad Pro Light"/>
              </a:rPr>
              <a:t>Locator</a:t>
            </a:r>
            <a:endParaRPr lang="es-ES" sz="2400" dirty="0">
              <a:latin typeface="Myriad Pro Light"/>
            </a:endParaRPr>
          </a:p>
          <a:p>
            <a:pPr marL="342900" indent="-342900">
              <a:buFont typeface="Arial" panose="020B0604020202020204" pitchFamily="34" charset="0"/>
              <a:buChar char="•"/>
            </a:pPr>
            <a:r>
              <a:rPr lang="es-MX" sz="2400" dirty="0" smtClean="0">
                <a:latin typeface="Myriad Pro Light"/>
              </a:rPr>
              <a:t>Programación </a:t>
            </a:r>
            <a:r>
              <a:rPr lang="es-MX" sz="2400" dirty="0">
                <a:latin typeface="Myriad Pro Light"/>
              </a:rPr>
              <a:t>modular: Relación SPI </a:t>
            </a:r>
            <a:r>
              <a:rPr lang="es-MX" sz="2400" dirty="0" smtClean="0">
                <a:latin typeface="Myriad Pro Light"/>
              </a:rPr>
              <a:t>– </a:t>
            </a:r>
            <a:r>
              <a:rPr lang="es-MX" sz="2400" dirty="0" err="1" smtClean="0">
                <a:latin typeface="Myriad Pro Light"/>
              </a:rPr>
              <a:t>IoC</a:t>
            </a:r>
            <a:endParaRPr lang="es-MX" sz="2400" dirty="0" smtClean="0">
              <a:latin typeface="Myriad Pro Light"/>
            </a:endParaRPr>
          </a:p>
          <a:p>
            <a:pPr marL="342900" indent="-342900">
              <a:buFont typeface="Arial" panose="020B0604020202020204" pitchFamily="34" charset="0"/>
              <a:buChar char="•"/>
            </a:pPr>
            <a:r>
              <a:rPr lang="es-MX" sz="2400" dirty="0">
                <a:latin typeface="Myriad Pro Light"/>
              </a:rPr>
              <a:t>Programación modular: SPI en </a:t>
            </a:r>
            <a:r>
              <a:rPr lang="es-MX" sz="2400" dirty="0" smtClean="0">
                <a:latin typeface="Myriad Pro Light"/>
              </a:rPr>
              <a:t>Java</a:t>
            </a:r>
          </a:p>
          <a:p>
            <a:pPr marL="342900" indent="-342900">
              <a:buFont typeface="Arial" panose="020B0604020202020204" pitchFamily="34" charset="0"/>
              <a:buChar char="•"/>
            </a:pPr>
            <a:r>
              <a:rPr lang="es-ES" sz="2400" dirty="0">
                <a:latin typeface="Myriad Pro Light"/>
              </a:rPr>
              <a:t>Programación modular: </a:t>
            </a:r>
            <a:r>
              <a:rPr lang="es-ES" sz="2400" dirty="0" smtClean="0">
                <a:latin typeface="Myriad Pro Light"/>
              </a:rPr>
              <a:t>Lookup</a:t>
            </a:r>
          </a:p>
          <a:p>
            <a:pPr marL="342900" indent="-342900">
              <a:buFont typeface="Arial" panose="020B0604020202020204" pitchFamily="34" charset="0"/>
              <a:buChar char="•"/>
            </a:pPr>
            <a:r>
              <a:rPr lang="es-MX" sz="2400" dirty="0">
                <a:latin typeface="Myriad Pro Light"/>
              </a:rPr>
              <a:t>Programación modular: Lookup en </a:t>
            </a:r>
            <a:r>
              <a:rPr lang="es-MX" sz="2400" dirty="0" smtClean="0">
                <a:latin typeface="Myriad Pro Light"/>
              </a:rPr>
              <a:t>Java</a:t>
            </a:r>
          </a:p>
          <a:p>
            <a:pPr marL="342900" indent="-342900">
              <a:buFont typeface="Arial" panose="020B0604020202020204" pitchFamily="34" charset="0"/>
              <a:buChar char="•"/>
            </a:pPr>
            <a:r>
              <a:rPr lang="es-ES" sz="2400" dirty="0">
                <a:latin typeface="Myriad Pro Light"/>
              </a:rPr>
              <a:t>Programación modular: </a:t>
            </a:r>
            <a:r>
              <a:rPr lang="es-ES" sz="2400" dirty="0" smtClean="0">
                <a:latin typeface="Myriad Pro Light"/>
              </a:rPr>
              <a:t>Demo</a:t>
            </a:r>
          </a:p>
          <a:p>
            <a:pPr marL="800100" lvl="1" indent="-342900">
              <a:buFont typeface="Arial" panose="020B0604020202020204" pitchFamily="34" charset="0"/>
              <a:buChar char="•"/>
            </a:pPr>
            <a:r>
              <a:rPr lang="es-ES" sz="2000" dirty="0">
                <a:latin typeface="Myriad Pro Light"/>
              </a:rPr>
              <a:t>Módulo </a:t>
            </a:r>
            <a:r>
              <a:rPr lang="es-ES" sz="2000" dirty="0" err="1" smtClean="0">
                <a:latin typeface="Myriad Pro Light"/>
              </a:rPr>
              <a:t>service_locator</a:t>
            </a:r>
            <a:endParaRPr lang="es-ES" sz="2000" dirty="0" smtClean="0">
              <a:latin typeface="Myriad Pro Light"/>
            </a:endParaRPr>
          </a:p>
          <a:p>
            <a:pPr marL="800100" lvl="1" indent="-342900">
              <a:buFont typeface="Arial" panose="020B0604020202020204" pitchFamily="34" charset="0"/>
              <a:buChar char="•"/>
            </a:pPr>
            <a:r>
              <a:rPr lang="es-ES" sz="2000" dirty="0">
                <a:latin typeface="Myriad Pro Light"/>
              </a:rPr>
              <a:t>Módulo </a:t>
            </a:r>
            <a:r>
              <a:rPr lang="es-ES" sz="2000" dirty="0" err="1" smtClean="0">
                <a:latin typeface="Myriad Pro Light"/>
              </a:rPr>
              <a:t>null_object</a:t>
            </a:r>
            <a:endParaRPr lang="es-ES" sz="2000" dirty="0" smtClean="0">
              <a:latin typeface="Myriad Pro Light"/>
            </a:endParaRPr>
          </a:p>
          <a:p>
            <a:pPr marL="800100" lvl="1" indent="-342900">
              <a:buFont typeface="Arial" panose="020B0604020202020204" pitchFamily="34" charset="0"/>
              <a:buChar char="•"/>
            </a:pPr>
            <a:r>
              <a:rPr lang="es-ES" sz="2000" dirty="0">
                <a:latin typeface="Myriad Pro Light"/>
              </a:rPr>
              <a:t>Módulo </a:t>
            </a:r>
            <a:r>
              <a:rPr lang="es-ES" sz="2000" dirty="0" err="1" smtClean="0">
                <a:latin typeface="Myriad Pro Light"/>
              </a:rPr>
              <a:t>entity</a:t>
            </a:r>
            <a:endParaRPr lang="es-ES" sz="2000" dirty="0" smtClean="0">
              <a:latin typeface="Myriad Pro Light"/>
            </a:endParaRPr>
          </a:p>
          <a:p>
            <a:pPr marL="800100" lvl="1" indent="-342900">
              <a:buFont typeface="Arial" panose="020B0604020202020204" pitchFamily="34" charset="0"/>
              <a:buChar char="•"/>
            </a:pPr>
            <a:r>
              <a:rPr lang="es-ES" sz="2000" dirty="0">
                <a:latin typeface="Myriad Pro Light"/>
              </a:rPr>
              <a:t>Módulo </a:t>
            </a:r>
            <a:r>
              <a:rPr lang="es-ES" sz="2000" dirty="0" err="1" smtClean="0">
                <a:latin typeface="Myriad Pro Light"/>
              </a:rPr>
              <a:t>null_entity</a:t>
            </a:r>
            <a:endParaRPr lang="es-ES" sz="2000" dirty="0" smtClean="0">
              <a:latin typeface="Myriad Pro Light"/>
            </a:endParaRPr>
          </a:p>
          <a:p>
            <a:pPr marL="800100" lvl="1" indent="-342900">
              <a:buFont typeface="Arial" panose="020B0604020202020204" pitchFamily="34" charset="0"/>
              <a:buChar char="•"/>
            </a:pPr>
            <a:r>
              <a:rPr lang="es-ES" sz="2000" dirty="0">
                <a:latin typeface="Myriad Pro Light"/>
              </a:rPr>
              <a:t>Módulo </a:t>
            </a:r>
            <a:r>
              <a:rPr lang="es-ES" sz="2000" dirty="0" err="1" smtClean="0">
                <a:latin typeface="Myriad Pro Light"/>
              </a:rPr>
              <a:t>data_layer</a:t>
            </a:r>
            <a:endParaRPr lang="es-ES" sz="2000" dirty="0" smtClean="0">
              <a:latin typeface="Myriad Pro Light"/>
            </a:endParaRPr>
          </a:p>
          <a:p>
            <a:pPr marL="800100" lvl="1" indent="-342900">
              <a:buFont typeface="Arial" panose="020B0604020202020204" pitchFamily="34" charset="0"/>
              <a:buChar char="•"/>
            </a:pPr>
            <a:r>
              <a:rPr lang="es-ES" sz="2000" dirty="0">
                <a:latin typeface="Myriad Pro Light"/>
              </a:rPr>
              <a:t>Módulo </a:t>
            </a:r>
            <a:r>
              <a:rPr lang="es-ES" sz="2000" dirty="0" err="1" smtClean="0">
                <a:latin typeface="Myriad Pro Light"/>
              </a:rPr>
              <a:t>dao</a:t>
            </a:r>
            <a:endParaRPr lang="es-ES" sz="2000" dirty="0" smtClean="0">
              <a:latin typeface="Myriad Pro Light"/>
            </a:endParaRPr>
          </a:p>
          <a:p>
            <a:pPr marL="800100" lvl="1" indent="-342900">
              <a:buFont typeface="Arial" panose="020B0604020202020204" pitchFamily="34" charset="0"/>
              <a:buChar char="•"/>
            </a:pPr>
            <a:r>
              <a:rPr lang="es-ES" sz="2000" dirty="0">
                <a:latin typeface="Myriad Pro Light"/>
              </a:rPr>
              <a:t>Módulo </a:t>
            </a:r>
            <a:r>
              <a:rPr lang="es-ES" sz="2000" dirty="0" smtClean="0">
                <a:latin typeface="Myriad Pro Light"/>
              </a:rPr>
              <a:t>repository</a:t>
            </a:r>
          </a:p>
          <a:p>
            <a:pPr marL="800100" lvl="1" indent="-342900">
              <a:buFont typeface="Arial" panose="020B0604020202020204" pitchFamily="34" charset="0"/>
              <a:buChar char="•"/>
            </a:pPr>
            <a:r>
              <a:rPr lang="es-ES" sz="2000" dirty="0">
                <a:latin typeface="Myriad Pro Light"/>
              </a:rPr>
              <a:t>Módulo app</a:t>
            </a:r>
          </a:p>
        </p:txBody>
      </p:sp>
    </p:spTree>
    <p:extLst>
      <p:ext uri="{BB962C8B-B14F-4D97-AF65-F5344CB8AC3E}">
        <p14:creationId xmlns:p14="http://schemas.microsoft.com/office/powerpoint/2010/main" val="3122026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entity</a:t>
            </a:r>
            <a:endParaRPr lang="en-US" sz="2800" b="1" dirty="0">
              <a:solidFill>
                <a:schemeClr val="bg1"/>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837" y="1171575"/>
            <a:ext cx="4124325" cy="5610225"/>
          </a:xfrm>
          <a:prstGeom prst="rect">
            <a:avLst/>
          </a:prstGeom>
        </p:spPr>
      </p:pic>
    </p:spTree>
    <p:extLst>
      <p:ext uri="{BB962C8B-B14F-4D97-AF65-F5344CB8AC3E}">
        <p14:creationId xmlns:p14="http://schemas.microsoft.com/office/powerpoint/2010/main" val="659595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null_entity</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19200"/>
            <a:ext cx="7391400" cy="5566648"/>
          </a:xfrm>
          <a:prstGeom prst="rect">
            <a:avLst/>
          </a:prstGeom>
        </p:spPr>
      </p:pic>
    </p:spTree>
    <p:extLst>
      <p:ext uri="{BB962C8B-B14F-4D97-AF65-F5344CB8AC3E}">
        <p14:creationId xmlns:p14="http://schemas.microsoft.com/office/powerpoint/2010/main" val="505966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null_entity</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75" y="857250"/>
            <a:ext cx="7791450" cy="6000750"/>
          </a:xfrm>
          <a:prstGeom prst="rect">
            <a:avLst/>
          </a:prstGeom>
        </p:spPr>
      </p:pic>
    </p:spTree>
    <p:extLst>
      <p:ext uri="{BB962C8B-B14F-4D97-AF65-F5344CB8AC3E}">
        <p14:creationId xmlns:p14="http://schemas.microsoft.com/office/powerpoint/2010/main" val="1961082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data_layer</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35" y="1198294"/>
            <a:ext cx="7470065" cy="5625892"/>
          </a:xfrm>
          <a:prstGeom prst="rect">
            <a:avLst/>
          </a:prstGeom>
        </p:spPr>
      </p:pic>
    </p:spTree>
    <p:extLst>
      <p:ext uri="{BB962C8B-B14F-4D97-AF65-F5344CB8AC3E}">
        <p14:creationId xmlns:p14="http://schemas.microsoft.com/office/powerpoint/2010/main" val="2391026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data_layer</a:t>
            </a:r>
            <a:endParaRPr lang="en-US" sz="2800" b="1" dirty="0">
              <a:solidFill>
                <a:schemeClr val="bg1"/>
              </a:solidFill>
            </a:endParaRPr>
          </a:p>
        </p:txBody>
      </p:sp>
      <p:pic>
        <p:nvPicPr>
          <p:cNvPr id="21" name="Imagen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2917"/>
            <a:ext cx="9144000" cy="5047883"/>
          </a:xfrm>
          <a:prstGeom prst="rect">
            <a:avLst/>
          </a:prstGeom>
        </p:spPr>
      </p:pic>
    </p:spTree>
    <p:extLst>
      <p:ext uri="{BB962C8B-B14F-4D97-AF65-F5344CB8AC3E}">
        <p14:creationId xmlns:p14="http://schemas.microsoft.com/office/powerpoint/2010/main" val="3108184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dao</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98294"/>
            <a:ext cx="7467600" cy="5624036"/>
          </a:xfrm>
          <a:prstGeom prst="rect">
            <a:avLst/>
          </a:prstGeom>
        </p:spPr>
      </p:pic>
    </p:spTree>
    <p:extLst>
      <p:ext uri="{BB962C8B-B14F-4D97-AF65-F5344CB8AC3E}">
        <p14:creationId xmlns:p14="http://schemas.microsoft.com/office/powerpoint/2010/main" val="1732450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dao</a:t>
            </a:r>
            <a:endParaRPr lang="en-US" sz="2800" b="1" dirty="0">
              <a:solidFill>
                <a:schemeClr val="bg1"/>
              </a:solidFill>
            </a:endParaRPr>
          </a:p>
        </p:txBody>
      </p:sp>
      <p:sp>
        <p:nvSpPr>
          <p:cNvPr id="6" name="CuadroTexto 5"/>
          <p:cNvSpPr txBox="1"/>
          <p:nvPr/>
        </p:nvSpPr>
        <p:spPr>
          <a:xfrm>
            <a:off x="6400800" y="1273076"/>
            <a:ext cx="2590800" cy="5262979"/>
          </a:xfrm>
          <a:prstGeom prst="rect">
            <a:avLst/>
          </a:prstGeom>
          <a:noFill/>
        </p:spPr>
        <p:txBody>
          <a:bodyPr wrap="square" rtlCol="0">
            <a:spAutoFit/>
          </a:bodyPr>
          <a:lstStyle/>
          <a:p>
            <a:pPr algn="just"/>
            <a:r>
              <a:rPr lang="es-ES" sz="2400" dirty="0">
                <a:latin typeface="Myriad Pro Light"/>
              </a:rPr>
              <a:t>El módulo </a:t>
            </a:r>
            <a:r>
              <a:rPr lang="es-ES" sz="2400" dirty="0" err="1">
                <a:latin typeface="Myriad Pro Light"/>
              </a:rPr>
              <a:t>dao</a:t>
            </a:r>
            <a:r>
              <a:rPr lang="es-ES" sz="2400" dirty="0">
                <a:latin typeface="Myriad Pro Light"/>
              </a:rPr>
              <a:t> implementa el patrón DAO. </a:t>
            </a:r>
            <a:r>
              <a:rPr lang="es-ES" sz="2400" dirty="0" smtClean="0">
                <a:latin typeface="Myriad Pro Light"/>
              </a:rPr>
              <a:t>El patrón DAO </a:t>
            </a:r>
            <a:r>
              <a:rPr lang="es-ES" sz="2400" dirty="0">
                <a:latin typeface="Myriad Pro Light"/>
              </a:rPr>
              <a:t>(Data Access </a:t>
            </a:r>
            <a:r>
              <a:rPr lang="es-ES" sz="2400" dirty="0" err="1">
                <a:latin typeface="Myriad Pro Light"/>
              </a:rPr>
              <a:t>Object</a:t>
            </a:r>
            <a:r>
              <a:rPr lang="es-ES" sz="2400" dirty="0">
                <a:latin typeface="Myriad Pro Light"/>
              </a:rPr>
              <a:t>) representa un objeto que provee una interfaz abstracta para alguna base de datos u otro mecanismo de persistencia.</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38926"/>
            <a:ext cx="6400800" cy="3361674"/>
          </a:xfrm>
          <a:prstGeom prst="rect">
            <a:avLst/>
          </a:prstGeom>
        </p:spPr>
      </p:pic>
    </p:spTree>
    <p:extLst>
      <p:ext uri="{BB962C8B-B14F-4D97-AF65-F5344CB8AC3E}">
        <p14:creationId xmlns:p14="http://schemas.microsoft.com/office/powerpoint/2010/main" val="1277362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dao</a:t>
            </a:r>
            <a:endParaRPr lang="en-US" sz="2800" b="1" dirty="0">
              <a:solidFill>
                <a:schemeClr val="bg1"/>
              </a:solidFill>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6800"/>
            <a:ext cx="9144000" cy="5707117"/>
          </a:xfrm>
          <a:prstGeom prst="rect">
            <a:avLst/>
          </a:prstGeom>
        </p:spPr>
      </p:pic>
    </p:spTree>
    <p:extLst>
      <p:ext uri="{BB962C8B-B14F-4D97-AF65-F5344CB8AC3E}">
        <p14:creationId xmlns:p14="http://schemas.microsoft.com/office/powerpoint/2010/main" val="3533070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repository</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19200"/>
            <a:ext cx="7467600" cy="5624036"/>
          </a:xfrm>
          <a:prstGeom prst="rect">
            <a:avLst/>
          </a:prstGeom>
        </p:spPr>
      </p:pic>
    </p:spTree>
    <p:extLst>
      <p:ext uri="{BB962C8B-B14F-4D97-AF65-F5344CB8AC3E}">
        <p14:creationId xmlns:p14="http://schemas.microsoft.com/office/powerpoint/2010/main" val="307015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repository</a:t>
            </a:r>
            <a:endParaRPr lang="en-US" sz="2800" b="1" dirty="0">
              <a:solidFill>
                <a:schemeClr val="bg1"/>
              </a:solidFill>
            </a:endParaRPr>
          </a:p>
        </p:txBody>
      </p:sp>
      <p:sp>
        <p:nvSpPr>
          <p:cNvPr id="6" name="CuadroTexto 5"/>
          <p:cNvSpPr txBox="1"/>
          <p:nvPr/>
        </p:nvSpPr>
        <p:spPr>
          <a:xfrm>
            <a:off x="228600" y="1273076"/>
            <a:ext cx="8763000" cy="2308324"/>
          </a:xfrm>
          <a:prstGeom prst="rect">
            <a:avLst/>
          </a:prstGeom>
          <a:noFill/>
        </p:spPr>
        <p:txBody>
          <a:bodyPr wrap="square" rtlCol="0">
            <a:spAutoFit/>
          </a:bodyPr>
          <a:lstStyle/>
          <a:p>
            <a:pPr algn="just"/>
            <a:r>
              <a:rPr lang="es-ES" sz="2400" dirty="0">
                <a:latin typeface="Myriad Pro Light"/>
              </a:rPr>
              <a:t>El módulo </a:t>
            </a:r>
            <a:r>
              <a:rPr lang="es-ES" sz="2400" dirty="0" err="1" smtClean="0">
                <a:latin typeface="Myriad Pro Light"/>
              </a:rPr>
              <a:t>repository</a:t>
            </a:r>
            <a:r>
              <a:rPr lang="es-ES" sz="2400" dirty="0" smtClean="0">
                <a:latin typeface="Myriad Pro Light"/>
              </a:rPr>
              <a:t> implementa </a:t>
            </a:r>
            <a:r>
              <a:rPr lang="es-ES" sz="2400" dirty="0">
                <a:latin typeface="Myriad Pro Light"/>
              </a:rPr>
              <a:t>el patrón </a:t>
            </a:r>
            <a:r>
              <a:rPr lang="es-ES" sz="2400" dirty="0" err="1" smtClean="0">
                <a:latin typeface="Myriad Pro Light"/>
              </a:rPr>
              <a:t>Repository</a:t>
            </a:r>
            <a:r>
              <a:rPr lang="es-ES" sz="2400" dirty="0">
                <a:latin typeface="Myriad Pro Light"/>
              </a:rPr>
              <a:t>. El patrón </a:t>
            </a:r>
            <a:r>
              <a:rPr lang="es-ES" sz="2400" dirty="0" err="1">
                <a:latin typeface="Myriad Pro Light"/>
              </a:rPr>
              <a:t>Repository</a:t>
            </a:r>
            <a:r>
              <a:rPr lang="es-ES" sz="2400" dirty="0">
                <a:latin typeface="Myriad Pro Light"/>
              </a:rPr>
              <a:t> representa una capa intermedia entre las capas del dominio y de mapeo de datos. El patrón </a:t>
            </a:r>
            <a:r>
              <a:rPr lang="es-ES" sz="2400" dirty="0" err="1">
                <a:latin typeface="Myriad Pro Light"/>
              </a:rPr>
              <a:t>Repository</a:t>
            </a:r>
            <a:r>
              <a:rPr lang="es-ES" sz="2400" dirty="0">
                <a:latin typeface="Myriad Pro Light"/>
              </a:rPr>
              <a:t> es una abstracción cuyo </a:t>
            </a:r>
            <a:r>
              <a:rPr lang="es-ES" sz="2400" dirty="0" smtClean="0">
                <a:latin typeface="Myriad Pro Light"/>
              </a:rPr>
              <a:t>propósito </a:t>
            </a:r>
            <a:r>
              <a:rPr lang="es-ES" sz="2400" dirty="0">
                <a:latin typeface="Myriad Pro Light"/>
              </a:rPr>
              <a:t>es reducir la complejidad del código, ya que lo abstrae de la naturaleza de la fuente de datos (BD, memoria, </a:t>
            </a:r>
            <a:r>
              <a:rPr lang="es-ES" sz="2400" dirty="0" smtClean="0">
                <a:latin typeface="Myriad Pro Light"/>
              </a:rPr>
              <a:t>etc.).</a:t>
            </a:r>
            <a:endParaRPr lang="es-ES"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39183"/>
            <a:ext cx="9144000" cy="2942617"/>
          </a:xfrm>
          <a:prstGeom prst="rect">
            <a:avLst/>
          </a:prstGeom>
        </p:spPr>
      </p:pic>
    </p:spTree>
    <p:extLst>
      <p:ext uri="{BB962C8B-B14F-4D97-AF65-F5344CB8AC3E}">
        <p14:creationId xmlns:p14="http://schemas.microsoft.com/office/powerpoint/2010/main" val="54276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smtClean="0">
                <a:solidFill>
                  <a:schemeClr val="bg1"/>
                </a:solidFill>
                <a:latin typeface="Myriad Pro Light" pitchFamily="34" charset="0"/>
              </a:rPr>
              <a:t>¿Qué es un diseño modular?</a:t>
            </a:r>
            <a:endParaRPr lang="en-US" sz="2800" b="1" dirty="0">
              <a:solidFill>
                <a:schemeClr val="bg1"/>
              </a:solidFill>
            </a:endParaRPr>
          </a:p>
        </p:txBody>
      </p:sp>
      <p:sp>
        <p:nvSpPr>
          <p:cNvPr id="6" name="CuadroTexto 5"/>
          <p:cNvSpPr txBox="1"/>
          <p:nvPr/>
        </p:nvSpPr>
        <p:spPr>
          <a:xfrm>
            <a:off x="3581400" y="1273076"/>
            <a:ext cx="5334000" cy="4893647"/>
          </a:xfrm>
          <a:prstGeom prst="rect">
            <a:avLst/>
          </a:prstGeom>
          <a:noFill/>
        </p:spPr>
        <p:txBody>
          <a:bodyPr wrap="square" rtlCol="0">
            <a:spAutoFit/>
          </a:bodyPr>
          <a:lstStyle/>
          <a:p>
            <a:pPr algn="just"/>
            <a:r>
              <a:rPr lang="es-MX" sz="2400" dirty="0">
                <a:latin typeface="Myriad Pro Light"/>
              </a:rPr>
              <a:t>El diseño modular, o "modularidad en el diseño", es un enfoque de diseño que subdivide un sistema en partes más pequeñas llamadas módulo, que se pueden crear independientemente y luego utilizar en diferentes sistemas. Un sistema modular se puede caracterizar por </a:t>
            </a:r>
            <a:r>
              <a:rPr lang="es-MX" sz="2400" dirty="0" smtClean="0">
                <a:latin typeface="Myriad Pro Light"/>
              </a:rPr>
              <a:t>la partición </a:t>
            </a:r>
            <a:r>
              <a:rPr lang="es-MX" sz="2400" dirty="0">
                <a:latin typeface="Myriad Pro Light"/>
              </a:rPr>
              <a:t>funcional en módulos discretos, escalables y reutilizables; uso riguroso de interfaces modulares bien </a:t>
            </a:r>
            <a:r>
              <a:rPr lang="es-MX" sz="2400" dirty="0" smtClean="0">
                <a:latin typeface="Myriad Pro Light"/>
              </a:rPr>
              <a:t>definidas que hacen </a:t>
            </a:r>
            <a:r>
              <a:rPr lang="es-MX" sz="2400" dirty="0">
                <a:latin typeface="Myriad Pro Light"/>
              </a:rPr>
              <a:t>uso de los estándares de la </a:t>
            </a:r>
            <a:r>
              <a:rPr lang="es-MX" sz="2400" dirty="0" smtClean="0">
                <a:latin typeface="Myriad Pro Light"/>
              </a:rPr>
              <a:t>industria.</a:t>
            </a:r>
            <a:endParaRPr lang="es-ES" sz="2400" dirty="0">
              <a:latin typeface="Myriad Pro Ligh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 y="1362075"/>
            <a:ext cx="3524250" cy="2371725"/>
          </a:xfrm>
          <a:prstGeom prst="rect">
            <a:avLst/>
          </a:prstGeom>
        </p:spPr>
      </p:pic>
    </p:spTree>
    <p:extLst>
      <p:ext uri="{BB962C8B-B14F-4D97-AF65-F5344CB8AC3E}">
        <p14:creationId xmlns:p14="http://schemas.microsoft.com/office/powerpoint/2010/main" val="4214842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err="1" smtClean="0">
                <a:solidFill>
                  <a:schemeClr val="bg1"/>
                </a:solidFill>
                <a:latin typeface="Myriad Pro Light" pitchFamily="34" charset="0"/>
              </a:rPr>
              <a:t>repository</a:t>
            </a:r>
            <a:endParaRPr lang="en-US" sz="2800" b="1" dirty="0">
              <a:solidFill>
                <a:schemeClr val="bg1"/>
              </a:solidFill>
            </a:endParaRPr>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32710"/>
            <a:ext cx="8839200" cy="6125289"/>
          </a:xfrm>
          <a:prstGeom prst="rect">
            <a:avLst/>
          </a:prstGeom>
        </p:spPr>
      </p:pic>
    </p:spTree>
    <p:extLst>
      <p:ext uri="{BB962C8B-B14F-4D97-AF65-F5344CB8AC3E}">
        <p14:creationId xmlns:p14="http://schemas.microsoft.com/office/powerpoint/2010/main" val="37441677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smtClean="0">
                <a:solidFill>
                  <a:schemeClr val="bg1"/>
                </a:solidFill>
                <a:latin typeface="Myriad Pro Light" pitchFamily="34" charset="0"/>
              </a:rPr>
              <a:t>app</a:t>
            </a:r>
            <a:endParaRPr lang="en-US" sz="2800" b="1" dirty="0">
              <a:solidFill>
                <a:schemeClr val="bg1"/>
              </a:solidFill>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74493"/>
            <a:ext cx="7315200" cy="5509259"/>
          </a:xfrm>
          <a:prstGeom prst="rect">
            <a:avLst/>
          </a:prstGeom>
        </p:spPr>
      </p:pic>
    </p:spTree>
    <p:extLst>
      <p:ext uri="{BB962C8B-B14F-4D97-AF65-F5344CB8AC3E}">
        <p14:creationId xmlns:p14="http://schemas.microsoft.com/office/powerpoint/2010/main" val="39734623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a:solidFill>
                  <a:schemeClr val="bg1"/>
                </a:solidFill>
                <a:latin typeface="Myriad Pro Light" pitchFamily="34" charset="0"/>
              </a:rPr>
              <a:t>Demo: Módulo </a:t>
            </a:r>
            <a:r>
              <a:rPr lang="es-MX" sz="2800" b="1" dirty="0" smtClean="0">
                <a:solidFill>
                  <a:schemeClr val="bg1"/>
                </a:solidFill>
                <a:latin typeface="Myriad Pro Light" pitchFamily="34" charset="0"/>
              </a:rPr>
              <a:t>app</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5696909"/>
          </a:xfrm>
          <a:prstGeom prst="rect">
            <a:avLst/>
          </a:prstGeom>
        </p:spPr>
      </p:pic>
    </p:spTree>
    <p:extLst>
      <p:ext uri="{BB962C8B-B14F-4D97-AF65-F5344CB8AC3E}">
        <p14:creationId xmlns:p14="http://schemas.microsoft.com/office/powerpoint/2010/main" val="23181565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1577975"/>
            <a:ext cx="5715000" cy="1470025"/>
          </a:xfrm>
        </p:spPr>
        <p:txBody>
          <a:bodyPr>
            <a:normAutofit fontScale="90000"/>
          </a:bodyPr>
          <a:lstStyle/>
          <a:p>
            <a:pPr lvl="0" algn="just" fontAlgn="base">
              <a:spcAft>
                <a:spcPct val="0"/>
              </a:spcAft>
            </a:pPr>
            <a:r>
              <a:rPr lang="es-ES" sz="3100" dirty="0">
                <a:solidFill>
                  <a:srgbClr val="FFFFFF"/>
                </a:solidFill>
                <a:effectLst>
                  <a:outerShdw blurRad="38100" dist="38100" dir="2700000" algn="tl">
                    <a:srgbClr val="1F497D"/>
                  </a:outerShdw>
                </a:effectLst>
                <a:latin typeface="Myriad Pro" pitchFamily="34" charset="0"/>
              </a:rPr>
              <a:t>Principios y Patrones de </a:t>
            </a:r>
            <a:r>
              <a:rPr lang="es-ES" sz="3100" dirty="0" smtClean="0">
                <a:solidFill>
                  <a:srgbClr val="FFFFFF"/>
                </a:solidFill>
                <a:effectLst>
                  <a:outerShdw blurRad="38100" dist="38100" dir="2700000" algn="tl">
                    <a:srgbClr val="1F497D"/>
                  </a:outerShdw>
                </a:effectLst>
                <a:latin typeface="Myriad Pro" pitchFamily="34" charset="0"/>
              </a:rPr>
              <a:t>Diseño</a:t>
            </a: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n-US" sz="2000" i="1" dirty="0" smtClean="0">
                <a:solidFill>
                  <a:srgbClr val="FFFFFF"/>
                </a:solidFill>
                <a:effectLst>
                  <a:outerShdw blurRad="38100" dist="38100" dir="2700000" algn="tl">
                    <a:srgbClr val="1F497D"/>
                  </a:outerShdw>
                </a:effectLst>
                <a:latin typeface="Myriad Pro" pitchFamily="34" charset="0"/>
              </a:rPr>
              <a:t>“</a:t>
            </a:r>
            <a:r>
              <a:rPr lang="en-US" sz="2000" i="1" dirty="0">
                <a:solidFill>
                  <a:srgbClr val="FFFFFF"/>
                </a:solidFill>
                <a:latin typeface="Myriad Pro" pitchFamily="34" charset="0"/>
              </a:rPr>
              <a:t>Yo programo con la belleza en mente, como algo </a:t>
            </a:r>
            <a:r>
              <a:rPr lang="en-US" sz="2000" i="1" dirty="0" smtClean="0">
                <a:solidFill>
                  <a:srgbClr val="FFFFFF"/>
                </a:solidFill>
                <a:latin typeface="Myriad Pro" pitchFamily="34" charset="0"/>
              </a:rPr>
              <a:t>que sea elegante, algo de lo que puedas </a:t>
            </a:r>
            <a:r>
              <a:rPr lang="en-US" sz="2000" i="1" dirty="0">
                <a:solidFill>
                  <a:srgbClr val="FFFFFF"/>
                </a:solidFill>
                <a:latin typeface="Myriad Pro" pitchFamily="34" charset="0"/>
              </a:rPr>
              <a:t>estar orgulloso por la manera en que las cosas </a:t>
            </a:r>
            <a:r>
              <a:rPr lang="en-US" sz="2000" i="1" dirty="0" smtClean="0">
                <a:solidFill>
                  <a:srgbClr val="FFFFFF"/>
                </a:solidFill>
                <a:latin typeface="Myriad Pro" pitchFamily="34" charset="0"/>
              </a:rPr>
              <a:t>encajan juntas” </a:t>
            </a:r>
            <a:r>
              <a:rPr lang="en-US" sz="2400" i="1" dirty="0" smtClean="0">
                <a:solidFill>
                  <a:srgbClr val="FFFFFF"/>
                </a:solidFill>
                <a:effectLst>
                  <a:outerShdw blurRad="38100" dist="38100" dir="2700000" algn="tl">
                    <a:srgbClr val="1F497D"/>
                  </a:outerShdw>
                </a:effectLst>
                <a:latin typeface="Myriad Pro" pitchFamily="34" charset="0"/>
              </a:rPr>
              <a:t/>
            </a:r>
            <a:br>
              <a:rPr lang="en-US" sz="2400" i="1" dirty="0" smtClean="0">
                <a:solidFill>
                  <a:srgbClr val="FFFFFF"/>
                </a:solidFill>
                <a:effectLst>
                  <a:outerShdw blurRad="38100" dist="38100" dir="2700000" algn="tl">
                    <a:srgbClr val="1F497D"/>
                  </a:outerShdw>
                </a:effectLst>
                <a:latin typeface="Myriad Pro" pitchFamily="34" charset="0"/>
              </a:rPr>
            </a:br>
            <a:r>
              <a:rPr lang="en-US" sz="2400" i="1" dirty="0">
                <a:solidFill>
                  <a:srgbClr val="FFFFFF"/>
                </a:solidFill>
                <a:effectLst>
                  <a:outerShdw blurRad="38100" dist="38100" dir="2700000" algn="tl">
                    <a:srgbClr val="1F497D"/>
                  </a:outerShdw>
                </a:effectLst>
                <a:latin typeface="Myriad Pro" pitchFamily="34" charset="0"/>
              </a:rPr>
              <a:t/>
            </a:r>
            <a:br>
              <a:rPr lang="en-US" sz="2400" i="1" dirty="0">
                <a:solidFill>
                  <a:srgbClr val="FFFFFF"/>
                </a:solidFill>
                <a:effectLst>
                  <a:outerShdw blurRad="38100" dist="38100" dir="2700000" algn="tl">
                    <a:srgbClr val="1F497D"/>
                  </a:outerShdw>
                </a:effectLst>
                <a:latin typeface="Myriad Pro" pitchFamily="34" charset="0"/>
              </a:rPr>
            </a:br>
            <a:endParaRPr lang="en-US" sz="2400" i="1" dirty="0">
              <a:solidFill>
                <a:schemeClr val="bg1"/>
              </a:solidFill>
            </a:endParaRPr>
          </a:p>
        </p:txBody>
      </p:sp>
      <p:sp>
        <p:nvSpPr>
          <p:cNvPr id="5" name="CuadroTexto 4"/>
          <p:cNvSpPr txBox="1"/>
          <p:nvPr/>
        </p:nvSpPr>
        <p:spPr>
          <a:xfrm>
            <a:off x="457200" y="6188478"/>
            <a:ext cx="7315200" cy="646331"/>
          </a:xfrm>
          <a:prstGeom prst="rect">
            <a:avLst/>
          </a:prstGeom>
          <a:noFill/>
        </p:spPr>
        <p:txBody>
          <a:bodyPr wrap="square" rtlCol="0">
            <a:spAutoFit/>
          </a:bodyPr>
          <a:lstStyle/>
          <a:p>
            <a:r>
              <a:rPr lang="en-US" i="1" dirty="0" smtClean="0">
                <a:latin typeface="Myriad Pro Light" pitchFamily="34" charset="0"/>
              </a:rPr>
              <a:t>Ing. Alexander Escalona Fernández</a:t>
            </a:r>
            <a:endParaRPr lang="en-US" i="1" dirty="0">
              <a:latin typeface="Myriad Pro Light" pitchFamily="34" charset="0"/>
            </a:endParaRPr>
          </a:p>
          <a:p>
            <a:endParaRPr lang="es-MX" dirty="0"/>
          </a:p>
        </p:txBody>
      </p:sp>
      <p:sp>
        <p:nvSpPr>
          <p:cNvPr id="6" name="CuadroTexto 5"/>
          <p:cNvSpPr txBox="1"/>
          <p:nvPr/>
        </p:nvSpPr>
        <p:spPr>
          <a:xfrm>
            <a:off x="123582" y="3886200"/>
            <a:ext cx="9020418" cy="461665"/>
          </a:xfrm>
          <a:prstGeom prst="rect">
            <a:avLst/>
          </a:prstGeom>
          <a:noFill/>
        </p:spPr>
        <p:txBody>
          <a:bodyPr wrap="none" rtlCol="0">
            <a:spAutoFit/>
          </a:bodyPr>
          <a:lstStyle/>
          <a:p>
            <a:r>
              <a:rPr lang="es-US" sz="2400" dirty="0" smtClean="0">
                <a:latin typeface="Myriad Pro Light"/>
              </a:rPr>
              <a:t>Conferencia</a:t>
            </a:r>
            <a:r>
              <a:rPr lang="en-US" sz="2400" dirty="0" smtClean="0">
                <a:latin typeface="Myriad Pro Light"/>
              </a:rPr>
              <a:t> 5: </a:t>
            </a:r>
            <a:r>
              <a:rPr lang="es-US" sz="2400" dirty="0" smtClean="0">
                <a:latin typeface="Myriad Pro Light"/>
              </a:rPr>
              <a:t>Patrones</a:t>
            </a:r>
            <a:r>
              <a:rPr lang="en-US" sz="2400" dirty="0" smtClean="0">
                <a:latin typeface="Myriad Pro Light"/>
              </a:rPr>
              <a:t> de </a:t>
            </a:r>
            <a:r>
              <a:rPr lang="es-AR" sz="2400" dirty="0" smtClean="0">
                <a:latin typeface="Myriad Pro Light"/>
              </a:rPr>
              <a:t>Diseño en la Programación Modular</a:t>
            </a:r>
            <a:endParaRPr lang="es-AR" sz="2400" dirty="0">
              <a:latin typeface="Myriad Pro Light"/>
            </a:endParaRPr>
          </a:p>
        </p:txBody>
      </p:sp>
      <p:sp>
        <p:nvSpPr>
          <p:cNvPr id="8" name="CuadroTexto 7"/>
          <p:cNvSpPr txBox="1"/>
          <p:nvPr/>
        </p:nvSpPr>
        <p:spPr>
          <a:xfrm>
            <a:off x="4132516" y="2906476"/>
            <a:ext cx="1582484" cy="369332"/>
          </a:xfrm>
          <a:prstGeom prst="rect">
            <a:avLst/>
          </a:prstGeom>
          <a:noFill/>
        </p:spPr>
        <p:txBody>
          <a:bodyPr wrap="none" rtlCol="0">
            <a:spAutoFit/>
          </a:bodyPr>
          <a:lstStyle/>
          <a:p>
            <a:r>
              <a:rPr lang="en-US" i="1" dirty="0">
                <a:solidFill>
                  <a:srgbClr val="FFFFFF"/>
                </a:solidFill>
                <a:latin typeface="Myriad Pro" pitchFamily="34" charset="0"/>
              </a:rPr>
              <a:t>Donald Knuth</a:t>
            </a:r>
            <a:endParaRPr lang="es-MX" dirty="0"/>
          </a:p>
        </p:txBody>
      </p:sp>
    </p:spTree>
    <p:extLst>
      <p:ext uri="{BB962C8B-B14F-4D97-AF65-F5344CB8AC3E}">
        <p14:creationId xmlns:p14="http://schemas.microsoft.com/office/powerpoint/2010/main" val="1955352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smtClean="0">
                <a:solidFill>
                  <a:schemeClr val="bg1"/>
                </a:solidFill>
                <a:latin typeface="Myriad Pro Light" pitchFamily="34" charset="0"/>
              </a:rPr>
              <a:t>¿Qué es la programación modular?</a:t>
            </a:r>
            <a:endParaRPr lang="en-US" sz="2800" b="1" dirty="0">
              <a:solidFill>
                <a:schemeClr val="bg1"/>
              </a:solidFill>
            </a:endParaRPr>
          </a:p>
        </p:txBody>
      </p:sp>
      <p:sp>
        <p:nvSpPr>
          <p:cNvPr id="6" name="CuadroTexto 5"/>
          <p:cNvSpPr txBox="1"/>
          <p:nvPr/>
        </p:nvSpPr>
        <p:spPr>
          <a:xfrm>
            <a:off x="152400" y="1273076"/>
            <a:ext cx="8763000" cy="2677656"/>
          </a:xfrm>
          <a:prstGeom prst="rect">
            <a:avLst/>
          </a:prstGeom>
          <a:noFill/>
        </p:spPr>
        <p:txBody>
          <a:bodyPr wrap="square" rtlCol="0">
            <a:spAutoFit/>
          </a:bodyPr>
          <a:lstStyle/>
          <a:p>
            <a:pPr algn="just"/>
            <a:r>
              <a:rPr lang="es-MX" sz="2400" dirty="0">
                <a:latin typeface="Myriad Pro Light"/>
              </a:rPr>
              <a:t>La programación modular en un paradigma de programación que consiste en separar las funcionalidades de un programa en módulos independientes e intercambiables, de manera tal que cada uno contenga todo lo necesario para realizar la funcionalidad deseada. La programación modular estimula el uso de los principios </a:t>
            </a:r>
            <a:r>
              <a:rPr lang="es-MX" sz="2400" dirty="0" smtClean="0">
                <a:latin typeface="Myriad Pro Light"/>
              </a:rPr>
              <a:t>SRP (Single </a:t>
            </a:r>
            <a:r>
              <a:rPr lang="es-MX" sz="2400" dirty="0" err="1" smtClean="0">
                <a:latin typeface="Myriad Pro Light"/>
              </a:rPr>
              <a:t>Responsibility</a:t>
            </a:r>
            <a:r>
              <a:rPr lang="es-MX" sz="2400" dirty="0" smtClean="0">
                <a:latin typeface="Myriad Pro Light"/>
              </a:rPr>
              <a:t> </a:t>
            </a:r>
            <a:r>
              <a:rPr lang="es-MX" sz="2400" dirty="0" err="1" smtClean="0">
                <a:latin typeface="Myriad Pro Light"/>
              </a:rPr>
              <a:t>Principle</a:t>
            </a:r>
            <a:r>
              <a:rPr lang="es-MX" sz="2400" dirty="0" smtClean="0">
                <a:latin typeface="Myriad Pro Light"/>
              </a:rPr>
              <a:t>), DIP (Dependency </a:t>
            </a:r>
            <a:r>
              <a:rPr lang="es-MX" sz="2400" dirty="0" err="1" smtClean="0">
                <a:latin typeface="Myriad Pro Light"/>
              </a:rPr>
              <a:t>Inversion</a:t>
            </a:r>
            <a:r>
              <a:rPr lang="es-MX" sz="2400" dirty="0" smtClean="0">
                <a:latin typeface="Myriad Pro Light"/>
              </a:rPr>
              <a:t> </a:t>
            </a:r>
            <a:r>
              <a:rPr lang="es-MX" sz="2400" dirty="0" err="1" smtClean="0">
                <a:latin typeface="Myriad Pro Light"/>
              </a:rPr>
              <a:t>Principle</a:t>
            </a:r>
            <a:r>
              <a:rPr lang="es-MX" sz="2400" dirty="0" smtClean="0">
                <a:latin typeface="Myriad Pro Light"/>
              </a:rPr>
              <a:t>) e </a:t>
            </a:r>
            <a:r>
              <a:rPr lang="es-MX" sz="2400" dirty="0" err="1" smtClean="0">
                <a:latin typeface="Myriad Pro Light"/>
              </a:rPr>
              <a:t>IoC</a:t>
            </a:r>
            <a:r>
              <a:rPr lang="es-MX" sz="2400" dirty="0" smtClean="0">
                <a:latin typeface="Myriad Pro Light"/>
              </a:rPr>
              <a:t> </a:t>
            </a:r>
            <a:r>
              <a:rPr lang="es-MX" sz="2400" dirty="0" smtClean="0">
                <a:latin typeface="Myriad Pro Light"/>
              </a:rPr>
              <a:t>(</a:t>
            </a:r>
            <a:r>
              <a:rPr lang="es-MX" sz="2400" dirty="0" err="1" smtClean="0">
                <a:latin typeface="Myriad Pro Light"/>
              </a:rPr>
              <a:t>Inversion</a:t>
            </a:r>
            <a:r>
              <a:rPr lang="es-MX" sz="2400" dirty="0" smtClean="0">
                <a:latin typeface="Myriad Pro Light"/>
              </a:rPr>
              <a:t> of Control).</a:t>
            </a:r>
            <a:endParaRPr lang="es-ES"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038600"/>
            <a:ext cx="8463064" cy="2743200"/>
          </a:xfrm>
          <a:prstGeom prst="rect">
            <a:avLst/>
          </a:prstGeom>
        </p:spPr>
      </p:pic>
    </p:spTree>
    <p:extLst>
      <p:ext uri="{BB962C8B-B14F-4D97-AF65-F5344CB8AC3E}">
        <p14:creationId xmlns:p14="http://schemas.microsoft.com/office/powerpoint/2010/main" val="454583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smtClean="0">
                <a:solidFill>
                  <a:schemeClr val="bg1"/>
                </a:solidFill>
                <a:latin typeface="Myriad Pro Light" pitchFamily="34" charset="0"/>
              </a:rPr>
              <a:t>Programación modular: SPI</a:t>
            </a:r>
            <a:endParaRPr lang="en-US" sz="2800" b="1" dirty="0">
              <a:solidFill>
                <a:schemeClr val="bg1"/>
              </a:solidFill>
            </a:endParaRPr>
          </a:p>
        </p:txBody>
      </p:sp>
      <p:sp>
        <p:nvSpPr>
          <p:cNvPr id="6" name="CuadroTexto 5"/>
          <p:cNvSpPr txBox="1"/>
          <p:nvPr/>
        </p:nvSpPr>
        <p:spPr>
          <a:xfrm>
            <a:off x="152400" y="1273076"/>
            <a:ext cx="8763000" cy="1569660"/>
          </a:xfrm>
          <a:prstGeom prst="rect">
            <a:avLst/>
          </a:prstGeom>
          <a:noFill/>
        </p:spPr>
        <p:txBody>
          <a:bodyPr wrap="square" rtlCol="0">
            <a:spAutoFit/>
          </a:bodyPr>
          <a:lstStyle/>
          <a:p>
            <a:pPr algn="just"/>
            <a:r>
              <a:rPr lang="es-MX" sz="2400" dirty="0" smtClean="0">
                <a:latin typeface="Myriad Pro Light"/>
              </a:rPr>
              <a:t>SPI o Service Provider </a:t>
            </a:r>
            <a:r>
              <a:rPr lang="es-MX" sz="2400" dirty="0">
                <a:latin typeface="Myriad Pro Light"/>
              </a:rPr>
              <a:t>Interface define una API destinada a ser implementada o extendida por un tercero. Se puede usar para habilitar la extensión de </a:t>
            </a:r>
            <a:r>
              <a:rPr lang="es-MX" sz="2400" dirty="0" smtClean="0">
                <a:latin typeface="Myriad Pro Light"/>
              </a:rPr>
              <a:t>un framework o </a:t>
            </a:r>
            <a:r>
              <a:rPr lang="es-MX" sz="2400" dirty="0">
                <a:latin typeface="Myriad Pro Light"/>
              </a:rPr>
              <a:t>componentes reemplazables.</a:t>
            </a:r>
            <a:endParaRPr lang="es-ES" sz="2400" dirty="0">
              <a:latin typeface="Myriad Pro Ligh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296920"/>
            <a:ext cx="8382000" cy="3408680"/>
          </a:xfrm>
          <a:prstGeom prst="rect">
            <a:avLst/>
          </a:prstGeom>
        </p:spPr>
      </p:pic>
    </p:spTree>
    <p:extLst>
      <p:ext uri="{BB962C8B-B14F-4D97-AF65-F5344CB8AC3E}">
        <p14:creationId xmlns:p14="http://schemas.microsoft.com/office/powerpoint/2010/main" val="2222722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smtClean="0">
                <a:solidFill>
                  <a:schemeClr val="bg1"/>
                </a:solidFill>
                <a:latin typeface="Myriad Pro Light" pitchFamily="34" charset="0"/>
              </a:rPr>
              <a:t>Programación modular: </a:t>
            </a:r>
            <a:r>
              <a:rPr lang="es-MX" sz="2800" b="1" dirty="0" err="1" smtClean="0">
                <a:solidFill>
                  <a:schemeClr val="bg1"/>
                </a:solidFill>
                <a:latin typeface="Myriad Pro Light" pitchFamily="34" charset="0"/>
              </a:rPr>
              <a:t>Service</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Locator</a:t>
            </a:r>
            <a:endParaRPr lang="en-US" sz="2800" b="1" dirty="0">
              <a:solidFill>
                <a:schemeClr val="bg1"/>
              </a:solidFill>
            </a:endParaRPr>
          </a:p>
        </p:txBody>
      </p:sp>
      <p:sp>
        <p:nvSpPr>
          <p:cNvPr id="6" name="CuadroTexto 5"/>
          <p:cNvSpPr txBox="1"/>
          <p:nvPr/>
        </p:nvSpPr>
        <p:spPr>
          <a:xfrm>
            <a:off x="4983558" y="1273076"/>
            <a:ext cx="3931841" cy="3785652"/>
          </a:xfrm>
          <a:prstGeom prst="rect">
            <a:avLst/>
          </a:prstGeom>
          <a:noFill/>
        </p:spPr>
        <p:txBody>
          <a:bodyPr wrap="square" rtlCol="0">
            <a:spAutoFit/>
          </a:bodyPr>
          <a:lstStyle/>
          <a:p>
            <a:pPr algn="just"/>
            <a:r>
              <a:rPr lang="es-ES" sz="2400" dirty="0">
                <a:latin typeface="Myriad Pro Light"/>
              </a:rPr>
              <a:t>Es un patrón de diseño que encapsula el proceso de obtener la implementación de un servicio a partir de la abstracción (interfaz) que lo representa. Este patrón utiliza un registro central conocido como "</a:t>
            </a:r>
            <a:r>
              <a:rPr lang="es-ES" sz="2400" dirty="0" err="1">
                <a:latin typeface="Myriad Pro Light"/>
              </a:rPr>
              <a:t>service</a:t>
            </a:r>
            <a:r>
              <a:rPr lang="es-ES" sz="2400" dirty="0">
                <a:latin typeface="Myriad Pro Light"/>
              </a:rPr>
              <a:t> </a:t>
            </a:r>
            <a:r>
              <a:rPr lang="es-ES" sz="2400" dirty="0" err="1" smtClean="0">
                <a:latin typeface="Myriad Pro Light"/>
              </a:rPr>
              <a:t>locator</a:t>
            </a:r>
            <a:r>
              <a:rPr lang="es-ES" sz="2400" dirty="0" smtClean="0">
                <a:latin typeface="Myriad Pro Light"/>
              </a:rPr>
              <a:t>“, el cual dada una petición retorna la</a:t>
            </a:r>
            <a:endParaRPr lang="es-ES" sz="2400" dirty="0">
              <a:latin typeface="Myriad Pro Light"/>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322508"/>
            <a:ext cx="4907359" cy="3630492"/>
          </a:xfrm>
          <a:prstGeom prst="rect">
            <a:avLst/>
          </a:prstGeom>
        </p:spPr>
      </p:pic>
      <p:sp>
        <p:nvSpPr>
          <p:cNvPr id="7" name="CuadroTexto 6"/>
          <p:cNvSpPr txBox="1"/>
          <p:nvPr/>
        </p:nvSpPr>
        <p:spPr>
          <a:xfrm>
            <a:off x="76199" y="5029200"/>
            <a:ext cx="8839199" cy="1938992"/>
          </a:xfrm>
          <a:prstGeom prst="rect">
            <a:avLst/>
          </a:prstGeom>
          <a:noFill/>
        </p:spPr>
        <p:txBody>
          <a:bodyPr wrap="square" rtlCol="0">
            <a:spAutoFit/>
          </a:bodyPr>
          <a:lstStyle/>
          <a:p>
            <a:pPr algn="just"/>
            <a:r>
              <a:rPr lang="es-ES" sz="2400" dirty="0">
                <a:latin typeface="Myriad Pro Light"/>
              </a:rPr>
              <a:t>información necesaria para ejecutar una </a:t>
            </a:r>
            <a:r>
              <a:rPr lang="es-ES" sz="2400" dirty="0" smtClean="0">
                <a:latin typeface="Myriad Pro Light"/>
              </a:rPr>
              <a:t>tarea. El patrón </a:t>
            </a:r>
            <a:r>
              <a:rPr lang="es-ES" sz="2400" dirty="0" err="1" smtClean="0">
                <a:latin typeface="Myriad Pro Light"/>
              </a:rPr>
              <a:t>service</a:t>
            </a:r>
            <a:r>
              <a:rPr lang="es-ES" sz="2400" dirty="0" smtClean="0">
                <a:latin typeface="Myriad Pro Light"/>
              </a:rPr>
              <a:t> </a:t>
            </a:r>
            <a:r>
              <a:rPr lang="es-ES" sz="2400" dirty="0" err="1" smtClean="0">
                <a:latin typeface="Myriad Pro Light"/>
              </a:rPr>
              <a:t>locator</a:t>
            </a:r>
            <a:r>
              <a:rPr lang="es-ES" sz="2400" dirty="0" smtClean="0">
                <a:latin typeface="Myriad Pro Light"/>
              </a:rPr>
              <a:t> es considerado por algunos autores como un anti patrón, los cuales recomiendan usar DI (</a:t>
            </a:r>
            <a:r>
              <a:rPr lang="es-ES" sz="2400" dirty="0" err="1" smtClean="0">
                <a:latin typeface="Myriad Pro Light"/>
              </a:rPr>
              <a:t>Dependency</a:t>
            </a:r>
            <a:r>
              <a:rPr lang="es-ES" sz="2400" dirty="0" smtClean="0">
                <a:latin typeface="Myriad Pro Light"/>
              </a:rPr>
              <a:t> </a:t>
            </a:r>
            <a:r>
              <a:rPr lang="es-ES" sz="2400" dirty="0" err="1" smtClean="0">
                <a:latin typeface="Myriad Pro Light"/>
              </a:rPr>
              <a:t>Injection</a:t>
            </a:r>
            <a:r>
              <a:rPr lang="es-ES" sz="2400" dirty="0" smtClean="0">
                <a:latin typeface="Myriad Pro Light"/>
              </a:rPr>
              <a:t>), aun así Martin </a:t>
            </a:r>
            <a:r>
              <a:rPr lang="es-ES" sz="2400" dirty="0" err="1" smtClean="0">
                <a:latin typeface="Myriad Pro Light"/>
              </a:rPr>
              <a:t>Fowler</a:t>
            </a:r>
            <a:r>
              <a:rPr lang="es-ES" sz="2400" dirty="0">
                <a:latin typeface="Myriad Pro Light"/>
              </a:rPr>
              <a:t> </a:t>
            </a:r>
            <a:r>
              <a:rPr lang="es-ES" sz="2400" dirty="0" smtClean="0">
                <a:latin typeface="Myriad Pro Light"/>
              </a:rPr>
              <a:t>recomienda no satanizarlo, y utilizarlo cuando sea conveniente.</a:t>
            </a:r>
            <a:endParaRPr lang="es-ES" sz="2400" dirty="0"/>
          </a:p>
        </p:txBody>
      </p:sp>
    </p:spTree>
    <p:extLst>
      <p:ext uri="{BB962C8B-B14F-4D97-AF65-F5344CB8AC3E}">
        <p14:creationId xmlns:p14="http://schemas.microsoft.com/office/powerpoint/2010/main" val="134456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467600" cy="990600"/>
          </a:xfrm>
        </p:spPr>
        <p:txBody>
          <a:bodyPr>
            <a:normAutofit/>
          </a:bodyPr>
          <a:lstStyle/>
          <a:p>
            <a:pPr algn="l"/>
            <a:r>
              <a:rPr lang="es-MX" sz="2800" b="1" dirty="0" smtClean="0">
                <a:solidFill>
                  <a:schemeClr val="bg1"/>
                </a:solidFill>
                <a:latin typeface="Myriad Pro Light" pitchFamily="34" charset="0"/>
              </a:rPr>
              <a:t>Programación modular: Relación SPI - </a:t>
            </a:r>
            <a:r>
              <a:rPr lang="es-MX" sz="2800" b="1" dirty="0" err="1" smtClean="0">
                <a:solidFill>
                  <a:schemeClr val="bg1"/>
                </a:solidFill>
                <a:latin typeface="Myriad Pro Light" pitchFamily="34" charset="0"/>
              </a:rPr>
              <a:t>IoC</a:t>
            </a:r>
            <a:endParaRPr lang="en-US" sz="2800" b="1" dirty="0">
              <a:solidFill>
                <a:schemeClr val="bg1"/>
              </a:solidFill>
            </a:endParaRPr>
          </a:p>
        </p:txBody>
      </p:sp>
      <p:sp>
        <p:nvSpPr>
          <p:cNvPr id="6" name="CuadroTexto 5"/>
          <p:cNvSpPr txBox="1"/>
          <p:nvPr/>
        </p:nvSpPr>
        <p:spPr>
          <a:xfrm>
            <a:off x="5286375" y="1273076"/>
            <a:ext cx="3629024" cy="3416320"/>
          </a:xfrm>
          <a:prstGeom prst="rect">
            <a:avLst/>
          </a:prstGeom>
          <a:noFill/>
        </p:spPr>
        <p:txBody>
          <a:bodyPr wrap="square" rtlCol="0">
            <a:spAutoFit/>
          </a:bodyPr>
          <a:lstStyle/>
          <a:p>
            <a:pPr algn="just"/>
            <a:r>
              <a:rPr lang="es-ES" sz="2400" dirty="0" smtClean="0">
                <a:latin typeface="Myriad Pro Light"/>
              </a:rPr>
              <a:t>La relación entre </a:t>
            </a:r>
            <a:r>
              <a:rPr lang="es-ES" sz="2400" dirty="0" err="1" smtClean="0">
                <a:latin typeface="Myriad Pro Light"/>
              </a:rPr>
              <a:t>IoC</a:t>
            </a:r>
            <a:r>
              <a:rPr lang="es-ES" sz="2400" dirty="0" smtClean="0">
                <a:latin typeface="Myriad Pro Light"/>
              </a:rPr>
              <a:t> y SPI surge cuando nos preguntamos como implementar a SPI. El objetivo de SPI es definir un punto de extensión (interfaz) que un tercero debe implementar, y utilizar un mecanismo</a:t>
            </a:r>
            <a:endParaRPr lang="es-ES" sz="2400" dirty="0">
              <a:latin typeface="Myriad Pro Light"/>
            </a:endParaRPr>
          </a:p>
        </p:txBody>
      </p:sp>
      <p:sp>
        <p:nvSpPr>
          <p:cNvPr id="7" name="CuadroTexto 6"/>
          <p:cNvSpPr txBox="1"/>
          <p:nvPr/>
        </p:nvSpPr>
        <p:spPr>
          <a:xfrm>
            <a:off x="76199" y="4572000"/>
            <a:ext cx="8839199" cy="2308324"/>
          </a:xfrm>
          <a:prstGeom prst="rect">
            <a:avLst/>
          </a:prstGeom>
          <a:noFill/>
        </p:spPr>
        <p:txBody>
          <a:bodyPr wrap="square" rtlCol="0">
            <a:spAutoFit/>
          </a:bodyPr>
          <a:lstStyle/>
          <a:p>
            <a:pPr algn="just"/>
            <a:r>
              <a:rPr lang="en-US" sz="2400" dirty="0" err="1" smtClean="0">
                <a:latin typeface="Myriad Pro Light"/>
              </a:rPr>
              <a:t>que</a:t>
            </a:r>
            <a:r>
              <a:rPr lang="en-US" sz="2400" dirty="0" smtClean="0">
                <a:latin typeface="Myriad Pro Light"/>
              </a:rPr>
              <a:t> </a:t>
            </a:r>
            <a:r>
              <a:rPr lang="en-US" sz="2400" dirty="0" err="1" smtClean="0">
                <a:latin typeface="Myriad Pro Light"/>
              </a:rPr>
              <a:t>permita</a:t>
            </a:r>
            <a:r>
              <a:rPr lang="en-US" sz="2400" dirty="0" smtClean="0">
                <a:latin typeface="Myriad Pro Light"/>
              </a:rPr>
              <a:t> </a:t>
            </a:r>
            <a:r>
              <a:rPr lang="en-US" sz="2400" dirty="0" err="1" smtClean="0">
                <a:latin typeface="Myriad Pro Light"/>
              </a:rPr>
              <a:t>obtener</a:t>
            </a:r>
            <a:r>
              <a:rPr lang="en-US" sz="2400" dirty="0" smtClean="0">
                <a:latin typeface="Myriad Pro Light"/>
              </a:rPr>
              <a:t> </a:t>
            </a:r>
            <a:r>
              <a:rPr lang="en-US" sz="2400" dirty="0" err="1" smtClean="0">
                <a:latin typeface="Myriad Pro Light"/>
              </a:rPr>
              <a:t>dicha</a:t>
            </a:r>
            <a:r>
              <a:rPr lang="en-US" sz="2400" dirty="0" smtClean="0">
                <a:latin typeface="Myriad Pro Light"/>
              </a:rPr>
              <a:t> </a:t>
            </a:r>
            <a:r>
              <a:rPr lang="en-US" sz="2400" dirty="0" err="1" smtClean="0">
                <a:latin typeface="Myriad Pro Light"/>
              </a:rPr>
              <a:t>implementación</a:t>
            </a:r>
            <a:r>
              <a:rPr lang="en-US" sz="2400" dirty="0" smtClean="0">
                <a:latin typeface="Myriad Pro Light"/>
              </a:rPr>
              <a:t>. Si se </a:t>
            </a:r>
            <a:r>
              <a:rPr lang="en-US" sz="2400" dirty="0" err="1" smtClean="0">
                <a:latin typeface="Myriad Pro Light"/>
              </a:rPr>
              <a:t>toma</a:t>
            </a:r>
            <a:r>
              <a:rPr lang="en-US" sz="2400" dirty="0" smtClean="0">
                <a:latin typeface="Myriad Pro Light"/>
              </a:rPr>
              <a:t> en </a:t>
            </a:r>
            <a:r>
              <a:rPr lang="en-US" sz="2400" dirty="0" err="1" smtClean="0">
                <a:latin typeface="Myriad Pro Light"/>
              </a:rPr>
              <a:t>cuenta</a:t>
            </a:r>
            <a:r>
              <a:rPr lang="en-US" sz="2400" dirty="0" smtClean="0">
                <a:latin typeface="Myriad Pro Light"/>
              </a:rPr>
              <a:t> </a:t>
            </a:r>
            <a:r>
              <a:rPr lang="en-US" sz="2400" dirty="0" err="1" smtClean="0">
                <a:latin typeface="Myriad Pro Light"/>
              </a:rPr>
              <a:t>que</a:t>
            </a:r>
            <a:r>
              <a:rPr lang="en-US" sz="2400" dirty="0" smtClean="0">
                <a:latin typeface="Myriad Pro Light"/>
              </a:rPr>
              <a:t> el </a:t>
            </a:r>
            <a:r>
              <a:rPr lang="en-US" sz="2400" dirty="0" err="1" smtClean="0">
                <a:latin typeface="Myriad Pro Light"/>
              </a:rPr>
              <a:t>objetivo</a:t>
            </a:r>
            <a:r>
              <a:rPr lang="en-US" sz="2400" dirty="0" smtClean="0">
                <a:latin typeface="Myriad Pro Light"/>
              </a:rPr>
              <a:t> de  </a:t>
            </a:r>
            <a:r>
              <a:rPr lang="en-US" sz="2400" dirty="0" err="1" smtClean="0">
                <a:latin typeface="Myriad Pro Light"/>
              </a:rPr>
              <a:t>IoC</a:t>
            </a:r>
            <a:r>
              <a:rPr lang="en-US" sz="2400" dirty="0" smtClean="0">
                <a:latin typeface="Myriad Pro Light"/>
              </a:rPr>
              <a:t> </a:t>
            </a:r>
            <a:r>
              <a:rPr lang="en-US" sz="2400" dirty="0" err="1" smtClean="0">
                <a:latin typeface="Myriad Pro Light"/>
              </a:rPr>
              <a:t>es</a:t>
            </a:r>
            <a:r>
              <a:rPr lang="en-US" sz="2400" dirty="0" smtClean="0">
                <a:latin typeface="Myriad Pro Light"/>
              </a:rPr>
              <a:t> la </a:t>
            </a:r>
            <a:r>
              <a:rPr lang="en-US" sz="2400" dirty="0" err="1" smtClean="0">
                <a:latin typeface="Myriad Pro Light"/>
              </a:rPr>
              <a:t>creación</a:t>
            </a:r>
            <a:r>
              <a:rPr lang="en-US" sz="2400" dirty="0" smtClean="0">
                <a:latin typeface="Myriad Pro Light"/>
              </a:rPr>
              <a:t> de los </a:t>
            </a:r>
            <a:r>
              <a:rPr lang="en-US" sz="2400" dirty="0" err="1" smtClean="0">
                <a:latin typeface="Myriad Pro Light"/>
              </a:rPr>
              <a:t>objetos</a:t>
            </a:r>
            <a:r>
              <a:rPr lang="en-US" sz="2400" dirty="0" smtClean="0">
                <a:latin typeface="Myriad Pro Light"/>
              </a:rPr>
              <a:t> </a:t>
            </a:r>
            <a:r>
              <a:rPr lang="en-US" sz="2400" dirty="0" err="1" smtClean="0">
                <a:latin typeface="Myriad Pro Light"/>
              </a:rPr>
              <a:t>que</a:t>
            </a:r>
            <a:r>
              <a:rPr lang="en-US" sz="2400" dirty="0" smtClean="0">
                <a:latin typeface="Myriad Pro Light"/>
              </a:rPr>
              <a:t> se </a:t>
            </a:r>
            <a:r>
              <a:rPr lang="en-US" sz="2400" dirty="0" err="1" smtClean="0">
                <a:latin typeface="Myriad Pro Light"/>
              </a:rPr>
              <a:t>necesiten</a:t>
            </a:r>
            <a:r>
              <a:rPr lang="en-US" sz="2400" dirty="0" smtClean="0">
                <a:latin typeface="Myriad Pro Light"/>
              </a:rPr>
              <a:t> sin la </a:t>
            </a:r>
            <a:r>
              <a:rPr lang="en-US" sz="2400" dirty="0" err="1" smtClean="0">
                <a:latin typeface="Myriad Pro Light"/>
              </a:rPr>
              <a:t>necesidad</a:t>
            </a:r>
            <a:r>
              <a:rPr lang="en-US" sz="2400" dirty="0" smtClean="0">
                <a:latin typeface="Myriad Pro Light"/>
              </a:rPr>
              <a:t> de </a:t>
            </a:r>
            <a:r>
              <a:rPr lang="en-US" sz="2400" dirty="0" err="1" smtClean="0">
                <a:latin typeface="Myriad Pro Light"/>
              </a:rPr>
              <a:t>invocar</a:t>
            </a:r>
            <a:r>
              <a:rPr lang="en-US" sz="2400" dirty="0" smtClean="0">
                <a:latin typeface="Myriad Pro Light"/>
              </a:rPr>
              <a:t> </a:t>
            </a:r>
            <a:r>
              <a:rPr lang="en-US" sz="2400" dirty="0" err="1" smtClean="0">
                <a:latin typeface="Myriad Pro Light"/>
              </a:rPr>
              <a:t>directamente</a:t>
            </a:r>
            <a:r>
              <a:rPr lang="en-US" sz="2400" dirty="0" smtClean="0">
                <a:latin typeface="Myriad Pro Light"/>
              </a:rPr>
              <a:t> al </a:t>
            </a:r>
            <a:r>
              <a:rPr lang="en-US" sz="2400" dirty="0" err="1" smtClean="0">
                <a:latin typeface="Myriad Pro Light"/>
              </a:rPr>
              <a:t>operador</a:t>
            </a:r>
            <a:r>
              <a:rPr lang="en-US" sz="2400" dirty="0" smtClean="0">
                <a:latin typeface="Myriad Pro Light"/>
              </a:rPr>
              <a:t> new, </a:t>
            </a:r>
            <a:r>
              <a:rPr lang="en-US" sz="2400" dirty="0" err="1" smtClean="0">
                <a:latin typeface="Myriad Pro Light"/>
              </a:rPr>
              <a:t>entonces</a:t>
            </a:r>
            <a:r>
              <a:rPr lang="en-US" sz="2400" dirty="0" smtClean="0">
                <a:latin typeface="Myriad Pro Light"/>
              </a:rPr>
              <a:t> el </a:t>
            </a:r>
            <a:r>
              <a:rPr lang="en-US" sz="2400" dirty="0" err="1" smtClean="0">
                <a:latin typeface="Myriad Pro Light"/>
              </a:rPr>
              <a:t>mecanismo</a:t>
            </a:r>
            <a:r>
              <a:rPr lang="en-US" sz="2400" dirty="0" smtClean="0">
                <a:latin typeface="Myriad Pro Light"/>
              </a:rPr>
              <a:t> de </a:t>
            </a:r>
            <a:r>
              <a:rPr lang="en-US" sz="2400" dirty="0" err="1" smtClean="0">
                <a:latin typeface="Myriad Pro Light"/>
              </a:rPr>
              <a:t>obtener</a:t>
            </a:r>
            <a:r>
              <a:rPr lang="en-US" sz="2400" dirty="0" smtClean="0">
                <a:latin typeface="Myriad Pro Light"/>
              </a:rPr>
              <a:t> </a:t>
            </a:r>
            <a:r>
              <a:rPr lang="en-US" sz="2400" dirty="0" err="1" smtClean="0">
                <a:latin typeface="Myriad Pro Light"/>
              </a:rPr>
              <a:t>instancias</a:t>
            </a:r>
            <a:r>
              <a:rPr lang="en-US" sz="2400" dirty="0" smtClean="0">
                <a:latin typeface="Myriad Pro Light"/>
              </a:rPr>
              <a:t> de </a:t>
            </a:r>
            <a:r>
              <a:rPr lang="en-US" sz="2400" dirty="0" err="1" smtClean="0">
                <a:latin typeface="Myriad Pro Light"/>
              </a:rPr>
              <a:t>una</a:t>
            </a:r>
            <a:r>
              <a:rPr lang="en-US" sz="2400" dirty="0" smtClean="0">
                <a:latin typeface="Myriad Pro Light"/>
              </a:rPr>
              <a:t> </a:t>
            </a:r>
            <a:r>
              <a:rPr lang="en-US" sz="2400" dirty="0" err="1" smtClean="0">
                <a:latin typeface="Myriad Pro Light"/>
              </a:rPr>
              <a:t>clase</a:t>
            </a:r>
            <a:r>
              <a:rPr lang="en-US" sz="2400" dirty="0" smtClean="0">
                <a:latin typeface="Myriad Pro Light"/>
              </a:rPr>
              <a:t> de un </a:t>
            </a:r>
            <a:r>
              <a:rPr lang="en-US" sz="2400" dirty="0" err="1" smtClean="0">
                <a:latin typeface="Myriad Pro Light"/>
              </a:rPr>
              <a:t>tercero</a:t>
            </a:r>
            <a:r>
              <a:rPr lang="en-US" sz="2400" dirty="0" smtClean="0">
                <a:latin typeface="Myriad Pro Light"/>
              </a:rPr>
              <a:t> </a:t>
            </a:r>
            <a:r>
              <a:rPr lang="en-US" sz="2400" dirty="0" err="1" smtClean="0">
                <a:latin typeface="Myriad Pro Light"/>
              </a:rPr>
              <a:t>que</a:t>
            </a:r>
            <a:r>
              <a:rPr lang="en-US" sz="2400" dirty="0" smtClean="0">
                <a:latin typeface="Myriad Pro Light"/>
              </a:rPr>
              <a:t> </a:t>
            </a:r>
            <a:r>
              <a:rPr lang="en-US" sz="2400" dirty="0" err="1" smtClean="0">
                <a:latin typeface="Myriad Pro Light"/>
              </a:rPr>
              <a:t>implemente</a:t>
            </a:r>
            <a:r>
              <a:rPr lang="en-US" sz="2400" dirty="0" smtClean="0">
                <a:latin typeface="Myriad Pro Light"/>
              </a:rPr>
              <a:t> a SPI </a:t>
            </a:r>
            <a:r>
              <a:rPr lang="en-US" sz="2400" dirty="0" err="1" smtClean="0">
                <a:latin typeface="Myriad Pro Light"/>
              </a:rPr>
              <a:t>pueden</a:t>
            </a:r>
            <a:r>
              <a:rPr lang="en-US" sz="2400" dirty="0" smtClean="0">
                <a:latin typeface="Myriad Pro Light"/>
              </a:rPr>
              <a:t> </a:t>
            </a:r>
            <a:r>
              <a:rPr lang="en-US" sz="2400" dirty="0" err="1" smtClean="0">
                <a:latin typeface="Myriad Pro Light"/>
              </a:rPr>
              <a:t>ser</a:t>
            </a:r>
            <a:r>
              <a:rPr lang="en-US" sz="2400" dirty="0" smtClean="0">
                <a:latin typeface="Myriad Pro Light"/>
              </a:rPr>
              <a:t> </a:t>
            </a:r>
            <a:r>
              <a:rPr lang="en-US" sz="2400" dirty="0" err="1" smtClean="0">
                <a:latin typeface="Myriad Pro Light"/>
              </a:rPr>
              <a:t>obtenidas</a:t>
            </a:r>
            <a:r>
              <a:rPr lang="en-US" sz="2400" dirty="0" smtClean="0">
                <a:latin typeface="Myriad Pro Light"/>
              </a:rPr>
              <a:t> </a:t>
            </a:r>
            <a:r>
              <a:rPr lang="en-US" sz="2400" dirty="0" err="1" smtClean="0">
                <a:latin typeface="Myriad Pro Light"/>
              </a:rPr>
              <a:t>mediante</a:t>
            </a:r>
            <a:r>
              <a:rPr lang="en-US" sz="2400" dirty="0" smtClean="0">
                <a:latin typeface="Myriad Pro Light"/>
              </a:rPr>
              <a:t> la </a:t>
            </a:r>
            <a:r>
              <a:rPr lang="en-US" sz="2400" dirty="0" err="1" smtClean="0">
                <a:latin typeface="Myriad Pro Light"/>
              </a:rPr>
              <a:t>utilización</a:t>
            </a:r>
            <a:r>
              <a:rPr lang="en-US" sz="2400" dirty="0" smtClean="0">
                <a:latin typeface="Myriad Pro Light"/>
              </a:rPr>
              <a:t> de </a:t>
            </a:r>
            <a:r>
              <a:rPr lang="en-US" sz="2400" dirty="0" err="1" smtClean="0">
                <a:latin typeface="Myriad Pro Light"/>
              </a:rPr>
              <a:t>IoC</a:t>
            </a:r>
            <a:r>
              <a:rPr lang="en-US" sz="2400" dirty="0" smtClean="0">
                <a:latin typeface="Myriad Pro Light"/>
              </a:rPr>
              <a:t>.  </a:t>
            </a:r>
            <a:endParaRPr lang="es-ES" sz="2400"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0650"/>
            <a:ext cx="5286375" cy="3105150"/>
          </a:xfrm>
          <a:prstGeom prst="rect">
            <a:avLst/>
          </a:prstGeom>
        </p:spPr>
      </p:pic>
    </p:spTree>
    <p:extLst>
      <p:ext uri="{BB962C8B-B14F-4D97-AF65-F5344CB8AC3E}">
        <p14:creationId xmlns:p14="http://schemas.microsoft.com/office/powerpoint/2010/main" val="1766729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10400" cy="990600"/>
          </a:xfrm>
        </p:spPr>
        <p:txBody>
          <a:bodyPr>
            <a:normAutofit/>
          </a:bodyPr>
          <a:lstStyle/>
          <a:p>
            <a:pPr algn="l"/>
            <a:r>
              <a:rPr lang="es-MX" sz="2800" b="1" dirty="0" smtClean="0">
                <a:solidFill>
                  <a:schemeClr val="bg1"/>
                </a:solidFill>
                <a:latin typeface="Myriad Pro Light" pitchFamily="34" charset="0"/>
              </a:rPr>
              <a:t>Programación modular: SPI en Java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 y="914400"/>
            <a:ext cx="8667750" cy="6019800"/>
          </a:xfrm>
          <a:prstGeom prst="rect">
            <a:avLst/>
          </a:prstGeom>
        </p:spPr>
      </p:pic>
    </p:spTree>
    <p:extLst>
      <p:ext uri="{BB962C8B-B14F-4D97-AF65-F5344CB8AC3E}">
        <p14:creationId xmlns:p14="http://schemas.microsoft.com/office/powerpoint/2010/main" val="667943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239000" cy="990600"/>
          </a:xfrm>
        </p:spPr>
        <p:txBody>
          <a:bodyPr>
            <a:normAutofit/>
          </a:bodyPr>
          <a:lstStyle/>
          <a:p>
            <a:pPr algn="l"/>
            <a:r>
              <a:rPr lang="es-MX" sz="2800" b="1" dirty="0" smtClean="0">
                <a:solidFill>
                  <a:schemeClr val="bg1"/>
                </a:solidFill>
                <a:latin typeface="Myriad Pro Light" pitchFamily="34" charset="0"/>
              </a:rPr>
              <a:t>Programación modular: SPI en Java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0231"/>
            <a:ext cx="9144000" cy="5166769"/>
          </a:xfrm>
          <a:prstGeom prst="rect">
            <a:avLst/>
          </a:prstGeom>
        </p:spPr>
      </p:pic>
    </p:spTree>
    <p:extLst>
      <p:ext uri="{BB962C8B-B14F-4D97-AF65-F5344CB8AC3E}">
        <p14:creationId xmlns:p14="http://schemas.microsoft.com/office/powerpoint/2010/main" val="1001284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Gestion de Contenidos">
      <a:dk1>
        <a:srgbClr val="282828"/>
      </a:dk1>
      <a:lt1>
        <a:srgbClr val="FFFFFF"/>
      </a:lt1>
      <a:dk2>
        <a:srgbClr val="363636"/>
      </a:dk2>
      <a:lt2>
        <a:srgbClr val="F2F2F2"/>
      </a:lt2>
      <a:accent1>
        <a:srgbClr val="759DBA"/>
      </a:accent1>
      <a:accent2>
        <a:srgbClr val="305580"/>
      </a:accent2>
      <a:accent3>
        <a:srgbClr val="3C3C3C"/>
      </a:accent3>
      <a:accent4>
        <a:srgbClr val="C2D3E0"/>
      </a:accent4>
      <a:accent5>
        <a:srgbClr val="203854"/>
      </a:accent5>
      <a:accent6>
        <a:srgbClr val="FFFFFF"/>
      </a:accent6>
      <a:hlink>
        <a:srgbClr val="181818"/>
      </a:hlink>
      <a:folHlink>
        <a:srgbClr val="6060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8611</TotalTime>
  <Words>881</Words>
  <Application>Microsoft Office PowerPoint</Application>
  <PresentationFormat>Presentación en pantalla (4:3)</PresentationFormat>
  <Paragraphs>100</Paragraphs>
  <Slides>33</Slides>
  <Notes>31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Myriad Pro</vt:lpstr>
      <vt:lpstr>Myriad Pro Light</vt:lpstr>
      <vt:lpstr>Tema de Office</vt:lpstr>
      <vt:lpstr>Principios y Patrones de Diseño  “Yo programo con la belleza en mente, como algo que sea elegante, algo de lo que puedas estar orgulloso por la manera en que las cosas encajan juntas”   </vt:lpstr>
      <vt:lpstr>Temas</vt:lpstr>
      <vt:lpstr>¿Qué es un diseño modular?</vt:lpstr>
      <vt:lpstr>¿Qué es la programación modular?</vt:lpstr>
      <vt:lpstr>Programación modular: SPI</vt:lpstr>
      <vt:lpstr>Programación modular: Service Locator</vt:lpstr>
      <vt:lpstr>Programación modular: Relación SPI - IoC</vt:lpstr>
      <vt:lpstr>Programación modular: SPI en Java</vt:lpstr>
      <vt:lpstr>Programación modular: SPI en Java</vt:lpstr>
      <vt:lpstr>Programación modular: Lookup</vt:lpstr>
      <vt:lpstr>Programación modular: Lookup en Java</vt:lpstr>
      <vt:lpstr>Programación modular: Demo</vt:lpstr>
      <vt:lpstr>Demo: Módulo service_locator</vt:lpstr>
      <vt:lpstr>Demo: Módulo null_object</vt:lpstr>
      <vt:lpstr>Demo: Módulo null_object</vt:lpstr>
      <vt:lpstr>Demo: Módulo null_object</vt:lpstr>
      <vt:lpstr>Demo: Módulo null_object</vt:lpstr>
      <vt:lpstr>Demo: Módulo null_object</vt:lpstr>
      <vt:lpstr>Demo: Módulo entity</vt:lpstr>
      <vt:lpstr>Demo: Módulo entity</vt:lpstr>
      <vt:lpstr>Demo: Módulo null_entity</vt:lpstr>
      <vt:lpstr>Demo: Módulo null_entity</vt:lpstr>
      <vt:lpstr>Demo: Módulo data_layer</vt:lpstr>
      <vt:lpstr>Demo: Módulo data_layer</vt:lpstr>
      <vt:lpstr>Demo: Módulo dao</vt:lpstr>
      <vt:lpstr>Demo: Módulo dao</vt:lpstr>
      <vt:lpstr>Demo: Módulo dao</vt:lpstr>
      <vt:lpstr>Demo: Módulo repository</vt:lpstr>
      <vt:lpstr>Demo: Módulo repository</vt:lpstr>
      <vt:lpstr>Demo: Módulo repository</vt:lpstr>
      <vt:lpstr>Demo: Módulo app</vt:lpstr>
      <vt:lpstr>Demo: Módulo app</vt:lpstr>
      <vt:lpstr>Principios y Patrones de Diseño  “Yo programo con la belleza en mente, como algo que sea elegante, algo de lo que puedas estar orgulloso por la manera en que las cosas encajan juntas”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marieli.capote</dc:creator>
  <cp:lastModifiedBy>Alexander Escalona Fernández</cp:lastModifiedBy>
  <cp:revision>974</cp:revision>
  <dcterms:created xsi:type="dcterms:W3CDTF">2010-03-09T16:20:21Z</dcterms:created>
  <dcterms:modified xsi:type="dcterms:W3CDTF">2018-02-20T13:53:30Z</dcterms:modified>
</cp:coreProperties>
</file>