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73" r:id="rId3"/>
    <p:sldId id="485" r:id="rId4"/>
    <p:sldId id="487" r:id="rId5"/>
    <p:sldId id="491" r:id="rId6"/>
    <p:sldId id="494" r:id="rId7"/>
    <p:sldId id="492" r:id="rId8"/>
    <p:sldId id="493" r:id="rId9"/>
    <p:sldId id="498" r:id="rId10"/>
    <p:sldId id="499" r:id="rId11"/>
    <p:sldId id="495" r:id="rId12"/>
    <p:sldId id="500" r:id="rId13"/>
    <p:sldId id="501" r:id="rId14"/>
    <p:sldId id="496" r:id="rId15"/>
    <p:sldId id="502" r:id="rId16"/>
    <p:sldId id="503" r:id="rId17"/>
    <p:sldId id="497" r:id="rId18"/>
    <p:sldId id="504" r:id="rId19"/>
    <p:sldId id="505" r:id="rId20"/>
    <p:sldId id="508" r:id="rId21"/>
    <p:sldId id="510" r:id="rId22"/>
    <p:sldId id="512" r:id="rId23"/>
    <p:sldId id="509" r:id="rId24"/>
    <p:sldId id="511" r:id="rId25"/>
    <p:sldId id="513" r:id="rId26"/>
    <p:sldId id="514" r:id="rId27"/>
    <p:sldId id="51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tar" initials="a" lastIdx="5" clrIdx="0">
    <p:extLst>
      <p:ext uri="{19B8F6BF-5375-455C-9EA6-DF929625EA0E}">
        <p15:presenceInfo xmlns:p15="http://schemas.microsoft.com/office/powerpoint/2012/main" userId="ava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31FF"/>
    <a:srgbClr val="000099"/>
    <a:srgbClr val="000000"/>
    <a:srgbClr val="F1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41" autoAdjust="0"/>
    <p:restoredTop sz="66611" autoAdjust="0"/>
  </p:normalViewPr>
  <p:slideViewPr>
    <p:cSldViewPr>
      <p:cViewPr varScale="1">
        <p:scale>
          <a:sx n="49" d="100"/>
          <a:sy n="49" d="100"/>
        </p:scale>
        <p:origin x="2184" y="5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848"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0F14F-6544-CC49-879C-7E58219FC39E}" type="datetimeFigureOut">
              <a:rPr lang="en-US" smtClean="0"/>
              <a:t>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FC658-0187-EE4E-8E9A-9CA634DDFC7B}" type="slidenum">
              <a:rPr lang="en-US" smtClean="0"/>
              <a:t>‹Nº›</a:t>
            </a:fld>
            <a:endParaRPr lang="en-US"/>
          </a:p>
        </p:txBody>
      </p:sp>
    </p:spTree>
    <p:extLst>
      <p:ext uri="{BB962C8B-B14F-4D97-AF65-F5344CB8AC3E}">
        <p14:creationId xmlns:p14="http://schemas.microsoft.com/office/powerpoint/2010/main" val="3567899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a:t>
            </a:fld>
            <a:endParaRPr lang="en-US" dirty="0"/>
          </a:p>
        </p:txBody>
      </p:sp>
    </p:spTree>
    <p:extLst>
      <p:ext uri="{BB962C8B-B14F-4D97-AF65-F5344CB8AC3E}">
        <p14:creationId xmlns:p14="http://schemas.microsoft.com/office/powerpoint/2010/main" val="405771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11</a:t>
            </a:fld>
            <a:endParaRPr lang="en-US" dirty="0"/>
          </a:p>
        </p:txBody>
      </p:sp>
    </p:spTree>
    <p:extLst>
      <p:ext uri="{BB962C8B-B14F-4D97-AF65-F5344CB8AC3E}">
        <p14:creationId xmlns:p14="http://schemas.microsoft.com/office/powerpoint/2010/main" val="89507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12</a:t>
            </a:fld>
            <a:endParaRPr lang="en-US" dirty="0"/>
          </a:p>
        </p:txBody>
      </p:sp>
    </p:spTree>
    <p:extLst>
      <p:ext uri="{BB962C8B-B14F-4D97-AF65-F5344CB8AC3E}">
        <p14:creationId xmlns:p14="http://schemas.microsoft.com/office/powerpoint/2010/main" val="293179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13</a:t>
            </a:fld>
            <a:endParaRPr lang="en-US" dirty="0"/>
          </a:p>
        </p:txBody>
      </p:sp>
    </p:spTree>
    <p:extLst>
      <p:ext uri="{BB962C8B-B14F-4D97-AF65-F5344CB8AC3E}">
        <p14:creationId xmlns:p14="http://schemas.microsoft.com/office/powerpoint/2010/main" val="387802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14</a:t>
            </a:fld>
            <a:endParaRPr lang="en-US" dirty="0"/>
          </a:p>
        </p:txBody>
      </p:sp>
    </p:spTree>
    <p:extLst>
      <p:ext uri="{BB962C8B-B14F-4D97-AF65-F5344CB8AC3E}">
        <p14:creationId xmlns:p14="http://schemas.microsoft.com/office/powerpoint/2010/main" val="1544835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15</a:t>
            </a:fld>
            <a:endParaRPr lang="en-US" dirty="0"/>
          </a:p>
        </p:txBody>
      </p:sp>
    </p:spTree>
    <p:extLst>
      <p:ext uri="{BB962C8B-B14F-4D97-AF65-F5344CB8AC3E}">
        <p14:creationId xmlns:p14="http://schemas.microsoft.com/office/powerpoint/2010/main" val="4052292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16</a:t>
            </a:fld>
            <a:endParaRPr lang="en-US" dirty="0"/>
          </a:p>
        </p:txBody>
      </p:sp>
    </p:spTree>
    <p:extLst>
      <p:ext uri="{BB962C8B-B14F-4D97-AF65-F5344CB8AC3E}">
        <p14:creationId xmlns:p14="http://schemas.microsoft.com/office/powerpoint/2010/main" val="1127734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17</a:t>
            </a:fld>
            <a:endParaRPr lang="en-US" dirty="0"/>
          </a:p>
        </p:txBody>
      </p:sp>
    </p:spTree>
    <p:extLst>
      <p:ext uri="{BB962C8B-B14F-4D97-AF65-F5344CB8AC3E}">
        <p14:creationId xmlns:p14="http://schemas.microsoft.com/office/powerpoint/2010/main" val="4086458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18</a:t>
            </a:fld>
            <a:endParaRPr lang="en-US" dirty="0"/>
          </a:p>
        </p:txBody>
      </p:sp>
    </p:spTree>
    <p:extLst>
      <p:ext uri="{BB962C8B-B14F-4D97-AF65-F5344CB8AC3E}">
        <p14:creationId xmlns:p14="http://schemas.microsoft.com/office/powerpoint/2010/main" val="2302572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19</a:t>
            </a:fld>
            <a:endParaRPr lang="en-US" dirty="0"/>
          </a:p>
        </p:txBody>
      </p:sp>
    </p:spTree>
    <p:extLst>
      <p:ext uri="{BB962C8B-B14F-4D97-AF65-F5344CB8AC3E}">
        <p14:creationId xmlns:p14="http://schemas.microsoft.com/office/powerpoint/2010/main" val="190683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20</a:t>
            </a:fld>
            <a:endParaRPr lang="en-US" dirty="0"/>
          </a:p>
        </p:txBody>
      </p:sp>
    </p:spTree>
    <p:extLst>
      <p:ext uri="{BB962C8B-B14F-4D97-AF65-F5344CB8AC3E}">
        <p14:creationId xmlns:p14="http://schemas.microsoft.com/office/powerpoint/2010/main" val="105245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a:t>
            </a:fld>
            <a:endParaRPr lang="en-US" dirty="0"/>
          </a:p>
        </p:txBody>
      </p:sp>
    </p:spTree>
    <p:extLst>
      <p:ext uri="{BB962C8B-B14F-4D97-AF65-F5344CB8AC3E}">
        <p14:creationId xmlns:p14="http://schemas.microsoft.com/office/powerpoint/2010/main" val="3101792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21</a:t>
            </a:fld>
            <a:endParaRPr lang="en-US" dirty="0"/>
          </a:p>
        </p:txBody>
      </p:sp>
    </p:spTree>
    <p:extLst>
      <p:ext uri="{BB962C8B-B14F-4D97-AF65-F5344CB8AC3E}">
        <p14:creationId xmlns:p14="http://schemas.microsoft.com/office/powerpoint/2010/main" val="3215651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22</a:t>
            </a:fld>
            <a:endParaRPr lang="en-US" dirty="0"/>
          </a:p>
        </p:txBody>
      </p:sp>
    </p:spTree>
    <p:extLst>
      <p:ext uri="{BB962C8B-B14F-4D97-AF65-F5344CB8AC3E}">
        <p14:creationId xmlns:p14="http://schemas.microsoft.com/office/powerpoint/2010/main" val="3442333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23</a:t>
            </a:fld>
            <a:endParaRPr lang="en-US" dirty="0"/>
          </a:p>
        </p:txBody>
      </p:sp>
    </p:spTree>
    <p:extLst>
      <p:ext uri="{BB962C8B-B14F-4D97-AF65-F5344CB8AC3E}">
        <p14:creationId xmlns:p14="http://schemas.microsoft.com/office/powerpoint/2010/main" val="2030228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24</a:t>
            </a:fld>
            <a:endParaRPr lang="en-US" dirty="0"/>
          </a:p>
        </p:txBody>
      </p:sp>
    </p:spTree>
    <p:extLst>
      <p:ext uri="{BB962C8B-B14F-4D97-AF65-F5344CB8AC3E}">
        <p14:creationId xmlns:p14="http://schemas.microsoft.com/office/powerpoint/2010/main" val="1456596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25</a:t>
            </a:fld>
            <a:endParaRPr lang="en-US" dirty="0"/>
          </a:p>
        </p:txBody>
      </p:sp>
    </p:spTree>
    <p:extLst>
      <p:ext uri="{BB962C8B-B14F-4D97-AF65-F5344CB8AC3E}">
        <p14:creationId xmlns:p14="http://schemas.microsoft.com/office/powerpoint/2010/main" val="63574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26</a:t>
            </a:fld>
            <a:endParaRPr lang="en-US" dirty="0"/>
          </a:p>
        </p:txBody>
      </p:sp>
    </p:spTree>
    <p:extLst>
      <p:ext uri="{BB962C8B-B14F-4D97-AF65-F5344CB8AC3E}">
        <p14:creationId xmlns:p14="http://schemas.microsoft.com/office/powerpoint/2010/main" val="88776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4</a:t>
            </a:fld>
            <a:endParaRPr lang="en-US" dirty="0"/>
          </a:p>
        </p:txBody>
      </p:sp>
    </p:spTree>
    <p:extLst>
      <p:ext uri="{BB962C8B-B14F-4D97-AF65-F5344CB8AC3E}">
        <p14:creationId xmlns:p14="http://schemas.microsoft.com/office/powerpoint/2010/main" val="309292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5</a:t>
            </a:fld>
            <a:endParaRPr lang="en-US" dirty="0"/>
          </a:p>
        </p:txBody>
      </p:sp>
    </p:spTree>
    <p:extLst>
      <p:ext uri="{BB962C8B-B14F-4D97-AF65-F5344CB8AC3E}">
        <p14:creationId xmlns:p14="http://schemas.microsoft.com/office/powerpoint/2010/main" val="321644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6</a:t>
            </a:fld>
            <a:endParaRPr lang="en-US" dirty="0"/>
          </a:p>
        </p:txBody>
      </p:sp>
    </p:spTree>
    <p:extLst>
      <p:ext uri="{BB962C8B-B14F-4D97-AF65-F5344CB8AC3E}">
        <p14:creationId xmlns:p14="http://schemas.microsoft.com/office/powerpoint/2010/main" val="178425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7</a:t>
            </a:fld>
            <a:endParaRPr lang="en-US" dirty="0"/>
          </a:p>
        </p:txBody>
      </p:sp>
    </p:spTree>
    <p:extLst>
      <p:ext uri="{BB962C8B-B14F-4D97-AF65-F5344CB8AC3E}">
        <p14:creationId xmlns:p14="http://schemas.microsoft.com/office/powerpoint/2010/main" val="277945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8</a:t>
            </a:fld>
            <a:endParaRPr lang="en-US" dirty="0"/>
          </a:p>
        </p:txBody>
      </p:sp>
    </p:spTree>
    <p:extLst>
      <p:ext uri="{BB962C8B-B14F-4D97-AF65-F5344CB8AC3E}">
        <p14:creationId xmlns:p14="http://schemas.microsoft.com/office/powerpoint/2010/main" val="319515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9</a:t>
            </a:fld>
            <a:endParaRPr lang="en-US" dirty="0"/>
          </a:p>
        </p:txBody>
      </p:sp>
    </p:spTree>
    <p:extLst>
      <p:ext uri="{BB962C8B-B14F-4D97-AF65-F5344CB8AC3E}">
        <p14:creationId xmlns:p14="http://schemas.microsoft.com/office/powerpoint/2010/main" val="1213223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10</a:t>
            </a:fld>
            <a:endParaRPr lang="en-US" dirty="0"/>
          </a:p>
        </p:txBody>
      </p:sp>
    </p:spTree>
    <p:extLst>
      <p:ext uri="{BB962C8B-B14F-4D97-AF65-F5344CB8AC3E}">
        <p14:creationId xmlns:p14="http://schemas.microsoft.com/office/powerpoint/2010/main" val="412408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3256-6D64-47F7-8567-42087111723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6861174"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3: </a:t>
            </a:r>
            <a:r>
              <a:rPr lang="es-US" sz="2400" dirty="0" smtClean="0">
                <a:latin typeface="Myriad Pro Light"/>
              </a:rPr>
              <a:t>Patrones</a:t>
            </a:r>
            <a:r>
              <a:rPr lang="en-US" sz="2400" dirty="0" smtClean="0">
                <a:latin typeface="Myriad Pro Light"/>
              </a:rPr>
              <a:t> de </a:t>
            </a:r>
            <a:r>
              <a:rPr lang="es-AR" sz="2400" dirty="0" smtClean="0">
                <a:latin typeface="Myriad Pro Light"/>
              </a:rPr>
              <a:t>Diseño Estructurales</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Bridge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182464"/>
            <a:ext cx="7315301" cy="5675536"/>
          </a:xfrm>
          <a:prstGeom prst="rect">
            <a:avLst/>
          </a:prstGeom>
        </p:spPr>
      </p:pic>
    </p:spTree>
    <p:extLst>
      <p:ext uri="{BB962C8B-B14F-4D97-AF65-F5344CB8AC3E}">
        <p14:creationId xmlns:p14="http://schemas.microsoft.com/office/powerpoint/2010/main" val="3028658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Composite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Composite</a:t>
            </a:r>
            <a:r>
              <a:rPr lang="es-ES" sz="2400" dirty="0" smtClean="0">
                <a:latin typeface="Myriad Pro Light"/>
              </a:rPr>
              <a:t> agrupa objetos en un estructura tipo árbol para representar jerarquías. Permite tratar objetos simples (nodo hoja) o compuestos de manera uniforme. </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590800"/>
            <a:ext cx="7239000" cy="4210439"/>
          </a:xfrm>
          <a:prstGeom prst="rect">
            <a:avLst/>
          </a:prstGeom>
        </p:spPr>
      </p:pic>
    </p:spTree>
    <p:extLst>
      <p:ext uri="{BB962C8B-B14F-4D97-AF65-F5344CB8AC3E}">
        <p14:creationId xmlns:p14="http://schemas.microsoft.com/office/powerpoint/2010/main" val="3767140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Composite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67953"/>
            <a:ext cx="8001000" cy="5513847"/>
          </a:xfrm>
          <a:prstGeom prst="rect">
            <a:avLst/>
          </a:prstGeom>
        </p:spPr>
      </p:pic>
    </p:spTree>
    <p:extLst>
      <p:ext uri="{BB962C8B-B14F-4D97-AF65-F5344CB8AC3E}">
        <p14:creationId xmlns:p14="http://schemas.microsoft.com/office/powerpoint/2010/main" val="282902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Composite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7292"/>
            <a:ext cx="9144000" cy="4813508"/>
          </a:xfrm>
          <a:prstGeom prst="rect">
            <a:avLst/>
          </a:prstGeom>
        </p:spPr>
      </p:pic>
    </p:spTree>
    <p:extLst>
      <p:ext uri="{BB962C8B-B14F-4D97-AF65-F5344CB8AC3E}">
        <p14:creationId xmlns:p14="http://schemas.microsoft.com/office/powerpoint/2010/main" val="600251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Decorator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Decorator</a:t>
            </a:r>
            <a:r>
              <a:rPr lang="es-ES" sz="2400" dirty="0" smtClean="0">
                <a:latin typeface="Myriad Pro Light"/>
              </a:rPr>
              <a:t> permite agregar responsabilidades adicionales a un objeto dinámicamente. Provee una alternativa flexible a las subclases para extender funcionalidades. </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466975"/>
            <a:ext cx="5486400" cy="4427363"/>
          </a:xfrm>
          <a:prstGeom prst="rect">
            <a:avLst/>
          </a:prstGeom>
        </p:spPr>
      </p:pic>
    </p:spTree>
    <p:extLst>
      <p:ext uri="{BB962C8B-B14F-4D97-AF65-F5344CB8AC3E}">
        <p14:creationId xmlns:p14="http://schemas.microsoft.com/office/powerpoint/2010/main" val="2328869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Decorator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95400"/>
            <a:ext cx="7772400" cy="5496197"/>
          </a:xfrm>
          <a:prstGeom prst="rect">
            <a:avLst/>
          </a:prstGeom>
        </p:spPr>
      </p:pic>
    </p:spTree>
    <p:extLst>
      <p:ext uri="{BB962C8B-B14F-4D97-AF65-F5344CB8AC3E}">
        <p14:creationId xmlns:p14="http://schemas.microsoft.com/office/powerpoint/2010/main" val="3827846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Decorator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5873"/>
            <a:ext cx="9144000" cy="4901127"/>
          </a:xfrm>
          <a:prstGeom prst="rect">
            <a:avLst/>
          </a:prstGeom>
        </p:spPr>
      </p:pic>
    </p:spTree>
    <p:extLst>
      <p:ext uri="{BB962C8B-B14F-4D97-AF65-F5344CB8AC3E}">
        <p14:creationId xmlns:p14="http://schemas.microsoft.com/office/powerpoint/2010/main" val="1024175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Facade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Facade</a:t>
            </a:r>
            <a:r>
              <a:rPr lang="es-ES" sz="2400" dirty="0" smtClean="0">
                <a:latin typeface="Myriad Pro Light"/>
              </a:rPr>
              <a:t> provee una interfaz unificada a un conjunto de interfaces en un subsistema. Define una interfaz a un nivel mas alto que facilita el uso de un subsistema.</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38400"/>
            <a:ext cx="5562600" cy="4390267"/>
          </a:xfrm>
          <a:prstGeom prst="rect">
            <a:avLst/>
          </a:prstGeom>
        </p:spPr>
      </p:pic>
    </p:spTree>
    <p:extLst>
      <p:ext uri="{BB962C8B-B14F-4D97-AF65-F5344CB8AC3E}">
        <p14:creationId xmlns:p14="http://schemas.microsoft.com/office/powerpoint/2010/main" val="2474029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Facade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95400"/>
            <a:ext cx="8001000" cy="5465025"/>
          </a:xfrm>
          <a:prstGeom prst="rect">
            <a:avLst/>
          </a:prstGeom>
        </p:spPr>
      </p:pic>
    </p:spTree>
    <p:extLst>
      <p:ext uri="{BB962C8B-B14F-4D97-AF65-F5344CB8AC3E}">
        <p14:creationId xmlns:p14="http://schemas.microsoft.com/office/powerpoint/2010/main" val="3083628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Facade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400"/>
            <a:ext cx="9144000" cy="4643937"/>
          </a:xfrm>
          <a:prstGeom prst="rect">
            <a:avLst/>
          </a:prstGeom>
        </p:spPr>
      </p:pic>
    </p:spTree>
    <p:extLst>
      <p:ext uri="{BB962C8B-B14F-4D97-AF65-F5344CB8AC3E}">
        <p14:creationId xmlns:p14="http://schemas.microsoft.com/office/powerpoint/2010/main" val="3696190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219200"/>
            <a:ext cx="8229600" cy="5632311"/>
          </a:xfrm>
          <a:prstGeom prst="rect">
            <a:avLst/>
          </a:prstGeom>
          <a:noFill/>
        </p:spPr>
        <p:txBody>
          <a:bodyPr wrap="square" rtlCol="0">
            <a:spAutoFit/>
          </a:bodyPr>
          <a:lstStyle/>
          <a:p>
            <a:pPr marL="342900" indent="-342900">
              <a:buFont typeface="Arial" panose="020B0604020202020204" pitchFamily="34" charset="0"/>
              <a:buChar char="•"/>
            </a:pPr>
            <a:r>
              <a:rPr lang="es-MX" sz="2400" dirty="0">
                <a:latin typeface="Myriad Pro Light"/>
              </a:rPr>
              <a:t>¿Qué es un patrón estructural?</a:t>
            </a:r>
            <a:endParaRPr lang="es-ES" sz="2400" dirty="0" smtClean="0">
              <a:latin typeface="Myriad Pro Light"/>
            </a:endParaRPr>
          </a:p>
          <a:p>
            <a:pPr marL="342900" indent="-342900">
              <a:buFont typeface="Arial" panose="020B0604020202020204" pitchFamily="34" charset="0"/>
              <a:buChar char="•"/>
            </a:pPr>
            <a:r>
              <a:rPr lang="es-ES" sz="2400" dirty="0" smtClean="0">
                <a:latin typeface="Myriad Pro Light"/>
              </a:rPr>
              <a:t>Patrón </a:t>
            </a:r>
            <a:r>
              <a:rPr lang="es-ES" sz="2400" dirty="0" err="1" smtClean="0">
                <a:latin typeface="Myriad Pro Light"/>
              </a:rPr>
              <a:t>Adapter</a:t>
            </a:r>
            <a:endParaRPr lang="es-ES" sz="20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smtClean="0">
                <a:latin typeface="Myriad Pro Light"/>
              </a:rPr>
              <a:t>Patrón Bridge</a:t>
            </a: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endParaRPr lang="es-ES" dirty="0">
              <a:latin typeface="Myriad Pro Light"/>
            </a:endParaRPr>
          </a:p>
          <a:p>
            <a:pPr marL="342900" indent="-342900">
              <a:buFont typeface="Arial" panose="020B0604020202020204" pitchFamily="34" charset="0"/>
              <a:buChar char="•"/>
            </a:pPr>
            <a:r>
              <a:rPr lang="es-ES" sz="2400" dirty="0">
                <a:latin typeface="Myriad Pro Light"/>
              </a:rPr>
              <a:t>Patrón </a:t>
            </a:r>
            <a:r>
              <a:rPr lang="es-ES" sz="2400" dirty="0" err="1" smtClean="0">
                <a:latin typeface="Myriad Pro Light"/>
              </a:rPr>
              <a:t>Composite</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a:latin typeface="Myriad Pro Light"/>
              </a:rPr>
              <a:t>Patrón </a:t>
            </a:r>
            <a:r>
              <a:rPr lang="es-ES" sz="2400" dirty="0" smtClean="0">
                <a:latin typeface="Myriad Pro Light"/>
              </a:rPr>
              <a:t>Decorator</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a:latin typeface="Myriad Pro Light"/>
              </a:rPr>
              <a:t>Ejemplo</a:t>
            </a:r>
            <a:endParaRPr lang="es-ES" sz="2000" dirty="0" smtClean="0">
              <a:latin typeface="Myriad Pro Light"/>
            </a:endParaRPr>
          </a:p>
        </p:txBody>
      </p:sp>
    </p:spTree>
    <p:extLst>
      <p:ext uri="{BB962C8B-B14F-4D97-AF65-F5344CB8AC3E}">
        <p14:creationId xmlns:p14="http://schemas.microsoft.com/office/powerpoint/2010/main" val="3122026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Flyweight</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Flyweight</a:t>
            </a:r>
            <a:r>
              <a:rPr lang="es-ES" sz="2400" dirty="0" smtClean="0">
                <a:latin typeface="Myriad Pro Light"/>
              </a:rPr>
              <a:t> es un objeto que minimiza el uso de la memoria compartiendo tantos datos como sea posible con otros objetos similares.</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14600"/>
            <a:ext cx="7315200" cy="4232141"/>
          </a:xfrm>
          <a:prstGeom prst="rect">
            <a:avLst/>
          </a:prstGeom>
        </p:spPr>
      </p:pic>
    </p:spTree>
    <p:extLst>
      <p:ext uri="{BB962C8B-B14F-4D97-AF65-F5344CB8AC3E}">
        <p14:creationId xmlns:p14="http://schemas.microsoft.com/office/powerpoint/2010/main" val="3563401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Flyweight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862" y="1209675"/>
            <a:ext cx="6772275" cy="5648325"/>
          </a:xfrm>
          <a:prstGeom prst="rect">
            <a:avLst/>
          </a:prstGeom>
        </p:spPr>
      </p:pic>
    </p:spTree>
    <p:extLst>
      <p:ext uri="{BB962C8B-B14F-4D97-AF65-F5344CB8AC3E}">
        <p14:creationId xmlns:p14="http://schemas.microsoft.com/office/powerpoint/2010/main" val="2082368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Flyweight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8763000" cy="5186056"/>
          </a:xfrm>
          <a:prstGeom prst="rect">
            <a:avLst/>
          </a:prstGeom>
        </p:spPr>
      </p:pic>
    </p:spTree>
    <p:extLst>
      <p:ext uri="{BB962C8B-B14F-4D97-AF65-F5344CB8AC3E}">
        <p14:creationId xmlns:p14="http://schemas.microsoft.com/office/powerpoint/2010/main" val="1156186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Proxy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Proxy provee un substituto para un objeto dado, para controlar su acceso. Entre los tipos de proxy se encuentran: virtual, remoto, protección, dinámico, etc.</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42828"/>
            <a:ext cx="5943600" cy="4170106"/>
          </a:xfrm>
          <a:prstGeom prst="rect">
            <a:avLst/>
          </a:prstGeom>
        </p:spPr>
      </p:pic>
    </p:spTree>
    <p:extLst>
      <p:ext uri="{BB962C8B-B14F-4D97-AF65-F5344CB8AC3E}">
        <p14:creationId xmlns:p14="http://schemas.microsoft.com/office/powerpoint/2010/main" val="2604989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Proxy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95399"/>
            <a:ext cx="2847975" cy="5418619"/>
          </a:xfrm>
          <a:prstGeom prst="rect">
            <a:avLst/>
          </a:prstGeom>
        </p:spPr>
      </p:pic>
    </p:spTree>
    <p:extLst>
      <p:ext uri="{BB962C8B-B14F-4D97-AF65-F5344CB8AC3E}">
        <p14:creationId xmlns:p14="http://schemas.microsoft.com/office/powerpoint/2010/main" val="3647740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Proxy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95400"/>
            <a:ext cx="7086600" cy="5465272"/>
          </a:xfrm>
          <a:prstGeom prst="rect">
            <a:avLst/>
          </a:prstGeom>
        </p:spPr>
      </p:pic>
    </p:spTree>
    <p:extLst>
      <p:ext uri="{BB962C8B-B14F-4D97-AF65-F5344CB8AC3E}">
        <p14:creationId xmlns:p14="http://schemas.microsoft.com/office/powerpoint/2010/main" val="3110898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Proxy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22" name="Imagen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99466"/>
            <a:ext cx="8686800" cy="5658533"/>
          </a:xfrm>
          <a:prstGeom prst="rect">
            <a:avLst/>
          </a:prstGeom>
        </p:spPr>
      </p:pic>
    </p:spTree>
    <p:extLst>
      <p:ext uri="{BB962C8B-B14F-4D97-AF65-F5344CB8AC3E}">
        <p14:creationId xmlns:p14="http://schemas.microsoft.com/office/powerpoint/2010/main" val="1158357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6861174"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3: </a:t>
            </a:r>
            <a:r>
              <a:rPr lang="es-US" sz="2400" dirty="0" smtClean="0">
                <a:latin typeface="Myriad Pro Light"/>
              </a:rPr>
              <a:t>Patrones</a:t>
            </a:r>
            <a:r>
              <a:rPr lang="en-US" sz="2400" dirty="0" smtClean="0">
                <a:latin typeface="Myriad Pro Light"/>
              </a:rPr>
              <a:t> de </a:t>
            </a:r>
            <a:r>
              <a:rPr lang="es-AR" sz="2400" dirty="0" smtClean="0">
                <a:latin typeface="Myriad Pro Light"/>
              </a:rPr>
              <a:t>Diseño Estructurales</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extLst>
      <p:ext uri="{BB962C8B-B14F-4D97-AF65-F5344CB8AC3E}">
        <p14:creationId xmlns:p14="http://schemas.microsoft.com/office/powerpoint/2010/main" val="126432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472148"/>
            <a:ext cx="8229600" cy="4708981"/>
          </a:xfrm>
          <a:prstGeom prst="rect">
            <a:avLst/>
          </a:prstGeom>
          <a:noFill/>
        </p:spPr>
        <p:txBody>
          <a:bodyPr wrap="square" rtlCol="0">
            <a:spAutoFit/>
          </a:bodyPr>
          <a:lstStyle/>
          <a:p>
            <a:pPr marL="342900" indent="-342900">
              <a:buFont typeface="Arial" panose="020B0604020202020204" pitchFamily="34" charset="0"/>
              <a:buChar char="•"/>
            </a:pPr>
            <a:r>
              <a:rPr lang="es-ES" sz="2800" dirty="0">
                <a:latin typeface="Myriad Pro Light"/>
              </a:rPr>
              <a:t>Patrón </a:t>
            </a:r>
            <a:r>
              <a:rPr lang="es-ES" sz="2800" dirty="0" err="1" smtClean="0">
                <a:latin typeface="Myriad Pro Light"/>
              </a:rPr>
              <a:t>Facade</a:t>
            </a:r>
            <a:endParaRPr lang="es-ES" sz="2800" dirty="0">
              <a:latin typeface="Myriad Pro Light"/>
            </a:endParaRP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a:latin typeface="Myriad Pro Light"/>
              </a:rPr>
              <a:t>Ejemplo</a:t>
            </a:r>
            <a:endParaRPr lang="es-ES" sz="2800" dirty="0" smtClean="0">
              <a:latin typeface="Myriad Pro Light"/>
            </a:endParaRPr>
          </a:p>
          <a:p>
            <a:pPr marL="342900" indent="-342900">
              <a:buFont typeface="Arial" panose="020B0604020202020204" pitchFamily="34" charset="0"/>
              <a:buChar char="•"/>
            </a:pPr>
            <a:r>
              <a:rPr lang="es-ES" sz="2800" dirty="0" smtClean="0">
                <a:latin typeface="Myriad Pro Light"/>
              </a:rPr>
              <a:t>Patrón </a:t>
            </a:r>
            <a:r>
              <a:rPr lang="es-ES" sz="2800" dirty="0" err="1" smtClean="0">
                <a:latin typeface="Myriad Pro Light"/>
              </a:rPr>
              <a:t>Flyweight</a:t>
            </a:r>
            <a:endParaRPr lang="es-ES" sz="2800" dirty="0" smtClean="0">
              <a:latin typeface="Myriad Pro Light"/>
            </a:endParaRP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a:latin typeface="Myriad Pro Light"/>
              </a:rPr>
              <a:t>Ejemplo</a:t>
            </a:r>
            <a:endParaRPr lang="es-ES" sz="2400" dirty="0" smtClean="0">
              <a:latin typeface="Myriad Pro Light"/>
            </a:endParaRPr>
          </a:p>
          <a:p>
            <a:pPr marL="342900" indent="-342900">
              <a:buFont typeface="Arial" panose="020B0604020202020204" pitchFamily="34" charset="0"/>
              <a:buChar char="•"/>
            </a:pPr>
            <a:r>
              <a:rPr lang="es-ES" sz="2800" dirty="0">
                <a:latin typeface="Myriad Pro Light"/>
              </a:rPr>
              <a:t>Patrón </a:t>
            </a:r>
            <a:r>
              <a:rPr lang="es-ES" sz="2800" dirty="0" smtClean="0">
                <a:latin typeface="Myriad Pro Light"/>
              </a:rPr>
              <a:t>Proxy</a:t>
            </a: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smtClean="0">
                <a:latin typeface="Myriad Pro Light"/>
              </a:rPr>
              <a:t>Ejemplo</a:t>
            </a:r>
            <a:endParaRPr lang="es-ES" sz="2800" dirty="0" smtClean="0">
              <a:latin typeface="Myriad Pro Light"/>
            </a:endParaRPr>
          </a:p>
        </p:txBody>
      </p:sp>
    </p:spTree>
    <p:extLst>
      <p:ext uri="{BB962C8B-B14F-4D97-AF65-F5344CB8AC3E}">
        <p14:creationId xmlns:p14="http://schemas.microsoft.com/office/powerpoint/2010/main" val="31242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¿Qué es un patrón estructural?</a:t>
            </a:r>
            <a:endParaRPr lang="en-US" sz="2800" b="1" dirty="0">
              <a:solidFill>
                <a:schemeClr val="bg1"/>
              </a:solidFill>
            </a:endParaRPr>
          </a:p>
        </p:txBody>
      </p:sp>
      <p:sp>
        <p:nvSpPr>
          <p:cNvPr id="6" name="CuadroTexto 5"/>
          <p:cNvSpPr txBox="1"/>
          <p:nvPr/>
        </p:nvSpPr>
        <p:spPr>
          <a:xfrm>
            <a:off x="152400" y="1337608"/>
            <a:ext cx="8763000" cy="1938992"/>
          </a:xfrm>
          <a:prstGeom prst="rect">
            <a:avLst/>
          </a:prstGeom>
          <a:noFill/>
        </p:spPr>
        <p:txBody>
          <a:bodyPr wrap="square" rtlCol="0">
            <a:spAutoFit/>
          </a:bodyPr>
          <a:lstStyle/>
          <a:p>
            <a:pPr algn="just"/>
            <a:r>
              <a:rPr lang="es-ES" sz="2400" dirty="0">
                <a:latin typeface="Myriad Pro Light"/>
              </a:rPr>
              <a:t>El objetivo de un patrón </a:t>
            </a:r>
            <a:r>
              <a:rPr lang="es-ES" sz="2400" dirty="0" smtClean="0">
                <a:latin typeface="Myriad Pro Light"/>
              </a:rPr>
              <a:t>estructural </a:t>
            </a:r>
            <a:r>
              <a:rPr lang="es-ES" sz="2400" dirty="0">
                <a:latin typeface="Myriad Pro Light"/>
              </a:rPr>
              <a:t>es </a:t>
            </a:r>
            <a:r>
              <a:rPr lang="es-ES" sz="2400" dirty="0" smtClean="0">
                <a:latin typeface="Myriad Pro Light"/>
              </a:rPr>
              <a:t>agrupar un grupo de clases u objetos para crear una estructura más grande. Se </a:t>
            </a:r>
            <a:r>
              <a:rPr lang="es-ES" sz="2400" dirty="0">
                <a:latin typeface="Myriad Pro Light"/>
              </a:rPr>
              <a:t>dividen en 2 categorías: </a:t>
            </a:r>
            <a:r>
              <a:rPr lang="es-ES" sz="2400" smtClean="0">
                <a:latin typeface="Myriad Pro Light"/>
              </a:rPr>
              <a:t>clase u </a:t>
            </a:r>
            <a:r>
              <a:rPr lang="es-ES" sz="2400" dirty="0" smtClean="0">
                <a:latin typeface="Myriad Pro Light"/>
              </a:rPr>
              <a:t>objeto</a:t>
            </a:r>
            <a:r>
              <a:rPr lang="es-ES" sz="2400" dirty="0">
                <a:latin typeface="Myriad Pro Light"/>
              </a:rPr>
              <a:t>. Los </a:t>
            </a:r>
            <a:r>
              <a:rPr lang="es-ES" sz="2400" dirty="0" smtClean="0">
                <a:latin typeface="Myriad Pro Light"/>
              </a:rPr>
              <a:t>de </a:t>
            </a:r>
            <a:r>
              <a:rPr lang="es-ES" sz="2400" dirty="0">
                <a:latin typeface="Myriad Pro Light"/>
              </a:rPr>
              <a:t>tipo clase utilizan la </a:t>
            </a:r>
            <a:r>
              <a:rPr lang="es-ES" sz="2400" dirty="0" smtClean="0">
                <a:latin typeface="Myriad Pro Light"/>
              </a:rPr>
              <a:t>herencia para componer interfaces, los </a:t>
            </a:r>
            <a:r>
              <a:rPr lang="es-ES" sz="2400" dirty="0">
                <a:latin typeface="Myriad Pro Light"/>
              </a:rPr>
              <a:t>de tipo objeto </a:t>
            </a:r>
            <a:r>
              <a:rPr lang="es-ES" sz="2400" dirty="0" smtClean="0">
                <a:latin typeface="Myriad Pro Light"/>
              </a:rPr>
              <a:t>agrupan objetos para obtener nuevas funcionalidades.</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171675"/>
            <a:ext cx="6705600" cy="3686325"/>
          </a:xfrm>
          <a:prstGeom prst="rect">
            <a:avLst/>
          </a:prstGeom>
        </p:spPr>
      </p:pic>
    </p:spTree>
    <p:extLst>
      <p:ext uri="{BB962C8B-B14F-4D97-AF65-F5344CB8AC3E}">
        <p14:creationId xmlns:p14="http://schemas.microsoft.com/office/powerpoint/2010/main" val="45458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Adapter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Adapter</a:t>
            </a:r>
            <a:r>
              <a:rPr lang="es-ES" sz="2400" dirty="0" smtClean="0">
                <a:latin typeface="Myriad Pro Light"/>
              </a:rPr>
              <a:t> convierte la interfaz de una clase en otra interfaz que los clientes esperan. Permite que clases con interfaces incompatibles puedan trabajar juntas. </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895600"/>
            <a:ext cx="8692835" cy="3200400"/>
          </a:xfrm>
          <a:prstGeom prst="rect">
            <a:avLst/>
          </a:prstGeom>
        </p:spPr>
      </p:pic>
    </p:spTree>
    <p:extLst>
      <p:ext uri="{BB962C8B-B14F-4D97-AF65-F5344CB8AC3E}">
        <p14:creationId xmlns:p14="http://schemas.microsoft.com/office/powerpoint/2010/main" val="2832166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Adapter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1600"/>
            <a:ext cx="9144000" cy="5441291"/>
          </a:xfrm>
          <a:prstGeom prst="rect">
            <a:avLst/>
          </a:prstGeom>
        </p:spPr>
      </p:pic>
    </p:spTree>
    <p:extLst>
      <p:ext uri="{BB962C8B-B14F-4D97-AF65-F5344CB8AC3E}">
        <p14:creationId xmlns:p14="http://schemas.microsoft.com/office/powerpoint/2010/main" val="917934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Adapter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143000"/>
            <a:ext cx="3628848" cy="5653638"/>
          </a:xfrm>
          <a:prstGeom prst="rect">
            <a:avLst/>
          </a:prstGeom>
        </p:spPr>
      </p:pic>
    </p:spTree>
    <p:extLst>
      <p:ext uri="{BB962C8B-B14F-4D97-AF65-F5344CB8AC3E}">
        <p14:creationId xmlns:p14="http://schemas.microsoft.com/office/powerpoint/2010/main" val="557955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Bridge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Bridge permite desacoplar una abstracción de su implementación de manera tal que los dos puedan variar independientemente.</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496607"/>
            <a:ext cx="6934200" cy="4361392"/>
          </a:xfrm>
          <a:prstGeom prst="rect">
            <a:avLst/>
          </a:prstGeom>
        </p:spPr>
      </p:pic>
    </p:spTree>
    <p:extLst>
      <p:ext uri="{BB962C8B-B14F-4D97-AF65-F5344CB8AC3E}">
        <p14:creationId xmlns:p14="http://schemas.microsoft.com/office/powerpoint/2010/main" val="341207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Bridge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95400"/>
            <a:ext cx="6553200" cy="5461000"/>
          </a:xfrm>
          <a:prstGeom prst="rect">
            <a:avLst/>
          </a:prstGeom>
        </p:spPr>
      </p:pic>
    </p:spTree>
    <p:extLst>
      <p:ext uri="{BB962C8B-B14F-4D97-AF65-F5344CB8AC3E}">
        <p14:creationId xmlns:p14="http://schemas.microsoft.com/office/powerpoint/2010/main" val="365078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Gestion de Contenidos">
      <a:dk1>
        <a:srgbClr val="282828"/>
      </a:dk1>
      <a:lt1>
        <a:srgbClr val="FFFFFF"/>
      </a:lt1>
      <a:dk2>
        <a:srgbClr val="363636"/>
      </a:dk2>
      <a:lt2>
        <a:srgbClr val="F2F2F2"/>
      </a:lt2>
      <a:accent1>
        <a:srgbClr val="759DBA"/>
      </a:accent1>
      <a:accent2>
        <a:srgbClr val="305580"/>
      </a:accent2>
      <a:accent3>
        <a:srgbClr val="3C3C3C"/>
      </a:accent3>
      <a:accent4>
        <a:srgbClr val="C2D3E0"/>
      </a:accent4>
      <a:accent5>
        <a:srgbClr val="203854"/>
      </a:accent5>
      <a:accent6>
        <a:srgbClr val="FFFFFF"/>
      </a:accent6>
      <a:hlink>
        <a:srgbClr val="181818"/>
      </a:hlink>
      <a:folHlink>
        <a:srgbClr val="6060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7337</TotalTime>
  <Words>443</Words>
  <Application>Microsoft Office PowerPoint</Application>
  <PresentationFormat>Presentación en pantalla (4:3)</PresentationFormat>
  <Paragraphs>95</Paragraphs>
  <Slides>27</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Myriad Pro</vt:lpstr>
      <vt:lpstr>Myriad Pro Light</vt:lpstr>
      <vt:lpstr>Tema de Office</vt:lpstr>
      <vt:lpstr>Principios y Patrones de Diseño  “Yo programo con la belleza en mente, como algo que sea elegante, algo de lo que puedas estar orgulloso por la manera en que las cosas encajan juntas”   </vt:lpstr>
      <vt:lpstr>Temas</vt:lpstr>
      <vt:lpstr>Temas</vt:lpstr>
      <vt:lpstr>¿Qué es un patrón estructural?</vt:lpstr>
      <vt:lpstr>Adapter Pattern: Definición</vt:lpstr>
      <vt:lpstr>Adapter Pattern: Estructura</vt:lpstr>
      <vt:lpstr>Adapter Pattern: Ejemplo</vt:lpstr>
      <vt:lpstr>Bridge Pattern: Definición</vt:lpstr>
      <vt:lpstr>Bridge Pattern: Estructura</vt:lpstr>
      <vt:lpstr>Bridge Pattern: Ejemplo</vt:lpstr>
      <vt:lpstr>Composite Pattern: Definición</vt:lpstr>
      <vt:lpstr>Composite Pattern: Estructura</vt:lpstr>
      <vt:lpstr>Composite Pattern: Ejemplo</vt:lpstr>
      <vt:lpstr>Decorator Pattern: Definición</vt:lpstr>
      <vt:lpstr>Decorator Pattern: Estructura</vt:lpstr>
      <vt:lpstr>Decorator Pattern: Ejemplo</vt:lpstr>
      <vt:lpstr>Facade Pattern: Definición</vt:lpstr>
      <vt:lpstr>Facade Pattern: Estructura</vt:lpstr>
      <vt:lpstr>Facade Pattern: Ejemplo</vt:lpstr>
      <vt:lpstr>Flyweight Pattern: Definición</vt:lpstr>
      <vt:lpstr>Flyweight Pattern: Estructura</vt:lpstr>
      <vt:lpstr>Flyweight Pattern: Ejemplo</vt:lpstr>
      <vt:lpstr>Proxy Pattern: Definición</vt:lpstr>
      <vt:lpstr>Proxy Pattern: Estructura</vt:lpstr>
      <vt:lpstr>Proxy Pattern: Ejemplo</vt:lpstr>
      <vt:lpstr>Proxy Pattern: Ejemplo</vt:lpstr>
      <vt:lpstr>Principios y Patrones de Diseño  “Yo programo con la belleza en mente, como algo que sea elegante, algo de lo que puedas estar orgulloso por la manera en que las cosas encajan juntas”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marieli.capote</dc:creator>
  <cp:lastModifiedBy>Alex</cp:lastModifiedBy>
  <cp:revision>838</cp:revision>
  <dcterms:created xsi:type="dcterms:W3CDTF">2010-03-09T16:20:21Z</dcterms:created>
  <dcterms:modified xsi:type="dcterms:W3CDTF">2018-02-07T05:38:54Z</dcterms:modified>
</cp:coreProperties>
</file>