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gqD5bGloyK1TM4psQJqSYNN15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686182" y="-895482"/>
            <a:ext cx="3771636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5219965" y="1638301"/>
            <a:ext cx="4876271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028965" y="-342900"/>
            <a:ext cx="4876271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685800" y="1775355"/>
            <a:ext cx="77724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371600" y="3238500"/>
            <a:ext cx="64008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rgbClr val="888888"/>
              </a:buClr>
              <a:buSzPts val="2333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3672417"/>
            <a:ext cx="7772400" cy="113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Calibri"/>
              <a:buNone/>
              <a:defRPr b="1" sz="3333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422261"/>
            <a:ext cx="7772400" cy="12501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rgbClr val="888888"/>
              </a:buClr>
              <a:buSzPts val="1667"/>
              <a:buNone/>
              <a:defRPr sz="1667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rgbClr val="888888"/>
              </a:buClr>
              <a:buSzPts val="1167"/>
              <a:buNone/>
              <a:defRPr sz="1167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745" lvl="0" marL="45720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333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34454" lvl="2" marL="13716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333500"/>
            <a:ext cx="4038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6745" lvl="0" marL="45720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•"/>
              <a:defRPr sz="2333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34454" lvl="2" marL="13716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3pPr>
            <a:lvl4pPr indent="-3238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7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279261"/>
            <a:ext cx="4040188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b="1" sz="1667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4pPr>
            <a:lvl5pPr indent="-228600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5pPr>
            <a:lvl6pPr indent="-228600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6pPr>
            <a:lvl7pPr indent="-228600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7pPr>
            <a:lvl8pPr indent="-228600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8pPr>
            <a:lvl9pPr indent="-228600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1812396"/>
            <a:ext cx="4040188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34454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3245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6" y="1279261"/>
            <a:ext cx="4041775" cy="53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None/>
              <a:defRPr b="1" sz="1667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3pPr>
            <a:lvl4pPr indent="-228600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4pPr>
            <a:lvl5pPr indent="-228600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5pPr>
            <a:lvl6pPr indent="-228600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6pPr>
            <a:lvl7pPr indent="-228600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7pPr>
            <a:lvl8pPr indent="-228600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8pPr>
            <a:lvl9pPr indent="-228600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6" y="1812396"/>
            <a:ext cx="4041775" cy="3292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34454" lvl="1" marL="914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2pPr>
            <a:lvl3pPr indent="-32385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3245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1" y="227542"/>
            <a:ext cx="3008313" cy="968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Calibri"/>
              <a:buNone/>
              <a:defRPr b="1" sz="1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27542"/>
            <a:ext cx="5111750" cy="487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indent="-376745" lvl="1" marL="91440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Char char="–"/>
              <a:defRPr sz="2333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34454" lvl="3" marL="18288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–"/>
              <a:defRPr sz="1667"/>
            </a:lvl4pPr>
            <a:lvl5pPr indent="-334454" lvl="4" marL="22860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»"/>
              <a:defRPr sz="1667"/>
            </a:lvl5pPr>
            <a:lvl6pPr indent="-334454" lvl="5" marL="27432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6pPr>
            <a:lvl7pPr indent="-334454" lvl="6" marL="32004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7pPr>
            <a:lvl8pPr indent="-334454" lvl="7" marL="36576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8pPr>
            <a:lvl9pPr indent="-334454" lvl="8" marL="411480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Char char="•"/>
              <a:defRPr sz="1667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1" y="1195917"/>
            <a:ext cx="3008313" cy="3909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  <a:defRPr sz="1167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167"/>
              </a:spcBef>
              <a:spcAft>
                <a:spcPts val="0"/>
              </a:spcAft>
              <a:buClr>
                <a:schemeClr val="dk1"/>
              </a:buClr>
              <a:buSzPts val="833"/>
              <a:buNone/>
              <a:defRPr sz="833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000500"/>
            <a:ext cx="5486400" cy="4722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7"/>
              <a:buFont typeface="Calibri"/>
              <a:buNone/>
              <a:defRPr b="1" sz="16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4472782"/>
            <a:ext cx="5486400" cy="670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  <a:defRPr sz="1167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indent="-228600" lvl="2" marL="1371600" algn="l">
              <a:lnSpc>
                <a:spcPct val="100000"/>
              </a:lnSpc>
              <a:spcBef>
                <a:spcPts val="167"/>
              </a:spcBef>
              <a:spcAft>
                <a:spcPts val="0"/>
              </a:spcAft>
              <a:buClr>
                <a:schemeClr val="dk1"/>
              </a:buClr>
              <a:buSzPts val="833"/>
              <a:buNone/>
              <a:defRPr sz="833"/>
            </a:lvl3pPr>
            <a:lvl4pPr indent="-228600" lvl="3" marL="1828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7"/>
              <a:buFont typeface="Calibri"/>
              <a:buNone/>
              <a:defRPr b="0" i="0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7954" lvl="0" marL="457200" marR="0" rtl="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6745" lvl="1" marL="914400" marR="0" rtl="0" algn="l">
              <a:lnSpc>
                <a:spcPct val="100000"/>
              </a:lnSpc>
              <a:spcBef>
                <a:spcPts val="467"/>
              </a:spcBef>
              <a:spcAft>
                <a:spcPts val="0"/>
              </a:spcAft>
              <a:buClr>
                <a:schemeClr val="dk1"/>
              </a:buClr>
              <a:buSzPts val="2333"/>
              <a:buFont typeface="Arial"/>
              <a:buChar char="–"/>
              <a:defRPr b="0" i="0" sz="2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4454" lvl="3" marL="18288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4454" lvl="4" marL="22860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4454" lvl="5" marL="27432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4454" lvl="6" marL="32004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4454" lvl="7" marL="36576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4454" lvl="8" marL="4114800" marR="0" rtl="0" algn="l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b="0" i="0" sz="1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0" y="5592762"/>
            <a:ext cx="2133600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6309460" y="5592762"/>
            <a:ext cx="2895600" cy="112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333500" y="754850"/>
            <a:ext cx="6477000" cy="1225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76200" spcFirstLastPara="1" rIns="76200" wrap="square" tIns="38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66"/>
              <a:buFont typeface="Calibri"/>
              <a:buNone/>
            </a:pPr>
            <a:r>
              <a:rPr b="0" i="0" lang="en-US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 350 Operating Systems</a:t>
            </a:r>
            <a:br>
              <a:rPr b="0" i="0" lang="en-US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</a:t>
            </a:r>
            <a:r>
              <a:rPr b="0" i="0" lang="en-US" sz="36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  <a:endParaRPr b="0" i="0" sz="366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905000" y="3238500"/>
            <a:ext cx="53340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76200" spcFirstLastPara="1" rIns="76200" wrap="square" tIns="381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5: pipe – executing commands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Task1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260130" y="1333500"/>
            <a:ext cx="8749863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321"/>
              <a:buChar char="•"/>
            </a:pPr>
            <a:r>
              <a:rPr lang="en-US"/>
              <a:t>Step 1: write a program which implements the effect of command pipeline (see output in the next slide): 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94459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cat Makefile | head -4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39" lvl="0" marL="285739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90321"/>
              <a:buChar char="•"/>
            </a:pPr>
            <a:r>
              <a:rPr lang="en-US"/>
              <a:t>Step 2: comment out the first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r>
              <a:rPr lang="en-US"/>
              <a:t>, and un-comment the second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r>
              <a:rPr lang="en-US"/>
              <a:t> in the base code. Recompile your task1.c. Your program basically performs (see output in the next slide):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ct val="94459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cat Makefile | wc -l</a:t>
            </a:r>
            <a:endParaRPr/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sk1-1.png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703" y="737326"/>
            <a:ext cx="5778500" cy="18944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913185" y="253065"/>
            <a:ext cx="3214278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first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913185" y="3047245"/>
            <a:ext cx="3660361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n-US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the second </a:t>
            </a:r>
            <a:r>
              <a:rPr b="0" i="0" lang="en-US" sz="2667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argv2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sk1-2.png" id="107" name="Google Shape;10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703" y="3534558"/>
            <a:ext cx="57785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 1 - Hints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457199" y="1333500"/>
            <a:ext cx="8466083" cy="4087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321"/>
              <a:buChar char="•"/>
            </a:pPr>
            <a:r>
              <a:rPr lang="en-US"/>
              <a:t>The main process forks two child processes C1 and C2. C1 executes the first command, C2 executes the second. 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4459"/>
              <a:buChar char="–"/>
            </a:pPr>
            <a:r>
              <a:rPr lang="en-US"/>
              <a:t>Since the command vectors are already given in the base code,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execvp()</a:t>
            </a:r>
            <a:r>
              <a:rPr lang="en-US"/>
              <a:t> is ideal here.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39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39" lvl="0" marL="285739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Clr>
                <a:schemeClr val="dk1"/>
              </a:buClr>
              <a:buSzPct val="90321"/>
              <a:buChar char="•"/>
            </a:pPr>
            <a:r>
              <a:rPr lang="en-US"/>
              <a:t>Use a pipe to bridge the output of C1 to the input of C2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4459"/>
              <a:buChar char="–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dup2()</a:t>
            </a:r>
            <a:r>
              <a:rPr lang="en-US"/>
              <a:t> to associate the STDOUT_FILENO to the write end of the pipe in C1.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4459"/>
              <a:buChar char="–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dup2()</a:t>
            </a:r>
            <a:r>
              <a:rPr lang="en-US"/>
              <a:t> to associate the STDIN_FILENO to the read end of the pipe in C2.</a:t>
            </a:r>
            <a:endParaRPr/>
          </a:p>
          <a:p>
            <a:pPr indent="-238115" lvl="1" marL="619100" rtl="0" algn="l">
              <a:lnSpc>
                <a:spcPct val="10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ct val="94459"/>
              <a:buChar char="–"/>
            </a:pPr>
            <a:r>
              <a:rPr lang="en-US"/>
              <a:t>Recall what we discuss in the class: properly closing the unused pipe file descriptors is important.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 2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333500"/>
            <a:ext cx="8229599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Write a program which implements the effect of command pipeline: </a:t>
            </a:r>
            <a:endParaRPr/>
          </a:p>
          <a:p>
            <a:pPr indent="0" lvl="1" marL="380985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cat Makefile | head -4 | wc -l</a:t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sk2.png"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920" y="1550771"/>
            <a:ext cx="5799667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/>
              <a:t>Task 2 - Hints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362607" y="1333500"/>
            <a:ext cx="8229600" cy="4087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39" lvl="0" marL="28573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/>
              <a:t>If you can do the task1 100% correctly, and understand each line of your code, the task2 should be no problem.</a:t>
            </a:r>
            <a:endParaRPr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4331487" y="5592762"/>
            <a:ext cx="409444" cy="1053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2015-01-24T23:46:07Z</dcterms:created>
  <dc:creator>Yifan Zhang</dc:creator>
</cp:coreProperties>
</file>