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3265" autoAdjust="0"/>
  </p:normalViewPr>
  <p:slideViewPr>
    <p:cSldViewPr snapToGrid="0">
      <p:cViewPr>
        <p:scale>
          <a:sx n="66" d="100"/>
          <a:sy n="66" d="100"/>
        </p:scale>
        <p:origin x="408" y="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DE80-3ECE-F5E1-3B47-B363898C60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D63DCA4D-5B12-FAE4-DF9E-33F798EF5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8BC91DB9-4034-7B75-4D2D-C559834BFB88}"/>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5" name="Footer Placeholder 4">
            <a:extLst>
              <a:ext uri="{FF2B5EF4-FFF2-40B4-BE49-F238E27FC236}">
                <a16:creationId xmlns:a16="http://schemas.microsoft.com/office/drawing/2014/main" id="{56BCAF53-411A-B2C2-5099-A0F830CDF80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12068AD-D7BD-AB9B-C384-C3EF0A5BFC4D}"/>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61602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A342-EF02-8BF1-2BB4-B8BAE4E68905}"/>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8A7DA42-CC74-1708-25F9-01A57CDA64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862095A-07FA-4ABC-8676-D7EB5FEEDBCD}"/>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5" name="Footer Placeholder 4">
            <a:extLst>
              <a:ext uri="{FF2B5EF4-FFF2-40B4-BE49-F238E27FC236}">
                <a16:creationId xmlns:a16="http://schemas.microsoft.com/office/drawing/2014/main" id="{B76E9A40-3EE6-4692-43F6-EC8462113B3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AB37B2-26EB-D0AD-5070-5E3211DCCCD0}"/>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3446425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4EE30-D281-5205-A461-7E1FE28A2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11E7098-22FF-861F-C675-834F8018A5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E49A58B-A355-ADC6-7D7E-836C3F8914B4}"/>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5" name="Footer Placeholder 4">
            <a:extLst>
              <a:ext uri="{FF2B5EF4-FFF2-40B4-BE49-F238E27FC236}">
                <a16:creationId xmlns:a16="http://schemas.microsoft.com/office/drawing/2014/main" id="{A3B741AF-6F8C-8685-1EE5-2B1C738EB4E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9A119AF-2131-5CD0-CA35-3EFE8F5D044A}"/>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265667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5625-1764-02A8-02D3-9D388AA44CB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CA33C30-3C91-D680-2A34-10C17920B6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A708343-6938-C314-1B97-506034120422}"/>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5" name="Footer Placeholder 4">
            <a:extLst>
              <a:ext uri="{FF2B5EF4-FFF2-40B4-BE49-F238E27FC236}">
                <a16:creationId xmlns:a16="http://schemas.microsoft.com/office/drawing/2014/main" id="{93036B6A-7688-FEA1-6861-0D951BAD8AF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556BCAD-946B-6C53-6BC5-C8E4C57C5B6C}"/>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280402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BE6E-4CED-2B0D-90BB-56F0BDA00F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8EE62A57-F526-DD75-C4A2-BA321C9BB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88744-3C87-63EF-B30B-316708E67CD0}"/>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5" name="Footer Placeholder 4">
            <a:extLst>
              <a:ext uri="{FF2B5EF4-FFF2-40B4-BE49-F238E27FC236}">
                <a16:creationId xmlns:a16="http://schemas.microsoft.com/office/drawing/2014/main" id="{8F227C9B-FCD5-1C78-9135-C5F9F901DDB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35FF142-9FC6-9A8C-0EC8-53144D9409B7}"/>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64877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9988-E97F-DB45-1537-373793760137}"/>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D2FCB28E-9BBA-0F68-6057-6569DE072D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9EA7B8C3-4FB1-FD29-FD06-E1F13F610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6A9E7D7F-3360-3149-4F17-46853FABE566}"/>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6" name="Footer Placeholder 5">
            <a:extLst>
              <a:ext uri="{FF2B5EF4-FFF2-40B4-BE49-F238E27FC236}">
                <a16:creationId xmlns:a16="http://schemas.microsoft.com/office/drawing/2014/main" id="{BCBD6B79-C64E-8A54-CBB1-C781F06C983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1312363-2779-820F-68C8-F36D5357429E}"/>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77377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643E-DEE5-3A7E-3C2D-CF72B9EB325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30BFE24-3FAA-C04F-F2DB-EB17E5580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8C42B8-170A-B138-1AEB-BAF627344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7E03E84-A12D-DBB6-2587-12E792AB5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DAB88-5214-9C5A-AEE1-4837FE164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A8BFE607-AD1F-3F95-F729-FE263879EF8B}"/>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8" name="Footer Placeholder 7">
            <a:extLst>
              <a:ext uri="{FF2B5EF4-FFF2-40B4-BE49-F238E27FC236}">
                <a16:creationId xmlns:a16="http://schemas.microsoft.com/office/drawing/2014/main" id="{11175D57-F721-94FF-D6A1-3771F0B4B47F}"/>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C8DF54E-B9D3-4545-B553-E2A654D418EA}"/>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389070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2D36-2345-FDAC-1D23-1533DE71B019}"/>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4F31EE12-4D2D-5317-C2DC-59C4D5D65A93}"/>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4" name="Footer Placeholder 3">
            <a:extLst>
              <a:ext uri="{FF2B5EF4-FFF2-40B4-BE49-F238E27FC236}">
                <a16:creationId xmlns:a16="http://schemas.microsoft.com/office/drawing/2014/main" id="{6CF0DE15-3F8B-8ADE-08DF-F817B520F4C4}"/>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44F265B-EA4E-27F3-381B-5CC645B34279}"/>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281816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733C3-95F3-DCE2-1771-1F706B41E683}"/>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3" name="Footer Placeholder 2">
            <a:extLst>
              <a:ext uri="{FF2B5EF4-FFF2-40B4-BE49-F238E27FC236}">
                <a16:creationId xmlns:a16="http://schemas.microsoft.com/office/drawing/2014/main" id="{C21F635B-7AB3-9099-B598-B6B72458BCA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F31CAE8A-95C9-424D-D35E-D0C071B0B645}"/>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263166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5425-DF47-05AD-9944-D0155890F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A16814B-9349-7286-A7CA-5D1F74F9C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87024DBC-D172-BD93-86C4-C09516601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9BE93-09CD-309A-B373-1D297BC26CD4}"/>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6" name="Footer Placeholder 5">
            <a:extLst>
              <a:ext uri="{FF2B5EF4-FFF2-40B4-BE49-F238E27FC236}">
                <a16:creationId xmlns:a16="http://schemas.microsoft.com/office/drawing/2014/main" id="{A4CD82F2-A29F-F3F7-78BA-4F181457469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CE43BD9-D9D5-64F1-7F12-EB8B9C554BC8}"/>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120758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57E3-D1A5-1F65-3237-FB433AC9B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E864E3B5-A5DB-92C8-E6F7-BF85EC37D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B439F5BB-696C-5980-56D8-2ABF86A53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D922F-9DD5-7692-3783-93003957040D}"/>
              </a:ext>
            </a:extLst>
          </p:cNvPr>
          <p:cNvSpPr>
            <a:spLocks noGrp="1"/>
          </p:cNvSpPr>
          <p:nvPr>
            <p:ph type="dt" sz="half" idx="10"/>
          </p:nvPr>
        </p:nvSpPr>
        <p:spPr/>
        <p:txBody>
          <a:bodyPr/>
          <a:lstStyle/>
          <a:p>
            <a:fld id="{067208A2-2DEB-47FE-B1DE-9EC7659A1907}" type="datetimeFigureOut">
              <a:rPr lang="en-DE" smtClean="0"/>
              <a:t>24/08/2023</a:t>
            </a:fld>
            <a:endParaRPr lang="en-DE"/>
          </a:p>
        </p:txBody>
      </p:sp>
      <p:sp>
        <p:nvSpPr>
          <p:cNvPr id="6" name="Footer Placeholder 5">
            <a:extLst>
              <a:ext uri="{FF2B5EF4-FFF2-40B4-BE49-F238E27FC236}">
                <a16:creationId xmlns:a16="http://schemas.microsoft.com/office/drawing/2014/main" id="{23FE47AE-AA53-06B8-A436-0FB30DE1702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5963F52-243B-7D0C-EECA-50D83ED28421}"/>
              </a:ext>
            </a:extLst>
          </p:cNvPr>
          <p:cNvSpPr>
            <a:spLocks noGrp="1"/>
          </p:cNvSpPr>
          <p:nvPr>
            <p:ph type="sldNum" sz="quarter" idx="12"/>
          </p:nvPr>
        </p:nvSpPr>
        <p:spPr/>
        <p:txBody>
          <a:bodyPr/>
          <a:lstStyle/>
          <a:p>
            <a:fld id="{BEF096CA-2AC6-4AA7-BF03-BD90AC71D67B}" type="slidenum">
              <a:rPr lang="en-DE" smtClean="0"/>
              <a:t>‹#›</a:t>
            </a:fld>
            <a:endParaRPr lang="en-DE"/>
          </a:p>
        </p:txBody>
      </p:sp>
    </p:spTree>
    <p:extLst>
      <p:ext uri="{BB962C8B-B14F-4D97-AF65-F5344CB8AC3E}">
        <p14:creationId xmlns:p14="http://schemas.microsoft.com/office/powerpoint/2010/main" val="427080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3E6CF-7775-BBA6-A417-21EBA3CF7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5C1564D-58CA-EEDA-7BDD-4F6C875D3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59CD481-DC8F-15A8-EB18-B4FE2F4C7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208A2-2DEB-47FE-B1DE-9EC7659A1907}" type="datetimeFigureOut">
              <a:rPr lang="en-DE" smtClean="0"/>
              <a:t>24/08/2023</a:t>
            </a:fld>
            <a:endParaRPr lang="en-DE"/>
          </a:p>
        </p:txBody>
      </p:sp>
      <p:sp>
        <p:nvSpPr>
          <p:cNvPr id="5" name="Footer Placeholder 4">
            <a:extLst>
              <a:ext uri="{FF2B5EF4-FFF2-40B4-BE49-F238E27FC236}">
                <a16:creationId xmlns:a16="http://schemas.microsoft.com/office/drawing/2014/main" id="{80394F21-45EC-499D-F8CE-1AC69C584E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5640365B-73B0-BD83-9BD4-BA41DCFEB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096CA-2AC6-4AA7-BF03-BD90AC71D67B}" type="slidenum">
              <a:rPr lang="en-DE" smtClean="0"/>
              <a:t>‹#›</a:t>
            </a:fld>
            <a:endParaRPr lang="en-DE"/>
          </a:p>
        </p:txBody>
      </p:sp>
    </p:spTree>
    <p:extLst>
      <p:ext uri="{BB962C8B-B14F-4D97-AF65-F5344CB8AC3E}">
        <p14:creationId xmlns:p14="http://schemas.microsoft.com/office/powerpoint/2010/main" val="716186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F8D2-995E-C8C1-AFED-15D770A2C254}"/>
              </a:ext>
            </a:extLst>
          </p:cNvPr>
          <p:cNvSpPr>
            <a:spLocks noGrp="1"/>
          </p:cNvSpPr>
          <p:nvPr>
            <p:ph type="ctrTitle"/>
          </p:nvPr>
        </p:nvSpPr>
        <p:spPr/>
        <p:txBody>
          <a:bodyPr>
            <a:normAutofit fontScale="90000"/>
          </a:bodyPr>
          <a:lstStyle/>
          <a:p>
            <a:r>
              <a:rPr lang="en-GB" dirty="0"/>
              <a:t>CT071-3-3-DDAC - DESIGNING &amp; DEVELOPING CLOUD APPLICATIONS</a:t>
            </a:r>
            <a:endParaRPr lang="en-DE" dirty="0"/>
          </a:p>
        </p:txBody>
      </p:sp>
      <p:sp>
        <p:nvSpPr>
          <p:cNvPr id="3" name="Subtitle 2">
            <a:extLst>
              <a:ext uri="{FF2B5EF4-FFF2-40B4-BE49-F238E27FC236}">
                <a16:creationId xmlns:a16="http://schemas.microsoft.com/office/drawing/2014/main" id="{DD7EEC64-CC7A-59EF-5F47-EE4B71C280C0}"/>
              </a:ext>
            </a:extLst>
          </p:cNvPr>
          <p:cNvSpPr>
            <a:spLocks noGrp="1"/>
          </p:cNvSpPr>
          <p:nvPr>
            <p:ph type="subTitle" idx="1"/>
          </p:nvPr>
        </p:nvSpPr>
        <p:spPr/>
        <p:txBody>
          <a:bodyPr/>
          <a:lstStyle/>
          <a:p>
            <a:r>
              <a:rPr lang="en-PH" dirty="0"/>
              <a:t>Mark Jeremy Essa</a:t>
            </a:r>
          </a:p>
          <a:p>
            <a:r>
              <a:rPr lang="en-PH" dirty="0"/>
              <a:t>TP029006</a:t>
            </a:r>
          </a:p>
          <a:p>
            <a:r>
              <a:rPr lang="en-PH" dirty="0"/>
              <a:t>UC3F1603SE</a:t>
            </a:r>
            <a:endParaRPr lang="en-DE" dirty="0"/>
          </a:p>
        </p:txBody>
      </p:sp>
    </p:spTree>
    <p:extLst>
      <p:ext uri="{BB962C8B-B14F-4D97-AF65-F5344CB8AC3E}">
        <p14:creationId xmlns:p14="http://schemas.microsoft.com/office/powerpoint/2010/main" val="320138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6B49-8494-C428-053E-778B0EBC10CE}"/>
              </a:ext>
            </a:extLst>
          </p:cNvPr>
          <p:cNvSpPr>
            <a:spLocks noGrp="1"/>
          </p:cNvSpPr>
          <p:nvPr>
            <p:ph type="title"/>
          </p:nvPr>
        </p:nvSpPr>
        <p:spPr>
          <a:xfrm>
            <a:off x="838200" y="365126"/>
            <a:ext cx="10515600" cy="538258"/>
          </a:xfrm>
        </p:spPr>
        <p:txBody>
          <a:bodyPr>
            <a:normAutofit/>
          </a:bodyPr>
          <a:lstStyle/>
          <a:p>
            <a:r>
              <a:rPr lang="en-GB" sz="2400" dirty="0">
                <a:latin typeface="Roboto" panose="02000000000000000000" pitchFamily="2" charset="0"/>
                <a:ea typeface="Roboto" panose="02000000000000000000" pitchFamily="2" charset="0"/>
              </a:rPr>
              <a:t>Design</a:t>
            </a:r>
            <a:endParaRPr lang="en-DE" sz="2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D2579233-AB1C-C412-41C3-6F46064AC587}"/>
              </a:ext>
            </a:extLst>
          </p:cNvPr>
          <p:cNvSpPr>
            <a:spLocks noGrp="1"/>
          </p:cNvSpPr>
          <p:nvPr>
            <p:ph idx="1"/>
          </p:nvPr>
        </p:nvSpPr>
        <p:spPr>
          <a:xfrm>
            <a:off x="838200" y="903384"/>
            <a:ext cx="10515600" cy="5273579"/>
          </a:xfrm>
        </p:spPr>
        <p:txBody>
          <a:bodyPr/>
          <a:lstStyle/>
          <a:p>
            <a:r>
              <a:rPr lang="en-PH" sz="1800" b="1" i="0" dirty="0">
                <a:effectLst/>
                <a:latin typeface="Roboto" panose="02000000000000000000" pitchFamily="2" charset="0"/>
                <a:ea typeface="Roboto" panose="02000000000000000000" pitchFamily="2" charset="0"/>
              </a:rPr>
              <a:t>Cloud Architectural Diagram - </a:t>
            </a:r>
            <a:r>
              <a:rPr lang="en-GB" sz="1800" b="1" i="0" dirty="0">
                <a:effectLst/>
                <a:latin typeface="Roboto" panose="02000000000000000000" pitchFamily="2" charset="0"/>
                <a:ea typeface="Roboto" panose="02000000000000000000" pitchFamily="2" charset="0"/>
              </a:rPr>
              <a:t>Two-Tier Architecture with EC2 and RDS</a:t>
            </a:r>
            <a:r>
              <a:rPr lang="en-PH" sz="1800" b="1" i="0" dirty="0">
                <a:effectLst/>
                <a:latin typeface="Roboto" panose="02000000000000000000" pitchFamily="2" charset="0"/>
                <a:ea typeface="Roboto" panose="02000000000000000000" pitchFamily="2" charset="0"/>
              </a:rPr>
              <a:t>:</a:t>
            </a:r>
          </a:p>
          <a:p>
            <a:endParaRPr lang="en-PH" b="1" i="0" dirty="0">
              <a:effectLst/>
              <a:latin typeface="Söhne"/>
            </a:endParaRPr>
          </a:p>
          <a:p>
            <a:endParaRPr lang="en-DE" dirty="0"/>
          </a:p>
        </p:txBody>
      </p:sp>
      <p:pic>
        <p:nvPicPr>
          <p:cNvPr id="7" name="Picture 6">
            <a:extLst>
              <a:ext uri="{FF2B5EF4-FFF2-40B4-BE49-F238E27FC236}">
                <a16:creationId xmlns:a16="http://schemas.microsoft.com/office/drawing/2014/main" id="{27331A19-AC2A-D25B-1391-E88F2403B31A}"/>
              </a:ext>
            </a:extLst>
          </p:cNvPr>
          <p:cNvPicPr>
            <a:picLocks noChangeAspect="1"/>
          </p:cNvPicPr>
          <p:nvPr/>
        </p:nvPicPr>
        <p:blipFill>
          <a:blip r:embed="rId2"/>
          <a:stretch>
            <a:fillRect/>
          </a:stretch>
        </p:blipFill>
        <p:spPr>
          <a:xfrm>
            <a:off x="3487538" y="1303680"/>
            <a:ext cx="5216923" cy="4650936"/>
          </a:xfrm>
          <a:prstGeom prst="rect">
            <a:avLst/>
          </a:prstGeom>
        </p:spPr>
      </p:pic>
    </p:spTree>
    <p:extLst>
      <p:ext uri="{BB962C8B-B14F-4D97-AF65-F5344CB8AC3E}">
        <p14:creationId xmlns:p14="http://schemas.microsoft.com/office/powerpoint/2010/main" val="113464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5C0F0-DBA3-C079-6CE9-A4BF0D3BD47A}"/>
              </a:ext>
            </a:extLst>
          </p:cNvPr>
          <p:cNvSpPr>
            <a:spLocks noGrp="1"/>
          </p:cNvSpPr>
          <p:nvPr>
            <p:ph idx="1"/>
          </p:nvPr>
        </p:nvSpPr>
        <p:spPr>
          <a:xfrm>
            <a:off x="838200" y="550843"/>
            <a:ext cx="10515600" cy="4252511"/>
          </a:xfrm>
        </p:spPr>
        <p:txBody>
          <a:bodyPr>
            <a:normAutofit/>
          </a:bodyPr>
          <a:lstStyle/>
          <a:p>
            <a:r>
              <a:rPr lang="en-GB" sz="1800" b="1" i="0" dirty="0">
                <a:effectLst/>
                <a:latin typeface="Roboto" panose="02000000000000000000" pitchFamily="2" charset="0"/>
                <a:ea typeface="Roboto" panose="02000000000000000000" pitchFamily="2" charset="0"/>
              </a:rPr>
              <a:t>Reasoning:</a:t>
            </a:r>
            <a:r>
              <a:rPr lang="en-GB" sz="1800" b="0" i="0" dirty="0">
                <a:solidFill>
                  <a:srgbClr val="374151"/>
                </a:solidFill>
                <a:effectLst/>
                <a:latin typeface="Roboto" panose="02000000000000000000" pitchFamily="2" charset="0"/>
                <a:ea typeface="Roboto" panose="02000000000000000000" pitchFamily="2" charset="0"/>
              </a:rPr>
              <a:t> </a:t>
            </a:r>
          </a:p>
          <a:p>
            <a:pPr lvl="1"/>
            <a:r>
              <a:rPr lang="en-GB" sz="1800" b="0" i="0" dirty="0">
                <a:solidFill>
                  <a:srgbClr val="374151"/>
                </a:solidFill>
                <a:effectLst/>
                <a:latin typeface="Roboto" panose="02000000000000000000" pitchFamily="2" charset="0"/>
                <a:ea typeface="Roboto" panose="02000000000000000000" pitchFamily="2" charset="0"/>
              </a:rPr>
              <a:t>A simplified Two-Tier Architecture with EC2 instances for the backend and AWS RDS for the database can provide an efficient solution. This approach allows for the separation of the application logic and data storage, enabling easier management and scaling of both layers.</a:t>
            </a:r>
          </a:p>
          <a:p>
            <a:pPr lvl="1"/>
            <a:endParaRPr lang="en-GB" sz="1800" b="0" i="0" dirty="0">
              <a:solidFill>
                <a:srgbClr val="374151"/>
              </a:solidFill>
              <a:effectLst/>
              <a:latin typeface="Roboto" panose="02000000000000000000" pitchFamily="2" charset="0"/>
              <a:ea typeface="Roboto" panose="02000000000000000000" pitchFamily="2" charset="0"/>
            </a:endParaRPr>
          </a:p>
          <a:p>
            <a:r>
              <a:rPr lang="en-PH" sz="1800" b="1" i="0" dirty="0">
                <a:solidFill>
                  <a:srgbClr val="374151"/>
                </a:solidFill>
                <a:effectLst/>
                <a:latin typeface="Roboto" panose="02000000000000000000" pitchFamily="2" charset="0"/>
                <a:ea typeface="Roboto" panose="02000000000000000000" pitchFamily="2" charset="0"/>
              </a:rPr>
              <a:t>EC2 Instances (Backend):</a:t>
            </a:r>
            <a:r>
              <a:rPr lang="en-PH" sz="1800" b="0" i="0" dirty="0">
                <a:solidFill>
                  <a:srgbClr val="374151"/>
                </a:solidFill>
                <a:effectLst/>
                <a:latin typeface="Roboto" panose="02000000000000000000" pitchFamily="2" charset="0"/>
                <a:ea typeface="Roboto" panose="02000000000000000000" pitchFamily="2" charset="0"/>
              </a:rPr>
              <a:t> Hosts the Node.js backend application, handling API requests, business logic, and application functionalities.</a:t>
            </a:r>
          </a:p>
          <a:p>
            <a:r>
              <a:rPr lang="en-PH" sz="1800" b="1" i="0" dirty="0">
                <a:solidFill>
                  <a:srgbClr val="374151"/>
                </a:solidFill>
                <a:effectLst/>
                <a:latin typeface="Roboto" panose="02000000000000000000" pitchFamily="2" charset="0"/>
                <a:ea typeface="Roboto" panose="02000000000000000000" pitchFamily="2" charset="0"/>
              </a:rPr>
              <a:t>Node.js Application:</a:t>
            </a:r>
            <a:r>
              <a:rPr lang="en-PH" sz="1800" b="0" i="0" dirty="0">
                <a:solidFill>
                  <a:srgbClr val="374151"/>
                </a:solidFill>
                <a:effectLst/>
                <a:latin typeface="Roboto" panose="02000000000000000000" pitchFamily="2" charset="0"/>
                <a:ea typeface="Roboto" panose="02000000000000000000" pitchFamily="2" charset="0"/>
              </a:rPr>
              <a:t> Contains the backend logic, including API endpoints, user management, and recipe handling.</a:t>
            </a:r>
          </a:p>
          <a:p>
            <a:r>
              <a:rPr lang="en-PH" sz="1800" b="1" i="0" dirty="0">
                <a:solidFill>
                  <a:srgbClr val="374151"/>
                </a:solidFill>
                <a:effectLst/>
                <a:latin typeface="Roboto" panose="02000000000000000000" pitchFamily="2" charset="0"/>
                <a:ea typeface="Roboto" panose="02000000000000000000" pitchFamily="2" charset="0"/>
              </a:rPr>
              <a:t>MySQL Database (AWS RDS):</a:t>
            </a:r>
            <a:r>
              <a:rPr lang="en-PH" sz="1800" b="0" i="0" dirty="0">
                <a:solidFill>
                  <a:srgbClr val="374151"/>
                </a:solidFill>
                <a:effectLst/>
                <a:latin typeface="Roboto" panose="02000000000000000000" pitchFamily="2" charset="0"/>
                <a:ea typeface="Roboto" panose="02000000000000000000" pitchFamily="2" charset="0"/>
              </a:rPr>
              <a:t> Stores application data, such as user profiles</a:t>
            </a:r>
            <a:r>
              <a:rPr lang="en-PH" sz="1800" b="0" i="0">
                <a:solidFill>
                  <a:srgbClr val="374151"/>
                </a:solidFill>
                <a:effectLst/>
                <a:latin typeface="Roboto" panose="02000000000000000000" pitchFamily="2" charset="0"/>
                <a:ea typeface="Roboto" panose="02000000000000000000" pitchFamily="2" charset="0"/>
              </a:rPr>
              <a:t>, products, </a:t>
            </a:r>
            <a:r>
              <a:rPr lang="en-PH" sz="1800" b="0" i="0" dirty="0">
                <a:solidFill>
                  <a:srgbClr val="374151"/>
                </a:solidFill>
                <a:effectLst/>
                <a:latin typeface="Roboto" panose="02000000000000000000" pitchFamily="2" charset="0"/>
                <a:ea typeface="Roboto" panose="02000000000000000000" pitchFamily="2" charset="0"/>
              </a:rPr>
              <a:t>and related information, providing reliable and scalable data storage.</a:t>
            </a:r>
          </a:p>
          <a:p>
            <a:pPr lvl="1"/>
            <a:endParaRPr lang="en-DE" sz="1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2130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1C6E4-6C4C-042F-51D1-68959D36AAAC}"/>
              </a:ext>
            </a:extLst>
          </p:cNvPr>
          <p:cNvSpPr>
            <a:spLocks noGrp="1"/>
          </p:cNvSpPr>
          <p:nvPr>
            <p:ph idx="1"/>
          </p:nvPr>
        </p:nvSpPr>
        <p:spPr>
          <a:xfrm>
            <a:off x="838200" y="363556"/>
            <a:ext cx="10515600" cy="6191479"/>
          </a:xfrm>
        </p:spPr>
        <p:txBody>
          <a:bodyPr/>
          <a:lstStyle/>
          <a:p>
            <a:r>
              <a:rPr lang="en-PH" dirty="0"/>
              <a:t>Use case diagram</a:t>
            </a:r>
          </a:p>
          <a:p>
            <a:endParaRPr lang="en-PH" dirty="0"/>
          </a:p>
        </p:txBody>
      </p:sp>
      <p:pic>
        <p:nvPicPr>
          <p:cNvPr id="5" name="Picture 4">
            <a:extLst>
              <a:ext uri="{FF2B5EF4-FFF2-40B4-BE49-F238E27FC236}">
                <a16:creationId xmlns:a16="http://schemas.microsoft.com/office/drawing/2014/main" id="{3A37D4BE-18AD-8C5A-0FF6-6E940C5F8841}"/>
              </a:ext>
            </a:extLst>
          </p:cNvPr>
          <p:cNvPicPr>
            <a:picLocks noChangeAspect="1"/>
          </p:cNvPicPr>
          <p:nvPr/>
        </p:nvPicPr>
        <p:blipFill>
          <a:blip r:embed="rId2"/>
          <a:stretch>
            <a:fillRect/>
          </a:stretch>
        </p:blipFill>
        <p:spPr>
          <a:xfrm>
            <a:off x="2200447" y="853886"/>
            <a:ext cx="7791106" cy="5823082"/>
          </a:xfrm>
          <a:prstGeom prst="rect">
            <a:avLst/>
          </a:prstGeom>
        </p:spPr>
      </p:pic>
    </p:spTree>
    <p:extLst>
      <p:ext uri="{BB962C8B-B14F-4D97-AF65-F5344CB8AC3E}">
        <p14:creationId xmlns:p14="http://schemas.microsoft.com/office/powerpoint/2010/main" val="115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9664-D431-1BA3-6F81-0D455AB5C6C9}"/>
              </a:ext>
            </a:extLst>
          </p:cNvPr>
          <p:cNvSpPr>
            <a:spLocks noGrp="1"/>
          </p:cNvSpPr>
          <p:nvPr>
            <p:ph type="title"/>
          </p:nvPr>
        </p:nvSpPr>
        <p:spPr>
          <a:xfrm>
            <a:off x="838200" y="365125"/>
            <a:ext cx="10515600" cy="964911"/>
          </a:xfrm>
        </p:spPr>
        <p:txBody>
          <a:bodyPr>
            <a:normAutofit/>
          </a:bodyPr>
          <a:lstStyle/>
          <a:p>
            <a:r>
              <a:rPr lang="en-PH" sz="2400" dirty="0">
                <a:latin typeface="Roboto" panose="02000000000000000000" pitchFamily="2" charset="0"/>
                <a:ea typeface="Roboto" panose="02000000000000000000" pitchFamily="2" charset="0"/>
              </a:rPr>
              <a:t>Cloud Services Used</a:t>
            </a:r>
            <a:endParaRPr lang="en-DE" sz="2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ABEC0DF9-1E6D-DF52-2DC5-05CEFE43F94F}"/>
              </a:ext>
            </a:extLst>
          </p:cNvPr>
          <p:cNvSpPr>
            <a:spLocks noGrp="1"/>
          </p:cNvSpPr>
          <p:nvPr>
            <p:ph idx="1"/>
          </p:nvPr>
        </p:nvSpPr>
        <p:spPr>
          <a:xfrm>
            <a:off x="838200" y="1330036"/>
            <a:ext cx="10515600" cy="4351338"/>
          </a:xfrm>
        </p:spPr>
        <p:txBody>
          <a:bodyPr>
            <a:normAutofit/>
          </a:bodyPr>
          <a:lstStyle/>
          <a:p>
            <a:r>
              <a:rPr lang="en-PH" sz="1800" dirty="0">
                <a:latin typeface="Roboto" panose="02000000000000000000" pitchFamily="2" charset="0"/>
                <a:ea typeface="Roboto" panose="02000000000000000000" pitchFamily="2" charset="0"/>
              </a:rPr>
              <a:t>AWS RDS</a:t>
            </a:r>
          </a:p>
          <a:p>
            <a:r>
              <a:rPr lang="en-PH" sz="1800" dirty="0">
                <a:latin typeface="Roboto" panose="02000000000000000000" pitchFamily="2" charset="0"/>
                <a:ea typeface="Roboto" panose="02000000000000000000" pitchFamily="2" charset="0"/>
              </a:rPr>
              <a:t>AWS EC2</a:t>
            </a:r>
          </a:p>
          <a:p>
            <a:endParaRPr lang="en-PH" sz="1800" dirty="0">
              <a:latin typeface="Roboto" panose="02000000000000000000" pitchFamily="2" charset="0"/>
              <a:ea typeface="Roboto" panose="02000000000000000000" pitchFamily="2" charset="0"/>
            </a:endParaRPr>
          </a:p>
          <a:p>
            <a:pPr marL="0" indent="0">
              <a:buNone/>
            </a:pPr>
            <a:r>
              <a:rPr lang="en-PH" sz="2400" dirty="0">
                <a:latin typeface="Roboto" panose="02000000000000000000" pitchFamily="2" charset="0"/>
                <a:ea typeface="Roboto" panose="02000000000000000000" pitchFamily="2" charset="0"/>
              </a:rPr>
              <a:t>Project Summary:</a:t>
            </a:r>
          </a:p>
          <a:p>
            <a:r>
              <a:rPr lang="en-GB" sz="1800" b="0" i="0" dirty="0">
                <a:solidFill>
                  <a:srgbClr val="374151"/>
                </a:solidFill>
                <a:effectLst/>
                <a:latin typeface="Roboto" panose="02000000000000000000" pitchFamily="2" charset="0"/>
                <a:ea typeface="Roboto" panose="02000000000000000000" pitchFamily="2" charset="0"/>
              </a:rPr>
              <a:t>We propose the development of a cloud-based online cake web application that enables users to discover, manage, and purchase their favourite cakes. Leveraging modern technologies and cloud architecture, the application aims to provide a seamless user experience while ensuring scalability, security, and accessibility when the need arises.</a:t>
            </a:r>
            <a:endParaRPr lang="en-PH" sz="1800" dirty="0">
              <a:latin typeface="Roboto" panose="02000000000000000000" pitchFamily="2" charset="0"/>
              <a:ea typeface="Roboto" panose="02000000000000000000" pitchFamily="2" charset="0"/>
            </a:endParaRPr>
          </a:p>
          <a:p>
            <a:r>
              <a:rPr lang="en-GB" sz="2000" b="1" i="0" dirty="0">
                <a:effectLst/>
                <a:latin typeface="Roboto" panose="02000000000000000000" pitchFamily="2" charset="0"/>
                <a:ea typeface="Roboto" panose="02000000000000000000" pitchFamily="2" charset="0"/>
              </a:rPr>
              <a:t>Cloud Architecture: Two-Tier Architecture with EC2 and AWS RDS:</a:t>
            </a:r>
            <a:r>
              <a:rPr lang="en-GB" sz="2000" b="0" i="0" dirty="0">
                <a:solidFill>
                  <a:srgbClr val="374151"/>
                </a:solidFill>
                <a:effectLst/>
                <a:latin typeface="Roboto" panose="02000000000000000000" pitchFamily="2" charset="0"/>
                <a:ea typeface="Roboto" panose="02000000000000000000" pitchFamily="2" charset="0"/>
              </a:rPr>
              <a:t> </a:t>
            </a:r>
          </a:p>
          <a:p>
            <a:pPr lvl="1"/>
            <a:r>
              <a:rPr lang="en-GB" sz="1800" b="0" i="0" dirty="0">
                <a:solidFill>
                  <a:srgbClr val="374151"/>
                </a:solidFill>
                <a:effectLst/>
                <a:latin typeface="Roboto" panose="02000000000000000000" pitchFamily="2" charset="0"/>
                <a:ea typeface="Roboto" panose="02000000000000000000" pitchFamily="2" charset="0"/>
              </a:rPr>
              <a:t>A simplified Two-Tier Architecture is adopted, utilizing EC2 instances for the backend and AWS RDS for the database. This separation of logic and data storage allows for efficient management, scalability, and security.</a:t>
            </a:r>
            <a:endParaRPr lang="en-DE" sz="1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0170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9B71-1DC3-4FCB-D9A9-A2AA49C550C9}"/>
              </a:ext>
            </a:extLst>
          </p:cNvPr>
          <p:cNvSpPr>
            <a:spLocks noGrp="1"/>
          </p:cNvSpPr>
          <p:nvPr>
            <p:ph type="title"/>
          </p:nvPr>
        </p:nvSpPr>
        <p:spPr>
          <a:xfrm>
            <a:off x="838200" y="365125"/>
            <a:ext cx="10515600" cy="858033"/>
          </a:xfrm>
        </p:spPr>
        <p:txBody>
          <a:bodyPr>
            <a:normAutofit/>
          </a:bodyPr>
          <a:lstStyle/>
          <a:p>
            <a:r>
              <a:rPr lang="en-PH" sz="2400" dirty="0">
                <a:latin typeface="Roboto" panose="02000000000000000000" pitchFamily="2" charset="0"/>
                <a:ea typeface="Roboto" panose="02000000000000000000" pitchFamily="2" charset="0"/>
              </a:rPr>
              <a:t>Project Summary (Cont.)</a:t>
            </a:r>
            <a:endParaRPr lang="en-DE" sz="2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201E5257-F81B-D2CA-1000-107AB5728A33}"/>
              </a:ext>
            </a:extLst>
          </p:cNvPr>
          <p:cNvSpPr>
            <a:spLocks noGrp="1"/>
          </p:cNvSpPr>
          <p:nvPr>
            <p:ph idx="1"/>
          </p:nvPr>
        </p:nvSpPr>
        <p:spPr>
          <a:xfrm>
            <a:off x="838200" y="1223158"/>
            <a:ext cx="10515600" cy="4953805"/>
          </a:xfrm>
        </p:spPr>
        <p:txBody>
          <a:bodyPr>
            <a:normAutofit/>
          </a:bodyPr>
          <a:lstStyle/>
          <a:p>
            <a:r>
              <a:rPr lang="en-GB" sz="1800" b="0" i="0" dirty="0">
                <a:solidFill>
                  <a:srgbClr val="374151"/>
                </a:solidFill>
                <a:effectLst/>
                <a:latin typeface="Söhne"/>
              </a:rPr>
              <a:t>The cloud-based </a:t>
            </a:r>
            <a:r>
              <a:rPr lang="en-GB" sz="1800" dirty="0">
                <a:solidFill>
                  <a:srgbClr val="374151"/>
                </a:solidFill>
                <a:latin typeface="Söhne"/>
              </a:rPr>
              <a:t>online cake </a:t>
            </a:r>
            <a:r>
              <a:rPr lang="en-GB" sz="1800" b="0" i="0" dirty="0">
                <a:solidFill>
                  <a:srgbClr val="374151"/>
                </a:solidFill>
                <a:effectLst/>
                <a:latin typeface="Söhne"/>
              </a:rPr>
              <a:t>web application aims to deliver an engaging and user-friendly platform for people to purchase the cakes or pastries that they are interested in and with that enable Lil-Lucia to then grow in terms of business. Through careful architectural choices and user-centric design, the project is poised to offer a valuable and enjoyable experience to users while ensuring operational efficiency and scalability.</a:t>
            </a:r>
            <a:endParaRPr lang="en-DE" sz="1800" dirty="0"/>
          </a:p>
        </p:txBody>
      </p:sp>
    </p:spTree>
    <p:extLst>
      <p:ext uri="{BB962C8B-B14F-4D97-AF65-F5344CB8AC3E}">
        <p14:creationId xmlns:p14="http://schemas.microsoft.com/office/powerpoint/2010/main" val="383853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4D43D-BE10-65EB-81E4-9D5CAD85A034}"/>
              </a:ext>
            </a:extLst>
          </p:cNvPr>
          <p:cNvSpPr>
            <a:spLocks noGrp="1"/>
          </p:cNvSpPr>
          <p:nvPr>
            <p:ph idx="1"/>
          </p:nvPr>
        </p:nvSpPr>
        <p:spPr>
          <a:xfrm>
            <a:off x="838200" y="1376414"/>
            <a:ext cx="10515600" cy="4800550"/>
          </a:xfrm>
        </p:spPr>
        <p:txBody>
          <a:bodyPr>
            <a:normAutofit/>
          </a:bodyPr>
          <a:lstStyle/>
          <a:p>
            <a:pPr marL="0" indent="0">
              <a:lnSpc>
                <a:spcPct val="200000"/>
              </a:lnSpc>
              <a:buNone/>
            </a:pPr>
            <a:r>
              <a:rPr lang="en-PH" sz="2400" b="1" dirty="0">
                <a:latin typeface="Roboto" panose="02000000000000000000" pitchFamily="2" charset="0"/>
                <a:ea typeface="Roboto" panose="02000000000000000000" pitchFamily="2" charset="0"/>
              </a:rPr>
              <a:t>Workload Distribution Table</a:t>
            </a:r>
          </a:p>
          <a:p>
            <a:pPr marL="0" indent="0">
              <a:lnSpc>
                <a:spcPct val="200000"/>
              </a:lnSpc>
              <a:buNone/>
            </a:pPr>
            <a:r>
              <a:rPr lang="en-GB" sz="2400" b="1" dirty="0">
                <a:latin typeface="Roboto" panose="02000000000000000000" pitchFamily="2" charset="0"/>
                <a:ea typeface="Roboto" panose="02000000000000000000" pitchFamily="2" charset="0"/>
              </a:rPr>
              <a:t>Project Background</a:t>
            </a:r>
          </a:p>
          <a:p>
            <a:pPr marL="0" indent="0">
              <a:lnSpc>
                <a:spcPct val="200000"/>
              </a:lnSpc>
              <a:buNone/>
            </a:pPr>
            <a:r>
              <a:rPr lang="en-PH" sz="2400" b="1" dirty="0">
                <a:latin typeface="Roboto" panose="02000000000000000000" pitchFamily="2" charset="0"/>
                <a:ea typeface="Roboto" panose="02000000000000000000" pitchFamily="2" charset="0"/>
              </a:rPr>
              <a:t>Project Plan</a:t>
            </a:r>
            <a:endParaRPr lang="en-DE" sz="2400" b="1" dirty="0">
              <a:latin typeface="Roboto" panose="02000000000000000000" pitchFamily="2" charset="0"/>
              <a:ea typeface="Roboto" panose="02000000000000000000" pitchFamily="2" charset="0"/>
            </a:endParaRPr>
          </a:p>
          <a:p>
            <a:pPr marL="0" indent="0">
              <a:lnSpc>
                <a:spcPct val="200000"/>
              </a:lnSpc>
              <a:buNone/>
            </a:pPr>
            <a:r>
              <a:rPr lang="en-GB" sz="2400" b="1" dirty="0">
                <a:latin typeface="Roboto" panose="02000000000000000000" pitchFamily="2" charset="0"/>
                <a:ea typeface="Roboto" panose="02000000000000000000" pitchFamily="2" charset="0"/>
              </a:rPr>
              <a:t>Design</a:t>
            </a:r>
          </a:p>
          <a:p>
            <a:pPr marL="0" indent="0">
              <a:lnSpc>
                <a:spcPct val="200000"/>
              </a:lnSpc>
              <a:buNone/>
            </a:pPr>
            <a:r>
              <a:rPr lang="en-GB" sz="2400" b="1" dirty="0">
                <a:latin typeface="Roboto" panose="02000000000000000000" pitchFamily="2" charset="0"/>
                <a:ea typeface="Roboto" panose="02000000000000000000" pitchFamily="2" charset="0"/>
              </a:rPr>
              <a:t>Project Summary</a:t>
            </a:r>
            <a:endParaRPr lang="en-PH" sz="2400" b="1" dirty="0">
              <a:latin typeface="Roboto" panose="02000000000000000000" pitchFamily="2" charset="0"/>
              <a:ea typeface="Roboto" panose="02000000000000000000" pitchFamily="2" charset="0"/>
            </a:endParaRPr>
          </a:p>
        </p:txBody>
      </p:sp>
      <p:sp>
        <p:nvSpPr>
          <p:cNvPr id="2" name="Title 1">
            <a:extLst>
              <a:ext uri="{FF2B5EF4-FFF2-40B4-BE49-F238E27FC236}">
                <a16:creationId xmlns:a16="http://schemas.microsoft.com/office/drawing/2014/main" id="{FD7D0DF4-25BB-1DD3-B24B-984436247720}"/>
              </a:ext>
            </a:extLst>
          </p:cNvPr>
          <p:cNvSpPr>
            <a:spLocks noGrp="1"/>
          </p:cNvSpPr>
          <p:nvPr>
            <p:ph type="title"/>
          </p:nvPr>
        </p:nvSpPr>
        <p:spPr>
          <a:xfrm>
            <a:off x="838200" y="365125"/>
            <a:ext cx="10515600" cy="934865"/>
          </a:xfrm>
        </p:spPr>
        <p:txBody>
          <a:bodyPr>
            <a:normAutofit/>
          </a:bodyPr>
          <a:lstStyle/>
          <a:p>
            <a:r>
              <a:rPr lang="en-PH" sz="2400" dirty="0">
                <a:latin typeface="Roboto" panose="02000000000000000000" pitchFamily="2" charset="0"/>
                <a:ea typeface="Roboto" panose="02000000000000000000" pitchFamily="2" charset="0"/>
              </a:rPr>
              <a:t>Table of Contents: </a:t>
            </a:r>
            <a:endParaRPr lang="en-DE" sz="2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9071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354E-7AA7-F42F-47B6-B813EFA364B1}"/>
              </a:ext>
            </a:extLst>
          </p:cNvPr>
          <p:cNvSpPr>
            <a:spLocks noGrp="1"/>
          </p:cNvSpPr>
          <p:nvPr>
            <p:ph type="title"/>
          </p:nvPr>
        </p:nvSpPr>
        <p:spPr>
          <a:xfrm>
            <a:off x="838200" y="365125"/>
            <a:ext cx="10515600" cy="934865"/>
          </a:xfrm>
        </p:spPr>
        <p:txBody>
          <a:bodyPr>
            <a:normAutofit/>
          </a:bodyPr>
          <a:lstStyle/>
          <a:p>
            <a:r>
              <a:rPr lang="en-PH" sz="2400" dirty="0">
                <a:latin typeface="Roboto" panose="02000000000000000000" pitchFamily="2" charset="0"/>
                <a:ea typeface="Roboto" panose="02000000000000000000" pitchFamily="2" charset="0"/>
              </a:rPr>
              <a:t>Workload Distribution Table</a:t>
            </a:r>
            <a:endParaRPr lang="en-DE" sz="2400" dirty="0">
              <a:latin typeface="Roboto" panose="02000000000000000000" pitchFamily="2" charset="0"/>
              <a:ea typeface="Roboto" panose="02000000000000000000" pitchFamily="2" charset="0"/>
            </a:endParaRPr>
          </a:p>
        </p:txBody>
      </p:sp>
      <p:graphicFrame>
        <p:nvGraphicFramePr>
          <p:cNvPr id="4" name="Table 4">
            <a:extLst>
              <a:ext uri="{FF2B5EF4-FFF2-40B4-BE49-F238E27FC236}">
                <a16:creationId xmlns:a16="http://schemas.microsoft.com/office/drawing/2014/main" id="{06D90DD9-0627-A7E0-74FD-4BEC6D3F2CF4}"/>
              </a:ext>
            </a:extLst>
          </p:cNvPr>
          <p:cNvGraphicFramePr>
            <a:graphicFrameLocks noGrp="1"/>
          </p:cNvGraphicFramePr>
          <p:nvPr>
            <p:ph idx="1"/>
            <p:extLst>
              <p:ext uri="{D42A27DB-BD31-4B8C-83A1-F6EECF244321}">
                <p14:modId xmlns:p14="http://schemas.microsoft.com/office/powerpoint/2010/main" val="2148055083"/>
              </p:ext>
            </p:extLst>
          </p:nvPr>
        </p:nvGraphicFramePr>
        <p:xfrm>
          <a:off x="838200" y="1476260"/>
          <a:ext cx="10515600" cy="4940764"/>
        </p:xfrm>
        <a:graphic>
          <a:graphicData uri="http://schemas.openxmlformats.org/drawingml/2006/table">
            <a:tbl>
              <a:tblPr firstRow="1" bandRow="1">
                <a:tableStyleId>{793D81CF-94F2-401A-BA57-92F5A7B2D0C5}</a:tableStyleId>
              </a:tblPr>
              <a:tblGrid>
                <a:gridCol w="2628900">
                  <a:extLst>
                    <a:ext uri="{9D8B030D-6E8A-4147-A177-3AD203B41FA5}">
                      <a16:colId xmlns:a16="http://schemas.microsoft.com/office/drawing/2014/main" val="2164627066"/>
                    </a:ext>
                  </a:extLst>
                </a:gridCol>
                <a:gridCol w="2628900">
                  <a:extLst>
                    <a:ext uri="{9D8B030D-6E8A-4147-A177-3AD203B41FA5}">
                      <a16:colId xmlns:a16="http://schemas.microsoft.com/office/drawing/2014/main" val="2164190198"/>
                    </a:ext>
                  </a:extLst>
                </a:gridCol>
                <a:gridCol w="2628900">
                  <a:extLst>
                    <a:ext uri="{9D8B030D-6E8A-4147-A177-3AD203B41FA5}">
                      <a16:colId xmlns:a16="http://schemas.microsoft.com/office/drawing/2014/main" val="1978747358"/>
                    </a:ext>
                  </a:extLst>
                </a:gridCol>
                <a:gridCol w="2628900">
                  <a:extLst>
                    <a:ext uri="{9D8B030D-6E8A-4147-A177-3AD203B41FA5}">
                      <a16:colId xmlns:a16="http://schemas.microsoft.com/office/drawing/2014/main" val="778381122"/>
                    </a:ext>
                  </a:extLst>
                </a:gridCol>
              </a:tblGrid>
              <a:tr h="419369">
                <a:tc>
                  <a:txBody>
                    <a:bodyPr/>
                    <a:lstStyle/>
                    <a:p>
                      <a:r>
                        <a:rPr lang="en-PH" dirty="0"/>
                        <a:t>Task</a:t>
                      </a:r>
                      <a:endParaRPr lang="en-DE" dirty="0"/>
                    </a:p>
                  </a:txBody>
                  <a:tcPr/>
                </a:tc>
                <a:tc>
                  <a:txBody>
                    <a:bodyPr/>
                    <a:lstStyle/>
                    <a:p>
                      <a:r>
                        <a:rPr lang="en-PH" dirty="0"/>
                        <a:t>Description</a:t>
                      </a:r>
                      <a:endParaRPr lang="en-DE" dirty="0"/>
                    </a:p>
                  </a:txBody>
                  <a:tcPr/>
                </a:tc>
                <a:tc>
                  <a:txBody>
                    <a:bodyPr/>
                    <a:lstStyle/>
                    <a:p>
                      <a:r>
                        <a:rPr lang="en-PH" dirty="0"/>
                        <a:t>Estimated Time</a:t>
                      </a:r>
                      <a:endParaRPr lang="en-DE" dirty="0"/>
                    </a:p>
                  </a:txBody>
                  <a:tcPr/>
                </a:tc>
                <a:tc>
                  <a:txBody>
                    <a:bodyPr/>
                    <a:lstStyle/>
                    <a:p>
                      <a:r>
                        <a:rPr lang="en-PH" dirty="0"/>
                        <a:t>Allocation</a:t>
                      </a:r>
                      <a:endParaRPr lang="en-DE" dirty="0"/>
                    </a:p>
                  </a:txBody>
                  <a:tcPr/>
                </a:tc>
                <a:extLst>
                  <a:ext uri="{0D108BD9-81ED-4DB2-BD59-A6C34878D82A}">
                    <a16:rowId xmlns:a16="http://schemas.microsoft.com/office/drawing/2014/main" val="1494602846"/>
                  </a:ext>
                </a:extLst>
              </a:tr>
              <a:tr h="683671">
                <a:tc>
                  <a:txBody>
                    <a:bodyPr/>
                    <a:lstStyle/>
                    <a:p>
                      <a:pPr fontAlgn="base"/>
                      <a:r>
                        <a:rPr lang="en-PH" dirty="0">
                          <a:effectLst/>
                        </a:rPr>
                        <a:t>Investigating</a:t>
                      </a:r>
                    </a:p>
                  </a:txBody>
                  <a:tcPr anchor="ctr"/>
                </a:tc>
                <a:tc>
                  <a:txBody>
                    <a:bodyPr/>
                    <a:lstStyle/>
                    <a:p>
                      <a:pPr fontAlgn="base"/>
                      <a:r>
                        <a:rPr lang="en-GB">
                          <a:effectLst/>
                        </a:rPr>
                        <a:t>Gather requirements and research project scope</a:t>
                      </a:r>
                    </a:p>
                  </a:txBody>
                  <a:tcPr anchor="ctr"/>
                </a:tc>
                <a:tc>
                  <a:txBody>
                    <a:bodyPr/>
                    <a:lstStyle/>
                    <a:p>
                      <a:pPr fontAlgn="base"/>
                      <a:r>
                        <a:rPr lang="en-PH">
                          <a:effectLst/>
                        </a:rPr>
                        <a:t>10 hours</a:t>
                      </a:r>
                    </a:p>
                  </a:txBody>
                  <a:tcPr anchor="ctr"/>
                </a:tc>
                <a:tc>
                  <a:txBody>
                    <a:bodyPr/>
                    <a:lstStyle/>
                    <a:p>
                      <a:pPr fontAlgn="base"/>
                      <a:r>
                        <a:rPr lang="en-DE" dirty="0">
                          <a:effectLst/>
                        </a:rPr>
                        <a:t>20%</a:t>
                      </a:r>
                    </a:p>
                  </a:txBody>
                  <a:tcPr anchor="ctr"/>
                </a:tc>
                <a:extLst>
                  <a:ext uri="{0D108BD9-81ED-4DB2-BD59-A6C34878D82A}">
                    <a16:rowId xmlns:a16="http://schemas.microsoft.com/office/drawing/2014/main" val="608032272"/>
                  </a:ext>
                </a:extLst>
              </a:tr>
              <a:tr h="683671">
                <a:tc>
                  <a:txBody>
                    <a:bodyPr/>
                    <a:lstStyle/>
                    <a:p>
                      <a:pPr fontAlgn="base"/>
                      <a:endParaRPr lang="en-DE">
                        <a:effectLst/>
                      </a:endParaRPr>
                    </a:p>
                  </a:txBody>
                  <a:tcPr anchor="ctr"/>
                </a:tc>
                <a:tc>
                  <a:txBody>
                    <a:bodyPr/>
                    <a:lstStyle/>
                    <a:p>
                      <a:pPr fontAlgn="base"/>
                      <a:r>
                        <a:rPr lang="en-GB">
                          <a:effectLst/>
                        </a:rPr>
                        <a:t>Analyze existing systems and potential solutions</a:t>
                      </a:r>
                    </a:p>
                  </a:txBody>
                  <a:tcPr anchor="ctr"/>
                </a:tc>
                <a:tc>
                  <a:txBody>
                    <a:bodyPr/>
                    <a:lstStyle/>
                    <a:p>
                      <a:pPr fontAlgn="base"/>
                      <a:endParaRPr lang="en-DE" dirty="0">
                        <a:effectLst/>
                      </a:endParaRPr>
                    </a:p>
                  </a:txBody>
                  <a:tcPr anchor="ctr"/>
                </a:tc>
                <a:tc>
                  <a:txBody>
                    <a:bodyPr/>
                    <a:lstStyle/>
                    <a:p>
                      <a:pPr fontAlgn="base"/>
                      <a:endParaRPr lang="en-DE">
                        <a:effectLst/>
                      </a:endParaRPr>
                    </a:p>
                  </a:txBody>
                  <a:tcPr anchor="ctr"/>
                </a:tc>
                <a:extLst>
                  <a:ext uri="{0D108BD9-81ED-4DB2-BD59-A6C34878D82A}">
                    <a16:rowId xmlns:a16="http://schemas.microsoft.com/office/drawing/2014/main" val="3726879525"/>
                  </a:ext>
                </a:extLst>
              </a:tr>
              <a:tr h="683671">
                <a:tc>
                  <a:txBody>
                    <a:bodyPr/>
                    <a:lstStyle/>
                    <a:p>
                      <a:pPr fontAlgn="base"/>
                      <a:r>
                        <a:rPr lang="en-PH">
                          <a:effectLst/>
                        </a:rPr>
                        <a:t>Development</a:t>
                      </a:r>
                    </a:p>
                  </a:txBody>
                  <a:tcPr anchor="ctr"/>
                </a:tc>
                <a:tc>
                  <a:txBody>
                    <a:bodyPr/>
                    <a:lstStyle/>
                    <a:p>
                      <a:pPr fontAlgn="base"/>
                      <a:r>
                        <a:rPr lang="en-GB">
                          <a:effectLst/>
                        </a:rPr>
                        <a:t>Design and implement software architecture</a:t>
                      </a:r>
                    </a:p>
                  </a:txBody>
                  <a:tcPr anchor="ctr"/>
                </a:tc>
                <a:tc>
                  <a:txBody>
                    <a:bodyPr/>
                    <a:lstStyle/>
                    <a:p>
                      <a:pPr fontAlgn="base"/>
                      <a:r>
                        <a:rPr lang="en-PH">
                          <a:effectLst/>
                        </a:rPr>
                        <a:t>20 hours</a:t>
                      </a:r>
                    </a:p>
                  </a:txBody>
                  <a:tcPr anchor="ctr"/>
                </a:tc>
                <a:tc>
                  <a:txBody>
                    <a:bodyPr/>
                    <a:lstStyle/>
                    <a:p>
                      <a:pPr fontAlgn="base"/>
                      <a:r>
                        <a:rPr lang="en-DE">
                          <a:effectLst/>
                        </a:rPr>
                        <a:t>40%</a:t>
                      </a:r>
                    </a:p>
                  </a:txBody>
                  <a:tcPr anchor="ctr"/>
                </a:tc>
                <a:extLst>
                  <a:ext uri="{0D108BD9-81ED-4DB2-BD59-A6C34878D82A}">
                    <a16:rowId xmlns:a16="http://schemas.microsoft.com/office/drawing/2014/main" val="2224522111"/>
                  </a:ext>
                </a:extLst>
              </a:tr>
              <a:tr h="419369">
                <a:tc>
                  <a:txBody>
                    <a:bodyPr/>
                    <a:lstStyle/>
                    <a:p>
                      <a:pPr fontAlgn="base"/>
                      <a:endParaRPr lang="en-DE">
                        <a:effectLst/>
                      </a:endParaRPr>
                    </a:p>
                  </a:txBody>
                  <a:tcPr anchor="ctr"/>
                </a:tc>
                <a:tc>
                  <a:txBody>
                    <a:bodyPr/>
                    <a:lstStyle/>
                    <a:p>
                      <a:pPr fontAlgn="base"/>
                      <a:r>
                        <a:rPr lang="en-PH">
                          <a:effectLst/>
                        </a:rPr>
                        <a:t>Write and test code</a:t>
                      </a:r>
                    </a:p>
                  </a:txBody>
                  <a:tcPr anchor="ctr"/>
                </a:tc>
                <a:tc>
                  <a:txBody>
                    <a:bodyPr/>
                    <a:lstStyle/>
                    <a:p>
                      <a:pPr fontAlgn="base"/>
                      <a:endParaRPr lang="en-DE">
                        <a:effectLst/>
                      </a:endParaRPr>
                    </a:p>
                  </a:txBody>
                  <a:tcPr anchor="ctr"/>
                </a:tc>
                <a:tc>
                  <a:txBody>
                    <a:bodyPr/>
                    <a:lstStyle/>
                    <a:p>
                      <a:pPr fontAlgn="base"/>
                      <a:endParaRPr lang="en-DE">
                        <a:effectLst/>
                      </a:endParaRPr>
                    </a:p>
                  </a:txBody>
                  <a:tcPr anchor="ctr"/>
                </a:tc>
                <a:extLst>
                  <a:ext uri="{0D108BD9-81ED-4DB2-BD59-A6C34878D82A}">
                    <a16:rowId xmlns:a16="http://schemas.microsoft.com/office/drawing/2014/main" val="3624674488"/>
                  </a:ext>
                </a:extLst>
              </a:tr>
              <a:tr h="683671">
                <a:tc>
                  <a:txBody>
                    <a:bodyPr/>
                    <a:lstStyle/>
                    <a:p>
                      <a:pPr fontAlgn="base"/>
                      <a:endParaRPr lang="en-DE">
                        <a:effectLst/>
                      </a:endParaRPr>
                    </a:p>
                  </a:txBody>
                  <a:tcPr anchor="ctr"/>
                </a:tc>
                <a:tc>
                  <a:txBody>
                    <a:bodyPr/>
                    <a:lstStyle/>
                    <a:p>
                      <a:pPr fontAlgn="base"/>
                      <a:r>
                        <a:rPr lang="en-GB" dirty="0">
                          <a:effectLst/>
                        </a:rPr>
                        <a:t>Work on feature development</a:t>
                      </a:r>
                    </a:p>
                  </a:txBody>
                  <a:tcPr anchor="ctr"/>
                </a:tc>
                <a:tc>
                  <a:txBody>
                    <a:bodyPr/>
                    <a:lstStyle/>
                    <a:p>
                      <a:pPr fontAlgn="base"/>
                      <a:endParaRPr lang="en-DE">
                        <a:effectLst/>
                      </a:endParaRPr>
                    </a:p>
                  </a:txBody>
                  <a:tcPr anchor="ctr"/>
                </a:tc>
                <a:tc>
                  <a:txBody>
                    <a:bodyPr/>
                    <a:lstStyle/>
                    <a:p>
                      <a:pPr fontAlgn="base"/>
                      <a:endParaRPr lang="en-DE">
                        <a:effectLst/>
                      </a:endParaRPr>
                    </a:p>
                  </a:txBody>
                  <a:tcPr anchor="ctr"/>
                </a:tc>
                <a:extLst>
                  <a:ext uri="{0D108BD9-81ED-4DB2-BD59-A6C34878D82A}">
                    <a16:rowId xmlns:a16="http://schemas.microsoft.com/office/drawing/2014/main" val="616028325"/>
                  </a:ext>
                </a:extLst>
              </a:tr>
              <a:tr h="683671">
                <a:tc>
                  <a:txBody>
                    <a:bodyPr/>
                    <a:lstStyle/>
                    <a:p>
                      <a:pPr fontAlgn="base"/>
                      <a:r>
                        <a:rPr lang="en-PH">
                          <a:effectLst/>
                        </a:rPr>
                        <a:t>Deployment</a:t>
                      </a:r>
                    </a:p>
                  </a:txBody>
                  <a:tcPr anchor="ctr"/>
                </a:tc>
                <a:tc>
                  <a:txBody>
                    <a:bodyPr/>
                    <a:lstStyle/>
                    <a:p>
                      <a:pPr fontAlgn="base"/>
                      <a:r>
                        <a:rPr lang="en-GB" dirty="0">
                          <a:effectLst/>
                        </a:rPr>
                        <a:t>Set up d production environments</a:t>
                      </a:r>
                    </a:p>
                  </a:txBody>
                  <a:tcPr anchor="ctr"/>
                </a:tc>
                <a:tc>
                  <a:txBody>
                    <a:bodyPr/>
                    <a:lstStyle/>
                    <a:p>
                      <a:pPr fontAlgn="base"/>
                      <a:r>
                        <a:rPr lang="en-PH">
                          <a:effectLst/>
                        </a:rPr>
                        <a:t>8 hours</a:t>
                      </a:r>
                    </a:p>
                  </a:txBody>
                  <a:tcPr anchor="ctr"/>
                </a:tc>
                <a:tc>
                  <a:txBody>
                    <a:bodyPr/>
                    <a:lstStyle/>
                    <a:p>
                      <a:pPr fontAlgn="base"/>
                      <a:r>
                        <a:rPr lang="en-DE">
                          <a:effectLst/>
                        </a:rPr>
                        <a:t>15%</a:t>
                      </a:r>
                    </a:p>
                  </a:txBody>
                  <a:tcPr anchor="ctr"/>
                </a:tc>
                <a:extLst>
                  <a:ext uri="{0D108BD9-81ED-4DB2-BD59-A6C34878D82A}">
                    <a16:rowId xmlns:a16="http://schemas.microsoft.com/office/drawing/2014/main" val="1929272698"/>
                  </a:ext>
                </a:extLst>
              </a:tr>
              <a:tr h="683671">
                <a:tc>
                  <a:txBody>
                    <a:bodyPr/>
                    <a:lstStyle/>
                    <a:p>
                      <a:pPr fontAlgn="base"/>
                      <a:endParaRPr lang="en-DE" dirty="0">
                        <a:effectLst/>
                      </a:endParaRPr>
                    </a:p>
                  </a:txBody>
                  <a:tcPr anchor="ctr"/>
                </a:tc>
                <a:tc>
                  <a:txBody>
                    <a:bodyPr/>
                    <a:lstStyle/>
                    <a:p>
                      <a:pPr fontAlgn="base"/>
                      <a:r>
                        <a:rPr lang="en-PH" dirty="0">
                          <a:effectLst/>
                        </a:rPr>
                        <a:t>Deploy and monitor application</a:t>
                      </a:r>
                    </a:p>
                  </a:txBody>
                  <a:tcPr anchor="ctr"/>
                </a:tc>
                <a:tc>
                  <a:txBody>
                    <a:bodyPr/>
                    <a:lstStyle/>
                    <a:p>
                      <a:pPr fontAlgn="base"/>
                      <a:endParaRPr lang="en-DE">
                        <a:effectLst/>
                      </a:endParaRPr>
                    </a:p>
                  </a:txBody>
                  <a:tcPr anchor="ctr"/>
                </a:tc>
                <a:tc>
                  <a:txBody>
                    <a:bodyPr/>
                    <a:lstStyle/>
                    <a:p>
                      <a:pPr fontAlgn="base"/>
                      <a:endParaRPr lang="en-DE" dirty="0">
                        <a:effectLst/>
                      </a:endParaRPr>
                    </a:p>
                  </a:txBody>
                  <a:tcPr anchor="ctr"/>
                </a:tc>
                <a:extLst>
                  <a:ext uri="{0D108BD9-81ED-4DB2-BD59-A6C34878D82A}">
                    <a16:rowId xmlns:a16="http://schemas.microsoft.com/office/drawing/2014/main" val="3741914304"/>
                  </a:ext>
                </a:extLst>
              </a:tr>
            </a:tbl>
          </a:graphicData>
        </a:graphic>
      </p:graphicFrame>
    </p:spTree>
    <p:extLst>
      <p:ext uri="{BB962C8B-B14F-4D97-AF65-F5344CB8AC3E}">
        <p14:creationId xmlns:p14="http://schemas.microsoft.com/office/powerpoint/2010/main" val="3827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02A9-75DF-82D7-ABD9-88BC603FD255}"/>
              </a:ext>
            </a:extLst>
          </p:cNvPr>
          <p:cNvSpPr>
            <a:spLocks noGrp="1"/>
          </p:cNvSpPr>
          <p:nvPr>
            <p:ph type="title"/>
          </p:nvPr>
        </p:nvSpPr>
        <p:spPr>
          <a:xfrm>
            <a:off x="838200" y="365126"/>
            <a:ext cx="10515600" cy="659444"/>
          </a:xfrm>
        </p:spPr>
        <p:txBody>
          <a:bodyPr>
            <a:normAutofit/>
          </a:bodyPr>
          <a:lstStyle/>
          <a:p>
            <a:r>
              <a:rPr lang="en-PH" sz="2400" dirty="0">
                <a:latin typeface="Roboto" panose="02000000000000000000" pitchFamily="2" charset="0"/>
                <a:ea typeface="Roboto" panose="02000000000000000000" pitchFamily="2" charset="0"/>
              </a:rPr>
              <a:t>Workload Distribution Table(Cont.)</a:t>
            </a:r>
            <a:endParaRPr lang="en-DE" sz="2400" dirty="0">
              <a:latin typeface="Roboto" panose="02000000000000000000" pitchFamily="2" charset="0"/>
              <a:ea typeface="Roboto" panose="02000000000000000000" pitchFamily="2" charset="0"/>
            </a:endParaRPr>
          </a:p>
        </p:txBody>
      </p:sp>
      <p:graphicFrame>
        <p:nvGraphicFramePr>
          <p:cNvPr id="4" name="Table 4">
            <a:extLst>
              <a:ext uri="{FF2B5EF4-FFF2-40B4-BE49-F238E27FC236}">
                <a16:creationId xmlns:a16="http://schemas.microsoft.com/office/drawing/2014/main" id="{3E74E9C1-5D1A-AFD3-A05A-0883B0AC40D8}"/>
              </a:ext>
            </a:extLst>
          </p:cNvPr>
          <p:cNvGraphicFramePr>
            <a:graphicFrameLocks noGrp="1"/>
          </p:cNvGraphicFramePr>
          <p:nvPr>
            <p:ph idx="1"/>
            <p:extLst>
              <p:ext uri="{D42A27DB-BD31-4B8C-83A1-F6EECF244321}">
                <p14:modId xmlns:p14="http://schemas.microsoft.com/office/powerpoint/2010/main" val="2256820651"/>
              </p:ext>
            </p:extLst>
          </p:nvPr>
        </p:nvGraphicFramePr>
        <p:xfrm>
          <a:off x="838200" y="1825625"/>
          <a:ext cx="10515600" cy="3032760"/>
        </p:xfrm>
        <a:graphic>
          <a:graphicData uri="http://schemas.openxmlformats.org/drawingml/2006/table">
            <a:tbl>
              <a:tblPr firstRow="1" bandRow="1">
                <a:tableStyleId>{793D81CF-94F2-401A-BA57-92F5A7B2D0C5}</a:tableStyleId>
              </a:tblPr>
              <a:tblGrid>
                <a:gridCol w="2628900">
                  <a:extLst>
                    <a:ext uri="{9D8B030D-6E8A-4147-A177-3AD203B41FA5}">
                      <a16:colId xmlns:a16="http://schemas.microsoft.com/office/drawing/2014/main" val="4274667560"/>
                    </a:ext>
                  </a:extLst>
                </a:gridCol>
                <a:gridCol w="2628900">
                  <a:extLst>
                    <a:ext uri="{9D8B030D-6E8A-4147-A177-3AD203B41FA5}">
                      <a16:colId xmlns:a16="http://schemas.microsoft.com/office/drawing/2014/main" val="91897768"/>
                    </a:ext>
                  </a:extLst>
                </a:gridCol>
                <a:gridCol w="2628900">
                  <a:extLst>
                    <a:ext uri="{9D8B030D-6E8A-4147-A177-3AD203B41FA5}">
                      <a16:colId xmlns:a16="http://schemas.microsoft.com/office/drawing/2014/main" val="456069238"/>
                    </a:ext>
                  </a:extLst>
                </a:gridCol>
                <a:gridCol w="2628900">
                  <a:extLst>
                    <a:ext uri="{9D8B030D-6E8A-4147-A177-3AD203B41FA5}">
                      <a16:colId xmlns:a16="http://schemas.microsoft.com/office/drawing/2014/main" val="2493382353"/>
                    </a:ext>
                  </a:extLst>
                </a:gridCol>
              </a:tblGrid>
              <a:tr h="370840">
                <a:tc>
                  <a:txBody>
                    <a:bodyPr/>
                    <a:lstStyle/>
                    <a:p>
                      <a:r>
                        <a:rPr lang="en-PH" dirty="0"/>
                        <a:t>Task</a:t>
                      </a:r>
                      <a:endParaRPr lang="en-DE" dirty="0"/>
                    </a:p>
                  </a:txBody>
                  <a:tcPr/>
                </a:tc>
                <a:tc>
                  <a:txBody>
                    <a:bodyPr/>
                    <a:lstStyle/>
                    <a:p>
                      <a:r>
                        <a:rPr lang="en-PH" dirty="0"/>
                        <a:t>Description</a:t>
                      </a:r>
                      <a:endParaRPr lang="en-DE" dirty="0"/>
                    </a:p>
                  </a:txBody>
                  <a:tcPr/>
                </a:tc>
                <a:tc>
                  <a:txBody>
                    <a:bodyPr/>
                    <a:lstStyle/>
                    <a:p>
                      <a:r>
                        <a:rPr lang="en-PH" dirty="0"/>
                        <a:t>Estimated Time</a:t>
                      </a:r>
                      <a:endParaRPr lang="en-DE" dirty="0"/>
                    </a:p>
                  </a:txBody>
                  <a:tcPr/>
                </a:tc>
                <a:tc>
                  <a:txBody>
                    <a:bodyPr/>
                    <a:lstStyle/>
                    <a:p>
                      <a:r>
                        <a:rPr lang="en-PH" dirty="0"/>
                        <a:t>Allocation</a:t>
                      </a:r>
                      <a:endParaRPr lang="en-DE" dirty="0"/>
                    </a:p>
                  </a:txBody>
                  <a:tcPr/>
                </a:tc>
                <a:extLst>
                  <a:ext uri="{0D108BD9-81ED-4DB2-BD59-A6C34878D82A}">
                    <a16:rowId xmlns:a16="http://schemas.microsoft.com/office/drawing/2014/main" val="3540302218"/>
                  </a:ext>
                </a:extLst>
              </a:tr>
              <a:tr h="370840">
                <a:tc>
                  <a:txBody>
                    <a:bodyPr/>
                    <a:lstStyle/>
                    <a:p>
                      <a:pPr fontAlgn="base"/>
                      <a:endParaRPr lang="en-DE" dirty="0">
                        <a:effectLst/>
                      </a:endParaRPr>
                    </a:p>
                  </a:txBody>
                  <a:tcPr anchor="ctr"/>
                </a:tc>
                <a:tc>
                  <a:txBody>
                    <a:bodyPr/>
                    <a:lstStyle/>
                    <a:p>
                      <a:pPr fontAlgn="base"/>
                      <a:r>
                        <a:rPr lang="en-PH">
                          <a:effectLst/>
                        </a:rPr>
                        <a:t>Handle any deployment issues</a:t>
                      </a:r>
                    </a:p>
                  </a:txBody>
                  <a:tcPr anchor="ctr"/>
                </a:tc>
                <a:tc>
                  <a:txBody>
                    <a:bodyPr/>
                    <a:lstStyle/>
                    <a:p>
                      <a:pPr fontAlgn="base"/>
                      <a:endParaRPr lang="en-DE" dirty="0">
                        <a:effectLst/>
                      </a:endParaRPr>
                    </a:p>
                  </a:txBody>
                  <a:tcPr anchor="ctr"/>
                </a:tc>
                <a:tc>
                  <a:txBody>
                    <a:bodyPr/>
                    <a:lstStyle/>
                    <a:p>
                      <a:pPr fontAlgn="base"/>
                      <a:endParaRPr lang="en-DE">
                        <a:effectLst/>
                      </a:endParaRPr>
                    </a:p>
                  </a:txBody>
                  <a:tcPr anchor="ctr"/>
                </a:tc>
                <a:extLst>
                  <a:ext uri="{0D108BD9-81ED-4DB2-BD59-A6C34878D82A}">
                    <a16:rowId xmlns:a16="http://schemas.microsoft.com/office/drawing/2014/main" val="1964105229"/>
                  </a:ext>
                </a:extLst>
              </a:tr>
              <a:tr h="370840">
                <a:tc>
                  <a:txBody>
                    <a:bodyPr/>
                    <a:lstStyle/>
                    <a:p>
                      <a:pPr fontAlgn="base"/>
                      <a:r>
                        <a:rPr lang="en-PH" dirty="0">
                          <a:effectLst/>
                        </a:rPr>
                        <a:t>Documentation</a:t>
                      </a:r>
                    </a:p>
                  </a:txBody>
                  <a:tcPr anchor="ctr"/>
                </a:tc>
                <a:tc>
                  <a:txBody>
                    <a:bodyPr/>
                    <a:lstStyle/>
                    <a:p>
                      <a:pPr fontAlgn="base"/>
                      <a:r>
                        <a:rPr lang="en-GB">
                          <a:effectLst/>
                        </a:rPr>
                        <a:t>Create user manuals and technical documentation</a:t>
                      </a:r>
                    </a:p>
                  </a:txBody>
                  <a:tcPr anchor="ctr"/>
                </a:tc>
                <a:tc>
                  <a:txBody>
                    <a:bodyPr/>
                    <a:lstStyle/>
                    <a:p>
                      <a:pPr fontAlgn="base"/>
                      <a:r>
                        <a:rPr lang="en-PH">
                          <a:effectLst/>
                        </a:rPr>
                        <a:t>12 hours</a:t>
                      </a:r>
                    </a:p>
                  </a:txBody>
                  <a:tcPr anchor="ctr"/>
                </a:tc>
                <a:tc>
                  <a:txBody>
                    <a:bodyPr/>
                    <a:lstStyle/>
                    <a:p>
                      <a:pPr fontAlgn="base"/>
                      <a:r>
                        <a:rPr lang="en-DE">
                          <a:effectLst/>
                        </a:rPr>
                        <a:t>25%</a:t>
                      </a:r>
                    </a:p>
                  </a:txBody>
                  <a:tcPr anchor="ctr"/>
                </a:tc>
                <a:extLst>
                  <a:ext uri="{0D108BD9-81ED-4DB2-BD59-A6C34878D82A}">
                    <a16:rowId xmlns:a16="http://schemas.microsoft.com/office/drawing/2014/main" val="1313232234"/>
                  </a:ext>
                </a:extLst>
              </a:tr>
              <a:tr h="370840">
                <a:tc>
                  <a:txBody>
                    <a:bodyPr/>
                    <a:lstStyle/>
                    <a:p>
                      <a:pPr fontAlgn="base"/>
                      <a:endParaRPr lang="en-DE">
                        <a:effectLst/>
                      </a:endParaRPr>
                    </a:p>
                  </a:txBody>
                  <a:tcPr anchor="ctr"/>
                </a:tc>
                <a:tc>
                  <a:txBody>
                    <a:bodyPr/>
                    <a:lstStyle/>
                    <a:p>
                      <a:pPr fontAlgn="base"/>
                      <a:r>
                        <a:rPr lang="en-PH" dirty="0">
                          <a:effectLst/>
                        </a:rPr>
                        <a:t>Document code and APIs</a:t>
                      </a:r>
                    </a:p>
                  </a:txBody>
                  <a:tcPr anchor="ctr"/>
                </a:tc>
                <a:tc>
                  <a:txBody>
                    <a:bodyPr/>
                    <a:lstStyle/>
                    <a:p>
                      <a:pPr fontAlgn="base"/>
                      <a:endParaRPr lang="en-DE">
                        <a:effectLst/>
                      </a:endParaRPr>
                    </a:p>
                  </a:txBody>
                  <a:tcPr anchor="ctr"/>
                </a:tc>
                <a:tc>
                  <a:txBody>
                    <a:bodyPr/>
                    <a:lstStyle/>
                    <a:p>
                      <a:pPr fontAlgn="base"/>
                      <a:endParaRPr lang="en-DE">
                        <a:effectLst/>
                      </a:endParaRPr>
                    </a:p>
                  </a:txBody>
                  <a:tcPr anchor="ctr"/>
                </a:tc>
                <a:extLst>
                  <a:ext uri="{0D108BD9-81ED-4DB2-BD59-A6C34878D82A}">
                    <a16:rowId xmlns:a16="http://schemas.microsoft.com/office/drawing/2014/main" val="1795043316"/>
                  </a:ext>
                </a:extLst>
              </a:tr>
              <a:tr h="370840">
                <a:tc>
                  <a:txBody>
                    <a:bodyPr/>
                    <a:lstStyle/>
                    <a:p>
                      <a:pPr fontAlgn="base"/>
                      <a:endParaRPr lang="en-DE" dirty="0">
                        <a:effectLst/>
                      </a:endParaRPr>
                    </a:p>
                  </a:txBody>
                  <a:tcPr anchor="ctr"/>
                </a:tc>
                <a:tc>
                  <a:txBody>
                    <a:bodyPr/>
                    <a:lstStyle/>
                    <a:p>
                      <a:pPr fontAlgn="base"/>
                      <a:r>
                        <a:rPr lang="en-GB" dirty="0">
                          <a:effectLst/>
                        </a:rPr>
                        <a:t>Update project documentation as needed</a:t>
                      </a:r>
                    </a:p>
                  </a:txBody>
                  <a:tcPr anchor="ctr"/>
                </a:tc>
                <a:tc>
                  <a:txBody>
                    <a:bodyPr/>
                    <a:lstStyle/>
                    <a:p>
                      <a:pPr fontAlgn="base"/>
                      <a:endParaRPr lang="en-DE" dirty="0">
                        <a:effectLst/>
                      </a:endParaRPr>
                    </a:p>
                  </a:txBody>
                  <a:tcPr anchor="ctr"/>
                </a:tc>
                <a:tc>
                  <a:txBody>
                    <a:bodyPr/>
                    <a:lstStyle/>
                    <a:p>
                      <a:pPr fontAlgn="base"/>
                      <a:endParaRPr lang="en-DE" dirty="0">
                        <a:effectLst/>
                      </a:endParaRPr>
                    </a:p>
                  </a:txBody>
                  <a:tcPr anchor="ctr"/>
                </a:tc>
                <a:extLst>
                  <a:ext uri="{0D108BD9-81ED-4DB2-BD59-A6C34878D82A}">
                    <a16:rowId xmlns:a16="http://schemas.microsoft.com/office/drawing/2014/main" val="2483227325"/>
                  </a:ext>
                </a:extLst>
              </a:tr>
              <a:tr h="370840">
                <a:tc>
                  <a:txBody>
                    <a:bodyPr/>
                    <a:lstStyle/>
                    <a:p>
                      <a:pPr fontAlgn="base"/>
                      <a:r>
                        <a:rPr lang="en-PH" b="1">
                          <a:effectLst/>
                        </a:rPr>
                        <a:t>Total Hours</a:t>
                      </a:r>
                      <a:endParaRPr lang="en-PH">
                        <a:effectLst/>
                      </a:endParaRPr>
                    </a:p>
                  </a:txBody>
                  <a:tcPr anchor="ctr"/>
                </a:tc>
                <a:tc>
                  <a:txBody>
                    <a:bodyPr/>
                    <a:lstStyle/>
                    <a:p>
                      <a:pPr fontAlgn="base"/>
                      <a:endParaRPr lang="en-DE">
                        <a:effectLst/>
                      </a:endParaRPr>
                    </a:p>
                  </a:txBody>
                  <a:tcPr anchor="ctr"/>
                </a:tc>
                <a:tc>
                  <a:txBody>
                    <a:bodyPr/>
                    <a:lstStyle/>
                    <a:p>
                      <a:pPr fontAlgn="base"/>
                      <a:r>
                        <a:rPr lang="en-PH" b="1">
                          <a:effectLst/>
                        </a:rPr>
                        <a:t>50 hours</a:t>
                      </a:r>
                      <a:endParaRPr lang="en-PH">
                        <a:effectLst/>
                      </a:endParaRPr>
                    </a:p>
                  </a:txBody>
                  <a:tcPr anchor="ctr"/>
                </a:tc>
                <a:tc>
                  <a:txBody>
                    <a:bodyPr/>
                    <a:lstStyle/>
                    <a:p>
                      <a:pPr fontAlgn="base"/>
                      <a:r>
                        <a:rPr lang="en-DE" b="1" dirty="0">
                          <a:effectLst/>
                        </a:rPr>
                        <a:t>100%</a:t>
                      </a:r>
                      <a:endParaRPr lang="en-DE" dirty="0">
                        <a:effectLst/>
                      </a:endParaRPr>
                    </a:p>
                  </a:txBody>
                  <a:tcPr anchor="ctr"/>
                </a:tc>
                <a:extLst>
                  <a:ext uri="{0D108BD9-81ED-4DB2-BD59-A6C34878D82A}">
                    <a16:rowId xmlns:a16="http://schemas.microsoft.com/office/drawing/2014/main" val="1528174418"/>
                  </a:ext>
                </a:extLst>
              </a:tr>
            </a:tbl>
          </a:graphicData>
        </a:graphic>
      </p:graphicFrame>
    </p:spTree>
    <p:extLst>
      <p:ext uri="{BB962C8B-B14F-4D97-AF65-F5344CB8AC3E}">
        <p14:creationId xmlns:p14="http://schemas.microsoft.com/office/powerpoint/2010/main" val="353006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EF72-4E87-2AC7-9851-8D8BFEAF00B0}"/>
              </a:ext>
            </a:extLst>
          </p:cNvPr>
          <p:cNvSpPr>
            <a:spLocks noGrp="1"/>
          </p:cNvSpPr>
          <p:nvPr>
            <p:ph type="title"/>
          </p:nvPr>
        </p:nvSpPr>
        <p:spPr>
          <a:xfrm>
            <a:off x="838200" y="365125"/>
            <a:ext cx="10515600" cy="1034017"/>
          </a:xfrm>
        </p:spPr>
        <p:txBody>
          <a:bodyPr>
            <a:normAutofit/>
          </a:bodyPr>
          <a:lstStyle/>
          <a:p>
            <a:r>
              <a:rPr lang="en-GB" sz="2400" b="1" i="0" dirty="0">
                <a:effectLst/>
                <a:latin typeface="Roboto" panose="02000000000000000000" pitchFamily="2" charset="0"/>
                <a:ea typeface="Roboto" panose="02000000000000000000" pitchFamily="2" charset="0"/>
              </a:rPr>
              <a:t>Project Background: Boosting the Growth of Lil-Lucia Cake and Pastries Shop</a:t>
            </a:r>
            <a:endParaRPr lang="en-DE" sz="2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EFD82139-3550-20F3-1F96-EEB10394C4B6}"/>
              </a:ext>
            </a:extLst>
          </p:cNvPr>
          <p:cNvSpPr>
            <a:spLocks noGrp="1"/>
          </p:cNvSpPr>
          <p:nvPr>
            <p:ph idx="1"/>
          </p:nvPr>
        </p:nvSpPr>
        <p:spPr>
          <a:xfrm>
            <a:off x="838200" y="1399142"/>
            <a:ext cx="10515600" cy="4777821"/>
          </a:xfrm>
        </p:spPr>
        <p:txBody>
          <a:bodyPr>
            <a:normAutofit/>
          </a:bodyPr>
          <a:lstStyle/>
          <a:p>
            <a:r>
              <a:rPr lang="en-GB" sz="2000" b="1" i="0" dirty="0">
                <a:effectLst/>
                <a:latin typeface="Roboto" panose="02000000000000000000" pitchFamily="2" charset="0"/>
                <a:ea typeface="Roboto" panose="02000000000000000000" pitchFamily="2" charset="0"/>
              </a:rPr>
              <a:t>Problem Statement:</a:t>
            </a:r>
            <a:r>
              <a:rPr lang="en-GB" sz="2000" b="0" i="0" dirty="0">
                <a:solidFill>
                  <a:srgbClr val="374151"/>
                </a:solidFill>
                <a:effectLst/>
                <a:latin typeface="Roboto" panose="02000000000000000000" pitchFamily="2" charset="0"/>
                <a:ea typeface="Roboto" panose="02000000000000000000" pitchFamily="2" charset="0"/>
              </a:rPr>
              <a:t> </a:t>
            </a:r>
          </a:p>
          <a:p>
            <a:pPr lvl="1"/>
            <a:r>
              <a:rPr lang="en-GB" sz="2000" b="0" i="0" dirty="0">
                <a:solidFill>
                  <a:srgbClr val="374151"/>
                </a:solidFill>
                <a:effectLst/>
                <a:latin typeface="Roboto" panose="02000000000000000000" pitchFamily="2" charset="0"/>
                <a:ea typeface="Roboto" panose="02000000000000000000" pitchFamily="2" charset="0"/>
              </a:rPr>
              <a:t>Lil-Lucia Cake Shop, a charming local bakery known for its delectable creations, has reached a point where it seeks to expand its customer base and reach out to newer locations. Despite its reputation for quality products, the bakery is facing challenges in accessing a wider audience and achieving sustained growth. The lack of a growth strategy, limited marketing efforts, and potential operational inefficiencies have hindered the bakery's ability to tap into its full potential.</a:t>
            </a:r>
          </a:p>
          <a:p>
            <a:r>
              <a:rPr lang="en-GB" sz="2000" b="1" i="0" dirty="0">
                <a:effectLst/>
                <a:latin typeface="Roboto" panose="02000000000000000000" pitchFamily="2" charset="0"/>
                <a:ea typeface="Roboto" panose="02000000000000000000" pitchFamily="2" charset="0"/>
              </a:rPr>
              <a:t>Objectives</a:t>
            </a:r>
            <a:r>
              <a:rPr lang="en-GB" sz="2400" b="1" i="0" dirty="0">
                <a:effectLst/>
                <a:latin typeface="Roboto" panose="02000000000000000000" pitchFamily="2" charset="0"/>
                <a:ea typeface="Roboto" panose="02000000000000000000" pitchFamily="2" charset="0"/>
              </a:rPr>
              <a:t>:</a:t>
            </a:r>
            <a:r>
              <a:rPr lang="en-GB" sz="2400" b="0" i="0" dirty="0">
                <a:solidFill>
                  <a:srgbClr val="374151"/>
                </a:solidFill>
                <a:effectLst/>
                <a:latin typeface="Roboto" panose="02000000000000000000" pitchFamily="2" charset="0"/>
                <a:ea typeface="Roboto" panose="02000000000000000000" pitchFamily="2" charset="0"/>
              </a:rPr>
              <a:t> </a:t>
            </a:r>
          </a:p>
          <a:p>
            <a:pPr lvl="1"/>
            <a:r>
              <a:rPr lang="en-GB" sz="2000" b="0" i="0" dirty="0">
                <a:solidFill>
                  <a:srgbClr val="374151"/>
                </a:solidFill>
                <a:effectLst/>
                <a:latin typeface="Roboto" panose="02000000000000000000" pitchFamily="2" charset="0"/>
                <a:ea typeface="Roboto" panose="02000000000000000000" pitchFamily="2" charset="0"/>
              </a:rPr>
              <a:t>The central focus of this project is to be able to devise a comprehensive growth strategy for Lil-Lucia Cake Shop that encompasses various aspects to support it’s operations. The project aims to achieve the following objectives:</a:t>
            </a:r>
          </a:p>
          <a:p>
            <a:pPr lvl="2"/>
            <a:r>
              <a:rPr lang="en-GB" sz="1800" b="1" i="0" dirty="0">
                <a:effectLst/>
                <a:latin typeface="Söhne"/>
              </a:rPr>
              <a:t>Online Presence and E-commerce:</a:t>
            </a:r>
            <a:r>
              <a:rPr lang="en-GB" sz="1800" b="0" i="0" dirty="0">
                <a:solidFill>
                  <a:srgbClr val="374151"/>
                </a:solidFill>
                <a:effectLst/>
                <a:latin typeface="Söhne"/>
              </a:rPr>
              <a:t> Establish an online platform for the bakery, including a user-friendly website with an online ordering system. This would enable customers to browse products, place orders, and Lil Lucia could then handle the delivery of the products.</a:t>
            </a:r>
            <a:endParaRPr lang="en-GB" sz="1800" b="0" i="0" dirty="0">
              <a:solidFill>
                <a:srgbClr val="37415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2256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F0059-02C0-C276-823C-A6E98414E492}"/>
              </a:ext>
            </a:extLst>
          </p:cNvPr>
          <p:cNvSpPr>
            <a:spLocks noGrp="1"/>
          </p:cNvSpPr>
          <p:nvPr>
            <p:ph idx="1"/>
          </p:nvPr>
        </p:nvSpPr>
        <p:spPr>
          <a:xfrm>
            <a:off x="838200" y="484742"/>
            <a:ext cx="10515600" cy="5692221"/>
          </a:xfrm>
        </p:spPr>
        <p:txBody>
          <a:bodyPr/>
          <a:lstStyle/>
          <a:p>
            <a:r>
              <a:rPr lang="en-GB" sz="2000" b="1" i="0" dirty="0">
                <a:effectLst/>
                <a:latin typeface="Roboto" panose="02000000000000000000" pitchFamily="2" charset="0"/>
                <a:ea typeface="Roboto" panose="02000000000000000000" pitchFamily="2" charset="0"/>
              </a:rPr>
              <a:t>Objectives(Cont.)</a:t>
            </a:r>
            <a:r>
              <a:rPr lang="en-GB" sz="2400" b="1" i="0" dirty="0">
                <a:effectLst/>
                <a:latin typeface="Roboto" panose="02000000000000000000" pitchFamily="2" charset="0"/>
                <a:ea typeface="Roboto" panose="02000000000000000000" pitchFamily="2" charset="0"/>
              </a:rPr>
              <a:t>:</a:t>
            </a:r>
            <a:r>
              <a:rPr lang="en-GB" sz="2400" b="0" i="0" dirty="0">
                <a:solidFill>
                  <a:srgbClr val="374151"/>
                </a:solidFill>
                <a:effectLst/>
                <a:latin typeface="Roboto" panose="02000000000000000000" pitchFamily="2" charset="0"/>
                <a:ea typeface="Roboto" panose="02000000000000000000" pitchFamily="2" charset="0"/>
              </a:rPr>
              <a:t> </a:t>
            </a:r>
          </a:p>
          <a:p>
            <a:pPr lvl="2"/>
            <a:r>
              <a:rPr lang="en-GB" sz="1800" b="1" i="0" dirty="0">
                <a:effectLst/>
                <a:latin typeface="Roboto" panose="02000000000000000000" pitchFamily="2" charset="0"/>
                <a:ea typeface="Roboto" panose="02000000000000000000" pitchFamily="2" charset="0"/>
              </a:rPr>
              <a:t>Operational Efficiency:</a:t>
            </a:r>
            <a:r>
              <a:rPr lang="en-GB" sz="1800" b="0" i="0" dirty="0">
                <a:solidFill>
                  <a:srgbClr val="374151"/>
                </a:solidFill>
                <a:effectLst/>
                <a:latin typeface="Roboto" panose="02000000000000000000" pitchFamily="2" charset="0"/>
                <a:ea typeface="Roboto" panose="02000000000000000000" pitchFamily="2" charset="0"/>
              </a:rPr>
              <a:t> With the establishing of the online shop, this would streamline internal processes to optimize production, reduce wastage, and improve cost-effectiveness. This could involve inventory management systems in the future, production scheduling, and staff training</a:t>
            </a:r>
            <a:r>
              <a:rPr lang="en-GB" sz="1600" b="0" i="0" dirty="0">
                <a:solidFill>
                  <a:srgbClr val="374151"/>
                </a:solidFill>
                <a:effectLst/>
                <a:latin typeface="Roboto" panose="02000000000000000000" pitchFamily="2" charset="0"/>
                <a:ea typeface="Roboto" panose="02000000000000000000" pitchFamily="2" charset="0"/>
              </a:rPr>
              <a:t>.</a:t>
            </a:r>
          </a:p>
          <a:p>
            <a:pPr lvl="2"/>
            <a:r>
              <a:rPr lang="en-GB" sz="1800" b="1" i="0" dirty="0">
                <a:effectLst/>
                <a:latin typeface="Roboto" panose="02000000000000000000" pitchFamily="2" charset="0"/>
                <a:ea typeface="Roboto" panose="02000000000000000000" pitchFamily="2" charset="0"/>
              </a:rPr>
              <a:t>Partnerships and Collaborations:</a:t>
            </a:r>
            <a:r>
              <a:rPr lang="en-GB" sz="1800" b="0" i="0" dirty="0">
                <a:solidFill>
                  <a:srgbClr val="374151"/>
                </a:solidFill>
                <a:effectLst/>
                <a:latin typeface="Roboto" panose="02000000000000000000" pitchFamily="2" charset="0"/>
                <a:ea typeface="Roboto" panose="02000000000000000000" pitchFamily="2" charset="0"/>
              </a:rPr>
              <a:t> With the online shop being established the fact that the bakery could also explore potential partnerships with other cafes, as well as also venturing into working with catering companies in the sense of preparing the deserts in the future to expand the bakery's reach and customer base. Collaborations can lead to cross-promotion and shared marketing efforts especially with the online shop.</a:t>
            </a:r>
          </a:p>
          <a:p>
            <a:endParaRPr lang="en-DE" dirty="0"/>
          </a:p>
        </p:txBody>
      </p:sp>
    </p:spTree>
    <p:extLst>
      <p:ext uri="{BB962C8B-B14F-4D97-AF65-F5344CB8AC3E}">
        <p14:creationId xmlns:p14="http://schemas.microsoft.com/office/powerpoint/2010/main" val="261815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4CA7-F1F9-32AD-E29D-58210C11AC8C}"/>
              </a:ext>
            </a:extLst>
          </p:cNvPr>
          <p:cNvSpPr>
            <a:spLocks noGrp="1"/>
          </p:cNvSpPr>
          <p:nvPr>
            <p:ph type="title"/>
          </p:nvPr>
        </p:nvSpPr>
        <p:spPr>
          <a:xfrm>
            <a:off x="838200" y="365125"/>
            <a:ext cx="10515600" cy="604359"/>
          </a:xfrm>
        </p:spPr>
        <p:txBody>
          <a:bodyPr>
            <a:normAutofit/>
          </a:bodyPr>
          <a:lstStyle/>
          <a:p>
            <a:r>
              <a:rPr lang="en-PH" sz="2400" dirty="0">
                <a:latin typeface="Roboto" panose="02000000000000000000" pitchFamily="2" charset="0"/>
                <a:ea typeface="Roboto" panose="02000000000000000000" pitchFamily="2" charset="0"/>
              </a:rPr>
              <a:t>Project Plan</a:t>
            </a:r>
            <a:endParaRPr lang="en-DE" sz="2400"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E3E4B3A8-6E79-93D7-06C3-20CB67232EB5}"/>
              </a:ext>
            </a:extLst>
          </p:cNvPr>
          <p:cNvSpPr>
            <a:spLocks noGrp="1"/>
          </p:cNvSpPr>
          <p:nvPr>
            <p:ph idx="1"/>
          </p:nvPr>
        </p:nvSpPr>
        <p:spPr>
          <a:xfrm>
            <a:off x="838200" y="969484"/>
            <a:ext cx="10515600" cy="5207479"/>
          </a:xfrm>
        </p:spPr>
        <p:txBody>
          <a:bodyPr>
            <a:normAutofit fontScale="25000" lnSpcReduction="20000"/>
          </a:bodyPr>
          <a:lstStyle/>
          <a:p>
            <a:pPr algn="l"/>
            <a:r>
              <a:rPr lang="en-GB" sz="7200" b="1" i="0" dirty="0">
                <a:solidFill>
                  <a:srgbClr val="374151"/>
                </a:solidFill>
                <a:effectLst/>
                <a:latin typeface="Roboto" panose="02000000000000000000" pitchFamily="2" charset="0"/>
                <a:ea typeface="Roboto" panose="02000000000000000000" pitchFamily="2" charset="0"/>
              </a:rPr>
              <a:t>Phase 1: Project Setup and Front-End Development</a:t>
            </a:r>
            <a:endParaRPr lang="en-GB" sz="7200" b="0" i="0" dirty="0">
              <a:solidFill>
                <a:srgbClr val="374151"/>
              </a:solidFill>
              <a:effectLst/>
              <a:latin typeface="Roboto" panose="02000000000000000000" pitchFamily="2" charset="0"/>
              <a:ea typeface="Roboto" panose="02000000000000000000" pitchFamily="2" charset="0"/>
            </a:endParaRPr>
          </a:p>
          <a:p>
            <a:pPr lvl="1"/>
            <a:r>
              <a:rPr lang="en-GB" sz="7200" b="1" i="0" dirty="0">
                <a:solidFill>
                  <a:srgbClr val="374151"/>
                </a:solidFill>
                <a:effectLst/>
                <a:latin typeface="Roboto" panose="02000000000000000000" pitchFamily="2" charset="0"/>
                <a:ea typeface="Roboto" panose="02000000000000000000" pitchFamily="2" charset="0"/>
              </a:rPr>
              <a:t>Week 1-2: Project </a:t>
            </a:r>
            <a:r>
              <a:rPr lang="en-GB" sz="7200" b="1" i="0" dirty="0" err="1">
                <a:solidFill>
                  <a:srgbClr val="374151"/>
                </a:solidFill>
                <a:effectLst/>
                <a:latin typeface="Roboto" panose="02000000000000000000" pitchFamily="2" charset="0"/>
                <a:ea typeface="Roboto" panose="02000000000000000000" pitchFamily="2" charset="0"/>
              </a:rPr>
              <a:t>Kickoff</a:t>
            </a:r>
            <a:r>
              <a:rPr lang="en-GB" sz="7200" b="1" i="0" dirty="0">
                <a:solidFill>
                  <a:srgbClr val="374151"/>
                </a:solidFill>
                <a:effectLst/>
                <a:latin typeface="Roboto" panose="02000000000000000000" pitchFamily="2" charset="0"/>
                <a:ea typeface="Roboto" panose="02000000000000000000" pitchFamily="2" charset="0"/>
              </a:rPr>
              <a:t> and Planning</a:t>
            </a:r>
            <a:endParaRPr lang="en-GB" sz="7200" b="0" i="0" dirty="0">
              <a:solidFill>
                <a:srgbClr val="374151"/>
              </a:solidFill>
              <a:effectLst/>
              <a:latin typeface="Roboto" panose="02000000000000000000" pitchFamily="2" charset="0"/>
              <a:ea typeface="Roboto" panose="02000000000000000000" pitchFamily="2" charset="0"/>
            </a:endParaRPr>
          </a:p>
          <a:p>
            <a:pPr lvl="2"/>
            <a:r>
              <a:rPr lang="en-GB" sz="7200" b="0" i="0" dirty="0">
                <a:solidFill>
                  <a:srgbClr val="374151"/>
                </a:solidFill>
                <a:effectLst/>
                <a:latin typeface="Roboto" panose="02000000000000000000" pitchFamily="2" charset="0"/>
                <a:ea typeface="Roboto" panose="02000000000000000000" pitchFamily="2" charset="0"/>
              </a:rPr>
              <a:t>Define project scope, requirements, and features.</a:t>
            </a:r>
          </a:p>
          <a:p>
            <a:pPr lvl="2"/>
            <a:r>
              <a:rPr lang="en-GB" sz="7200" b="0" i="0" dirty="0">
                <a:solidFill>
                  <a:srgbClr val="374151"/>
                </a:solidFill>
                <a:effectLst/>
                <a:latin typeface="Roboto" panose="02000000000000000000" pitchFamily="2" charset="0"/>
                <a:ea typeface="Roboto" panose="02000000000000000000" pitchFamily="2" charset="0"/>
              </a:rPr>
              <a:t>Plan development milestones and timeline.</a:t>
            </a:r>
          </a:p>
          <a:p>
            <a:pPr lvl="2"/>
            <a:r>
              <a:rPr lang="en-GB" sz="7200" b="0" i="0" dirty="0">
                <a:solidFill>
                  <a:srgbClr val="374151"/>
                </a:solidFill>
                <a:effectLst/>
                <a:latin typeface="Roboto" panose="02000000000000000000" pitchFamily="2" charset="0"/>
                <a:ea typeface="Roboto" panose="02000000000000000000" pitchFamily="2" charset="0"/>
              </a:rPr>
              <a:t>Set up GitHub repository for version control.</a:t>
            </a:r>
          </a:p>
          <a:p>
            <a:pPr lvl="1"/>
            <a:r>
              <a:rPr lang="en-GB" sz="7200" b="1" i="0" dirty="0">
                <a:solidFill>
                  <a:srgbClr val="374151"/>
                </a:solidFill>
                <a:effectLst/>
                <a:latin typeface="Roboto" panose="02000000000000000000" pitchFamily="2" charset="0"/>
                <a:ea typeface="Roboto" panose="02000000000000000000" pitchFamily="2" charset="0"/>
              </a:rPr>
              <a:t>Week 3-4: Front-End Development</a:t>
            </a:r>
            <a:endParaRPr lang="en-GB" sz="7200" b="0" i="0" dirty="0">
              <a:solidFill>
                <a:srgbClr val="374151"/>
              </a:solidFill>
              <a:effectLst/>
              <a:latin typeface="Roboto" panose="02000000000000000000" pitchFamily="2" charset="0"/>
              <a:ea typeface="Roboto" panose="02000000000000000000" pitchFamily="2" charset="0"/>
            </a:endParaRPr>
          </a:p>
          <a:p>
            <a:pPr lvl="2"/>
            <a:r>
              <a:rPr lang="en-GB" sz="7200" b="0" i="0" dirty="0">
                <a:solidFill>
                  <a:srgbClr val="374151"/>
                </a:solidFill>
                <a:effectLst/>
                <a:latin typeface="Roboto" panose="02000000000000000000" pitchFamily="2" charset="0"/>
                <a:ea typeface="Roboto" panose="02000000000000000000" pitchFamily="2" charset="0"/>
              </a:rPr>
              <a:t>Create React application structure.</a:t>
            </a:r>
          </a:p>
          <a:p>
            <a:pPr lvl="2"/>
            <a:r>
              <a:rPr lang="en-GB" sz="7200" b="0" i="0" dirty="0">
                <a:solidFill>
                  <a:srgbClr val="374151"/>
                </a:solidFill>
                <a:effectLst/>
                <a:latin typeface="Roboto" panose="02000000000000000000" pitchFamily="2" charset="0"/>
                <a:ea typeface="Roboto" panose="02000000000000000000" pitchFamily="2" charset="0"/>
              </a:rPr>
              <a:t>Develop UI components and layouts.</a:t>
            </a:r>
          </a:p>
          <a:p>
            <a:pPr lvl="2"/>
            <a:r>
              <a:rPr lang="en-GB" sz="7200" b="0" i="0" dirty="0">
                <a:solidFill>
                  <a:srgbClr val="374151"/>
                </a:solidFill>
                <a:effectLst/>
                <a:latin typeface="Roboto" panose="02000000000000000000" pitchFamily="2" charset="0"/>
                <a:ea typeface="Roboto" panose="02000000000000000000" pitchFamily="2" charset="0"/>
              </a:rPr>
              <a:t>Implement routing and navigation.</a:t>
            </a:r>
          </a:p>
          <a:p>
            <a:pPr lvl="1"/>
            <a:r>
              <a:rPr lang="en-GB" sz="7200" b="1" i="0" dirty="0">
                <a:solidFill>
                  <a:srgbClr val="374151"/>
                </a:solidFill>
                <a:effectLst/>
                <a:latin typeface="Roboto" panose="02000000000000000000" pitchFamily="2" charset="0"/>
                <a:ea typeface="Roboto" panose="02000000000000000000" pitchFamily="2" charset="0"/>
              </a:rPr>
              <a:t>Week 5-6: Front-End Integration</a:t>
            </a:r>
            <a:endParaRPr lang="en-GB" sz="7200" b="0" i="0" dirty="0">
              <a:solidFill>
                <a:srgbClr val="374151"/>
              </a:solidFill>
              <a:effectLst/>
              <a:latin typeface="Roboto" panose="02000000000000000000" pitchFamily="2" charset="0"/>
              <a:ea typeface="Roboto" panose="02000000000000000000" pitchFamily="2" charset="0"/>
            </a:endParaRPr>
          </a:p>
          <a:p>
            <a:pPr lvl="2"/>
            <a:r>
              <a:rPr lang="en-GB" sz="7200" b="0" i="0" dirty="0">
                <a:solidFill>
                  <a:srgbClr val="374151"/>
                </a:solidFill>
                <a:effectLst/>
                <a:latin typeface="Roboto" panose="02000000000000000000" pitchFamily="2" charset="0"/>
                <a:ea typeface="Roboto" panose="02000000000000000000" pitchFamily="2" charset="0"/>
              </a:rPr>
              <a:t>Connect front-end to mock API endpoints.</a:t>
            </a:r>
          </a:p>
          <a:p>
            <a:pPr lvl="2"/>
            <a:r>
              <a:rPr lang="en-GB" sz="7200" b="0" i="0" dirty="0">
                <a:solidFill>
                  <a:srgbClr val="374151"/>
                </a:solidFill>
                <a:effectLst/>
                <a:latin typeface="Roboto" panose="02000000000000000000" pitchFamily="2" charset="0"/>
                <a:ea typeface="Roboto" panose="02000000000000000000" pitchFamily="2" charset="0"/>
              </a:rPr>
              <a:t>Implement user authentication and authorization.</a:t>
            </a:r>
          </a:p>
          <a:p>
            <a:pPr lvl="2"/>
            <a:r>
              <a:rPr lang="en-GB" sz="7200" b="0" i="0" dirty="0">
                <a:solidFill>
                  <a:srgbClr val="374151"/>
                </a:solidFill>
                <a:effectLst/>
                <a:latin typeface="Roboto" panose="02000000000000000000" pitchFamily="2" charset="0"/>
                <a:ea typeface="Roboto" panose="02000000000000000000" pitchFamily="2" charset="0"/>
              </a:rPr>
              <a:t>Test UI responsiveness and compatibility.</a:t>
            </a:r>
            <a:endParaRPr lang="en-GB" sz="7200" dirty="0">
              <a:solidFill>
                <a:srgbClr val="374151"/>
              </a:solidFill>
              <a:latin typeface="Roboto" panose="02000000000000000000" pitchFamily="2" charset="0"/>
              <a:ea typeface="Roboto" panose="02000000000000000000" pitchFamily="2" charset="0"/>
            </a:endParaRPr>
          </a:p>
          <a:p>
            <a:r>
              <a:rPr lang="en-GB" sz="7600" b="1" i="0" dirty="0">
                <a:solidFill>
                  <a:srgbClr val="374151"/>
                </a:solidFill>
                <a:effectLst/>
                <a:latin typeface="Roboto" panose="02000000000000000000" pitchFamily="2" charset="0"/>
                <a:ea typeface="Roboto" panose="02000000000000000000" pitchFamily="2" charset="0"/>
              </a:rPr>
              <a:t>Phase 2: Back-End Development and Database Setup</a:t>
            </a:r>
            <a:endParaRPr lang="en-GB" sz="7600" b="0" i="0" dirty="0">
              <a:solidFill>
                <a:srgbClr val="374151"/>
              </a:solidFill>
              <a:effectLst/>
              <a:latin typeface="Roboto" panose="02000000000000000000" pitchFamily="2" charset="0"/>
              <a:ea typeface="Roboto" panose="02000000000000000000" pitchFamily="2" charset="0"/>
            </a:endParaRPr>
          </a:p>
          <a:p>
            <a:pPr lvl="1"/>
            <a:r>
              <a:rPr lang="en-GB" sz="7600" b="1" i="0" dirty="0">
                <a:solidFill>
                  <a:srgbClr val="374151"/>
                </a:solidFill>
                <a:effectLst/>
                <a:latin typeface="Roboto" panose="02000000000000000000" pitchFamily="2" charset="0"/>
                <a:ea typeface="Roboto" panose="02000000000000000000" pitchFamily="2" charset="0"/>
              </a:rPr>
              <a:t>Week 7-8: Back-End Setup</a:t>
            </a:r>
            <a:endParaRPr lang="en-GB" sz="7600" b="0" i="0" dirty="0">
              <a:solidFill>
                <a:srgbClr val="374151"/>
              </a:solidFill>
              <a:effectLst/>
              <a:latin typeface="Roboto" panose="02000000000000000000" pitchFamily="2" charset="0"/>
              <a:ea typeface="Roboto" panose="02000000000000000000" pitchFamily="2" charset="0"/>
            </a:endParaRPr>
          </a:p>
          <a:p>
            <a:pPr lvl="2"/>
            <a:r>
              <a:rPr lang="en-GB" sz="7400" b="0" i="0" dirty="0">
                <a:solidFill>
                  <a:srgbClr val="374151"/>
                </a:solidFill>
                <a:effectLst/>
                <a:latin typeface="Roboto" panose="02000000000000000000" pitchFamily="2" charset="0"/>
                <a:ea typeface="Roboto" panose="02000000000000000000" pitchFamily="2" charset="0"/>
              </a:rPr>
              <a:t>Set up Node.js environment.</a:t>
            </a:r>
          </a:p>
          <a:p>
            <a:pPr lvl="2"/>
            <a:r>
              <a:rPr lang="en-GB" sz="7400" b="0" i="0" dirty="0">
                <a:solidFill>
                  <a:srgbClr val="374151"/>
                </a:solidFill>
                <a:effectLst/>
                <a:latin typeface="Roboto" panose="02000000000000000000" pitchFamily="2" charset="0"/>
                <a:ea typeface="Roboto" panose="02000000000000000000" pitchFamily="2" charset="0"/>
              </a:rPr>
              <a:t>Create Express.js application.</a:t>
            </a:r>
          </a:p>
          <a:p>
            <a:pPr lvl="2"/>
            <a:r>
              <a:rPr lang="en-GB" sz="7400" b="0" i="0" dirty="0">
                <a:solidFill>
                  <a:srgbClr val="374151"/>
                </a:solidFill>
                <a:effectLst/>
                <a:latin typeface="Roboto" panose="02000000000000000000" pitchFamily="2" charset="0"/>
                <a:ea typeface="Roboto" panose="02000000000000000000" pitchFamily="2" charset="0"/>
              </a:rPr>
              <a:t>Implement basic API routes for data retrieval.</a:t>
            </a:r>
          </a:p>
          <a:p>
            <a:endParaRPr lang="en-DE" dirty="0"/>
          </a:p>
        </p:txBody>
      </p:sp>
    </p:spTree>
    <p:extLst>
      <p:ext uri="{BB962C8B-B14F-4D97-AF65-F5344CB8AC3E}">
        <p14:creationId xmlns:p14="http://schemas.microsoft.com/office/powerpoint/2010/main" val="348844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EFF15-6F92-2F5B-38E5-5B28BE106242}"/>
              </a:ext>
            </a:extLst>
          </p:cNvPr>
          <p:cNvSpPr>
            <a:spLocks noGrp="1"/>
          </p:cNvSpPr>
          <p:nvPr>
            <p:ph idx="1"/>
          </p:nvPr>
        </p:nvSpPr>
        <p:spPr>
          <a:xfrm>
            <a:off x="838200" y="253388"/>
            <a:ext cx="10515600" cy="5923575"/>
          </a:xfrm>
        </p:spPr>
        <p:txBody>
          <a:bodyPr>
            <a:noAutofit/>
          </a:bodyPr>
          <a:lstStyle/>
          <a:p>
            <a:pPr lvl="1"/>
            <a:r>
              <a:rPr lang="en-GB" sz="1800" b="1" i="0" dirty="0">
                <a:solidFill>
                  <a:srgbClr val="374151"/>
                </a:solidFill>
                <a:effectLst/>
                <a:latin typeface="Roboto" panose="02000000000000000000" pitchFamily="2" charset="0"/>
                <a:ea typeface="Roboto" panose="02000000000000000000" pitchFamily="2" charset="0"/>
              </a:rPr>
              <a:t>Week 9-10: MySQL Database Setup</a:t>
            </a:r>
            <a:endParaRPr lang="en-GB" sz="1800" b="0" i="0" dirty="0">
              <a:solidFill>
                <a:srgbClr val="374151"/>
              </a:solidFill>
              <a:effectLst/>
              <a:latin typeface="Roboto" panose="02000000000000000000" pitchFamily="2" charset="0"/>
              <a:ea typeface="Roboto" panose="02000000000000000000" pitchFamily="2" charset="0"/>
            </a:endParaRPr>
          </a:p>
          <a:p>
            <a:pPr lvl="2"/>
            <a:r>
              <a:rPr lang="en-GB" sz="1800" b="0" i="0" dirty="0">
                <a:solidFill>
                  <a:srgbClr val="374151"/>
                </a:solidFill>
                <a:effectLst/>
                <a:latin typeface="Roboto" panose="02000000000000000000" pitchFamily="2" charset="0"/>
                <a:ea typeface="Roboto" panose="02000000000000000000" pitchFamily="2" charset="0"/>
              </a:rPr>
              <a:t>Set up AWS RDS instance for MySQL.</a:t>
            </a:r>
          </a:p>
          <a:p>
            <a:pPr lvl="2"/>
            <a:r>
              <a:rPr lang="en-GB" sz="1800" b="0" i="0" dirty="0">
                <a:solidFill>
                  <a:srgbClr val="374151"/>
                </a:solidFill>
                <a:effectLst/>
                <a:latin typeface="Roboto" panose="02000000000000000000" pitchFamily="2" charset="0"/>
                <a:ea typeface="Roboto" panose="02000000000000000000" pitchFamily="2" charset="0"/>
              </a:rPr>
              <a:t>Design database schema based on application requirements.</a:t>
            </a:r>
          </a:p>
          <a:p>
            <a:pPr lvl="2"/>
            <a:r>
              <a:rPr lang="en-GB" sz="1800" b="0" i="0" dirty="0">
                <a:solidFill>
                  <a:srgbClr val="374151"/>
                </a:solidFill>
                <a:effectLst/>
                <a:latin typeface="Roboto" panose="02000000000000000000" pitchFamily="2" charset="0"/>
                <a:ea typeface="Roboto" panose="02000000000000000000" pitchFamily="2" charset="0"/>
              </a:rPr>
              <a:t>Implement data models and relationships.</a:t>
            </a:r>
          </a:p>
          <a:p>
            <a:pPr lvl="1"/>
            <a:r>
              <a:rPr lang="en-GB" sz="1800" b="1" i="0" dirty="0">
                <a:solidFill>
                  <a:srgbClr val="374151"/>
                </a:solidFill>
                <a:effectLst/>
                <a:latin typeface="Roboto" panose="02000000000000000000" pitchFamily="2" charset="0"/>
                <a:ea typeface="Roboto" panose="02000000000000000000" pitchFamily="2" charset="0"/>
              </a:rPr>
              <a:t>Week 11-12: Back-End Development</a:t>
            </a:r>
            <a:endParaRPr lang="en-GB" sz="1800" b="0" i="0" dirty="0">
              <a:solidFill>
                <a:srgbClr val="374151"/>
              </a:solidFill>
              <a:effectLst/>
              <a:latin typeface="Roboto" panose="02000000000000000000" pitchFamily="2" charset="0"/>
              <a:ea typeface="Roboto" panose="02000000000000000000" pitchFamily="2" charset="0"/>
            </a:endParaRPr>
          </a:p>
          <a:p>
            <a:pPr lvl="2"/>
            <a:r>
              <a:rPr lang="en-GB" sz="1800" b="0" i="0" dirty="0">
                <a:solidFill>
                  <a:srgbClr val="374151"/>
                </a:solidFill>
                <a:effectLst/>
                <a:latin typeface="Roboto" panose="02000000000000000000" pitchFamily="2" charset="0"/>
                <a:ea typeface="Roboto" panose="02000000000000000000" pitchFamily="2" charset="0"/>
              </a:rPr>
              <a:t>Develop API routes for CRUD operations.</a:t>
            </a:r>
          </a:p>
          <a:p>
            <a:pPr lvl="2"/>
            <a:r>
              <a:rPr lang="en-GB" sz="1800" b="0" i="0" dirty="0">
                <a:solidFill>
                  <a:srgbClr val="374151"/>
                </a:solidFill>
                <a:effectLst/>
                <a:latin typeface="Roboto" panose="02000000000000000000" pitchFamily="2" charset="0"/>
                <a:ea typeface="Roboto" panose="02000000000000000000" pitchFamily="2" charset="0"/>
              </a:rPr>
              <a:t>Implement server-side validation and error handling.</a:t>
            </a:r>
          </a:p>
          <a:p>
            <a:pPr lvl="2"/>
            <a:r>
              <a:rPr lang="en-GB" sz="1800" b="0" i="0" dirty="0">
                <a:solidFill>
                  <a:srgbClr val="374151"/>
                </a:solidFill>
                <a:effectLst/>
                <a:latin typeface="Roboto" panose="02000000000000000000" pitchFamily="2" charset="0"/>
                <a:ea typeface="Roboto" panose="02000000000000000000" pitchFamily="2" charset="0"/>
              </a:rPr>
              <a:t>Integrate authentication and authorization with front-end.</a:t>
            </a:r>
          </a:p>
          <a:p>
            <a:r>
              <a:rPr lang="en-GB" sz="1800" b="1" i="0" dirty="0">
                <a:solidFill>
                  <a:srgbClr val="374151"/>
                </a:solidFill>
                <a:effectLst/>
                <a:latin typeface="Roboto" panose="02000000000000000000" pitchFamily="2" charset="0"/>
                <a:ea typeface="Roboto" panose="02000000000000000000" pitchFamily="2" charset="0"/>
              </a:rPr>
              <a:t>Phase 3: Deployment and Testing</a:t>
            </a:r>
            <a:endParaRPr lang="en-GB" sz="1800" b="0" i="0" dirty="0">
              <a:solidFill>
                <a:srgbClr val="374151"/>
              </a:solidFill>
              <a:effectLst/>
              <a:latin typeface="Roboto" panose="02000000000000000000" pitchFamily="2" charset="0"/>
              <a:ea typeface="Roboto" panose="02000000000000000000" pitchFamily="2" charset="0"/>
            </a:endParaRPr>
          </a:p>
          <a:p>
            <a:pPr lvl="1"/>
            <a:r>
              <a:rPr lang="en-GB" sz="1800" b="1" i="0" dirty="0">
                <a:solidFill>
                  <a:srgbClr val="374151"/>
                </a:solidFill>
                <a:effectLst/>
                <a:latin typeface="Roboto" panose="02000000000000000000" pitchFamily="2" charset="0"/>
                <a:ea typeface="Roboto" panose="02000000000000000000" pitchFamily="2" charset="0"/>
              </a:rPr>
              <a:t>Week 13-14: AWS Infrastructure Setup</a:t>
            </a:r>
            <a:endParaRPr lang="en-GB" sz="1800" b="0" i="0" dirty="0">
              <a:solidFill>
                <a:srgbClr val="374151"/>
              </a:solidFill>
              <a:effectLst/>
              <a:latin typeface="Roboto" panose="02000000000000000000" pitchFamily="2" charset="0"/>
              <a:ea typeface="Roboto" panose="02000000000000000000" pitchFamily="2" charset="0"/>
            </a:endParaRPr>
          </a:p>
          <a:p>
            <a:pPr lvl="2"/>
            <a:r>
              <a:rPr lang="en-GB" sz="1800" b="0" i="0" dirty="0">
                <a:solidFill>
                  <a:srgbClr val="374151"/>
                </a:solidFill>
                <a:effectLst/>
                <a:latin typeface="Roboto" panose="02000000000000000000" pitchFamily="2" charset="0"/>
                <a:ea typeface="Roboto" panose="02000000000000000000" pitchFamily="2" charset="0"/>
              </a:rPr>
              <a:t>Set up AWS EC2 instance for the Node.js application.</a:t>
            </a:r>
          </a:p>
          <a:p>
            <a:pPr lvl="2"/>
            <a:r>
              <a:rPr lang="en-GB" sz="1800" b="0" i="0" dirty="0">
                <a:solidFill>
                  <a:srgbClr val="374151"/>
                </a:solidFill>
                <a:effectLst/>
                <a:latin typeface="Roboto" panose="02000000000000000000" pitchFamily="2" charset="0"/>
                <a:ea typeface="Roboto" panose="02000000000000000000" pitchFamily="2" charset="0"/>
              </a:rPr>
              <a:t>Configure security groups and networking.</a:t>
            </a:r>
          </a:p>
          <a:p>
            <a:pPr lvl="2"/>
            <a:r>
              <a:rPr lang="en-GB" sz="1800" b="0" i="0" dirty="0">
                <a:solidFill>
                  <a:srgbClr val="374151"/>
                </a:solidFill>
                <a:effectLst/>
                <a:latin typeface="Roboto" panose="02000000000000000000" pitchFamily="2" charset="0"/>
                <a:ea typeface="Roboto" panose="02000000000000000000" pitchFamily="2" charset="0"/>
              </a:rPr>
              <a:t>Deploy the backend application on the EC2 instance.</a:t>
            </a:r>
          </a:p>
          <a:p>
            <a:pPr lvl="1"/>
            <a:r>
              <a:rPr lang="en-GB" sz="1800" b="1" i="0" dirty="0">
                <a:solidFill>
                  <a:srgbClr val="374151"/>
                </a:solidFill>
                <a:effectLst/>
                <a:latin typeface="Roboto" panose="02000000000000000000" pitchFamily="2" charset="0"/>
                <a:ea typeface="Roboto" panose="02000000000000000000" pitchFamily="2" charset="0"/>
              </a:rPr>
              <a:t>Week 15-16: Database Deployment and Data Migration</a:t>
            </a:r>
            <a:endParaRPr lang="en-GB" sz="1800" b="0" i="0" dirty="0">
              <a:solidFill>
                <a:srgbClr val="374151"/>
              </a:solidFill>
              <a:effectLst/>
              <a:latin typeface="Roboto" panose="02000000000000000000" pitchFamily="2" charset="0"/>
              <a:ea typeface="Roboto" panose="02000000000000000000" pitchFamily="2" charset="0"/>
            </a:endParaRPr>
          </a:p>
          <a:p>
            <a:pPr lvl="2"/>
            <a:r>
              <a:rPr lang="en-GB" sz="1800" b="0" i="0" dirty="0">
                <a:solidFill>
                  <a:srgbClr val="374151"/>
                </a:solidFill>
                <a:effectLst/>
                <a:latin typeface="Roboto" panose="02000000000000000000" pitchFamily="2" charset="0"/>
                <a:ea typeface="Roboto" panose="02000000000000000000" pitchFamily="2" charset="0"/>
              </a:rPr>
              <a:t>Configure AWS RDS security groups and access.</a:t>
            </a:r>
          </a:p>
          <a:p>
            <a:pPr lvl="2"/>
            <a:r>
              <a:rPr lang="en-GB" sz="1800" b="0" i="0" dirty="0">
                <a:solidFill>
                  <a:srgbClr val="374151"/>
                </a:solidFill>
                <a:effectLst/>
                <a:latin typeface="Roboto" panose="02000000000000000000" pitchFamily="2" charset="0"/>
                <a:ea typeface="Roboto" panose="02000000000000000000" pitchFamily="2" charset="0"/>
              </a:rPr>
              <a:t>Migrate data from local development database to RDS.</a:t>
            </a:r>
          </a:p>
          <a:p>
            <a:pPr lvl="2"/>
            <a:r>
              <a:rPr lang="en-GB" sz="1800" b="0" i="0" dirty="0">
                <a:solidFill>
                  <a:srgbClr val="374151"/>
                </a:solidFill>
                <a:effectLst/>
                <a:latin typeface="Roboto" panose="02000000000000000000" pitchFamily="2" charset="0"/>
                <a:ea typeface="Roboto" panose="02000000000000000000" pitchFamily="2" charset="0"/>
              </a:rPr>
              <a:t>Update application configuration to use RDS.</a:t>
            </a:r>
          </a:p>
        </p:txBody>
      </p:sp>
    </p:spTree>
    <p:extLst>
      <p:ext uri="{BB962C8B-B14F-4D97-AF65-F5344CB8AC3E}">
        <p14:creationId xmlns:p14="http://schemas.microsoft.com/office/powerpoint/2010/main" val="63955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60531-3386-BBB3-8738-BEEFD0F7096E}"/>
              </a:ext>
            </a:extLst>
          </p:cNvPr>
          <p:cNvSpPr>
            <a:spLocks noGrp="1"/>
          </p:cNvSpPr>
          <p:nvPr>
            <p:ph idx="1"/>
          </p:nvPr>
        </p:nvSpPr>
        <p:spPr>
          <a:xfrm>
            <a:off x="838200" y="495759"/>
            <a:ext cx="10515600" cy="5681204"/>
          </a:xfrm>
        </p:spPr>
        <p:txBody>
          <a:bodyPr/>
          <a:lstStyle/>
          <a:p>
            <a:pPr lvl="1"/>
            <a:r>
              <a:rPr lang="en-GB" sz="1800" b="1" i="0" dirty="0">
                <a:solidFill>
                  <a:srgbClr val="374151"/>
                </a:solidFill>
                <a:effectLst/>
                <a:latin typeface="Roboto" panose="02000000000000000000" pitchFamily="2" charset="0"/>
                <a:ea typeface="Roboto" panose="02000000000000000000" pitchFamily="2" charset="0"/>
              </a:rPr>
              <a:t>Week 17-18: Testing and Quality Assurance</a:t>
            </a:r>
            <a:endParaRPr lang="en-GB" sz="1800" b="0" i="0" dirty="0">
              <a:solidFill>
                <a:srgbClr val="374151"/>
              </a:solidFill>
              <a:effectLst/>
              <a:latin typeface="Roboto" panose="02000000000000000000" pitchFamily="2" charset="0"/>
              <a:ea typeface="Roboto" panose="02000000000000000000" pitchFamily="2" charset="0"/>
            </a:endParaRPr>
          </a:p>
          <a:p>
            <a:pPr lvl="2"/>
            <a:r>
              <a:rPr lang="en-GB" sz="1800" b="0" i="0" dirty="0">
                <a:solidFill>
                  <a:srgbClr val="374151"/>
                </a:solidFill>
                <a:effectLst/>
                <a:latin typeface="Roboto" panose="02000000000000000000" pitchFamily="2" charset="0"/>
                <a:ea typeface="Roboto" panose="02000000000000000000" pitchFamily="2" charset="0"/>
              </a:rPr>
              <a:t>Perform unit testing for front-end and back-end components.</a:t>
            </a:r>
          </a:p>
          <a:p>
            <a:pPr lvl="2"/>
            <a:r>
              <a:rPr lang="en-GB" sz="1800" b="0" i="0" dirty="0">
                <a:solidFill>
                  <a:srgbClr val="374151"/>
                </a:solidFill>
                <a:effectLst/>
                <a:latin typeface="Roboto" panose="02000000000000000000" pitchFamily="2" charset="0"/>
                <a:ea typeface="Roboto" panose="02000000000000000000" pitchFamily="2" charset="0"/>
              </a:rPr>
              <a:t>Conduct integration testing for end-to-end functionality.</a:t>
            </a:r>
            <a:endParaRPr lang="en-GB" sz="1800" b="1" i="0" dirty="0">
              <a:solidFill>
                <a:srgbClr val="374151"/>
              </a:solidFill>
              <a:effectLst/>
              <a:latin typeface="Roboto" panose="02000000000000000000" pitchFamily="2" charset="0"/>
              <a:ea typeface="Roboto" panose="02000000000000000000" pitchFamily="2" charset="0"/>
            </a:endParaRPr>
          </a:p>
          <a:p>
            <a:r>
              <a:rPr lang="en-GB" sz="1800" b="1" i="0" dirty="0">
                <a:solidFill>
                  <a:srgbClr val="374151"/>
                </a:solidFill>
                <a:effectLst/>
                <a:latin typeface="Roboto" panose="02000000000000000000" pitchFamily="2" charset="0"/>
                <a:ea typeface="Roboto" panose="02000000000000000000" pitchFamily="2" charset="0"/>
              </a:rPr>
              <a:t>Phase 4: Finalization and Deployment</a:t>
            </a:r>
            <a:endParaRPr lang="en-GB" sz="1800" b="0" i="0" dirty="0">
              <a:solidFill>
                <a:srgbClr val="374151"/>
              </a:solidFill>
              <a:effectLst/>
              <a:latin typeface="Roboto" panose="02000000000000000000" pitchFamily="2" charset="0"/>
              <a:ea typeface="Roboto" panose="02000000000000000000" pitchFamily="2" charset="0"/>
            </a:endParaRPr>
          </a:p>
          <a:p>
            <a:pPr lvl="1"/>
            <a:r>
              <a:rPr lang="en-GB" sz="1800" b="1" i="0" dirty="0">
                <a:solidFill>
                  <a:srgbClr val="374151"/>
                </a:solidFill>
                <a:effectLst/>
                <a:latin typeface="Roboto" panose="02000000000000000000" pitchFamily="2" charset="0"/>
                <a:ea typeface="Roboto" panose="02000000000000000000" pitchFamily="2" charset="0"/>
              </a:rPr>
              <a:t>Week 19-20: Performance Optimization and Finalization</a:t>
            </a:r>
            <a:endParaRPr lang="en-GB" sz="1800" b="0" i="0" dirty="0">
              <a:solidFill>
                <a:srgbClr val="374151"/>
              </a:solidFill>
              <a:effectLst/>
              <a:latin typeface="Roboto" panose="02000000000000000000" pitchFamily="2" charset="0"/>
              <a:ea typeface="Roboto" panose="02000000000000000000" pitchFamily="2" charset="0"/>
            </a:endParaRPr>
          </a:p>
          <a:p>
            <a:pPr lvl="2"/>
            <a:r>
              <a:rPr lang="en-GB" sz="1800" b="0" i="0" dirty="0">
                <a:solidFill>
                  <a:srgbClr val="374151"/>
                </a:solidFill>
                <a:effectLst/>
                <a:latin typeface="Roboto" panose="02000000000000000000" pitchFamily="2" charset="0"/>
                <a:ea typeface="Roboto" panose="02000000000000000000" pitchFamily="2" charset="0"/>
              </a:rPr>
              <a:t>Implement caching mechanisms where applicable.</a:t>
            </a:r>
          </a:p>
          <a:p>
            <a:pPr lvl="2"/>
            <a:r>
              <a:rPr lang="en-GB" sz="1800" b="0" i="0" dirty="0">
                <a:solidFill>
                  <a:srgbClr val="374151"/>
                </a:solidFill>
                <a:effectLst/>
                <a:latin typeface="Roboto" panose="02000000000000000000" pitchFamily="2" charset="0"/>
                <a:ea typeface="Roboto" panose="02000000000000000000" pitchFamily="2" charset="0"/>
              </a:rPr>
              <a:t>Fine-tune database indexes and queries. </a:t>
            </a:r>
            <a:endParaRPr lang="en-GB" sz="1800" dirty="0">
              <a:solidFill>
                <a:srgbClr val="374151"/>
              </a:solidFill>
              <a:latin typeface="Roboto" panose="02000000000000000000" pitchFamily="2" charset="0"/>
              <a:ea typeface="Roboto" panose="02000000000000000000" pitchFamily="2" charset="0"/>
            </a:endParaRPr>
          </a:p>
          <a:p>
            <a:pPr lvl="1"/>
            <a:r>
              <a:rPr lang="en-GB" sz="1800" b="1" i="0" dirty="0">
                <a:solidFill>
                  <a:srgbClr val="374151"/>
                </a:solidFill>
                <a:effectLst/>
                <a:latin typeface="Roboto" panose="02000000000000000000" pitchFamily="2" charset="0"/>
                <a:ea typeface="Roboto" panose="02000000000000000000" pitchFamily="2" charset="0"/>
              </a:rPr>
              <a:t>Week 21-23: Final Testing and Deployment</a:t>
            </a:r>
            <a:endParaRPr lang="en-GB" sz="1800" b="0" i="0" dirty="0">
              <a:solidFill>
                <a:srgbClr val="374151"/>
              </a:solidFill>
              <a:effectLst/>
              <a:latin typeface="Roboto" panose="02000000000000000000" pitchFamily="2" charset="0"/>
              <a:ea typeface="Roboto" panose="02000000000000000000" pitchFamily="2" charset="0"/>
            </a:endParaRPr>
          </a:p>
          <a:p>
            <a:pPr lvl="2"/>
            <a:r>
              <a:rPr lang="en-GB" sz="1800" b="0" i="0" dirty="0">
                <a:solidFill>
                  <a:srgbClr val="374151"/>
                </a:solidFill>
                <a:effectLst/>
                <a:latin typeface="Roboto" panose="02000000000000000000" pitchFamily="2" charset="0"/>
                <a:ea typeface="Roboto" panose="02000000000000000000" pitchFamily="2" charset="0"/>
              </a:rPr>
              <a:t>Conduct user acceptance testing.</a:t>
            </a:r>
          </a:p>
          <a:p>
            <a:pPr lvl="2"/>
            <a:r>
              <a:rPr lang="en-GB" sz="1800" b="0" i="0" dirty="0">
                <a:solidFill>
                  <a:srgbClr val="374151"/>
                </a:solidFill>
                <a:effectLst/>
                <a:latin typeface="Roboto" panose="02000000000000000000" pitchFamily="2" charset="0"/>
                <a:ea typeface="Roboto" panose="02000000000000000000" pitchFamily="2" charset="0"/>
              </a:rPr>
              <a:t>Perform load testing to ensure application scalability.</a:t>
            </a:r>
          </a:p>
          <a:p>
            <a:pPr lvl="2"/>
            <a:r>
              <a:rPr lang="en-GB" sz="1800" b="0" i="0" dirty="0">
                <a:solidFill>
                  <a:srgbClr val="374151"/>
                </a:solidFill>
                <a:effectLst/>
                <a:latin typeface="Roboto" panose="02000000000000000000" pitchFamily="2" charset="0"/>
                <a:ea typeface="Roboto" panose="02000000000000000000" pitchFamily="2" charset="0"/>
              </a:rPr>
              <a:t>Deploy the complete application on AWS Cloud (back-end).</a:t>
            </a:r>
          </a:p>
          <a:p>
            <a:endParaRPr lang="en-DE"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9498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1065</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Roboto</vt:lpstr>
      <vt:lpstr>Söhne</vt:lpstr>
      <vt:lpstr>Office Theme</vt:lpstr>
      <vt:lpstr>CT071-3-3-DDAC - DESIGNING &amp; DEVELOPING CLOUD APPLICATIONS</vt:lpstr>
      <vt:lpstr>Table of Contents: </vt:lpstr>
      <vt:lpstr>Workload Distribution Table</vt:lpstr>
      <vt:lpstr>Workload Distribution Table(Cont.)</vt:lpstr>
      <vt:lpstr>Project Background: Boosting the Growth of Lil-Lucia Cake and Pastries Shop</vt:lpstr>
      <vt:lpstr>PowerPoint Presentation</vt:lpstr>
      <vt:lpstr>Project Plan</vt:lpstr>
      <vt:lpstr>PowerPoint Presentation</vt:lpstr>
      <vt:lpstr>PowerPoint Presentation</vt:lpstr>
      <vt:lpstr>Design</vt:lpstr>
      <vt:lpstr>PowerPoint Presentation</vt:lpstr>
      <vt:lpstr>PowerPoint Presentation</vt:lpstr>
      <vt:lpstr>Cloud Services Used</vt:lpstr>
      <vt:lpstr>Project Summary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CT071-3-3-DDAC - DESIGNING &amp; DEVELOPING CLOUD APPLICATIONS</dc:title>
  <dc:creator>Tranquilino de Ocampo</dc:creator>
  <cp:lastModifiedBy>Tranquilino de Ocampo</cp:lastModifiedBy>
  <cp:revision>3</cp:revision>
  <dcterms:created xsi:type="dcterms:W3CDTF">2023-08-23T17:49:25Z</dcterms:created>
  <dcterms:modified xsi:type="dcterms:W3CDTF">2023-08-24T11:19:52Z</dcterms:modified>
</cp:coreProperties>
</file>