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7" r:id="rId4"/>
    <p:sldId id="259" r:id="rId5"/>
    <p:sldId id="263" r:id="rId6"/>
    <p:sldId id="264" r:id="rId7"/>
    <p:sldId id="260" r:id="rId8"/>
    <p:sldId id="265" r:id="rId9"/>
    <p:sldId id="261" r:id="rId10"/>
    <p:sldId id="262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54197" autoAdjust="0"/>
  </p:normalViewPr>
  <p:slideViewPr>
    <p:cSldViewPr snapToGrid="0">
      <p:cViewPr varScale="1">
        <p:scale>
          <a:sx n="60" d="100"/>
          <a:sy n="60" d="100"/>
        </p:scale>
        <p:origin x="25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62592A-F512-4BDD-8DE2-3DC31DFCAA9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AB718-EF96-44E7-9F2C-6DB72F51E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7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9AB718-EF96-44E7-9F2C-6DB72F51EE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15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9AB718-EF96-44E7-9F2C-6DB72F51EE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73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9AB718-EF96-44E7-9F2C-6DB72F51EE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89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9AB718-EF96-44E7-9F2C-6DB72F51EE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908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9AB718-EF96-44E7-9F2C-6DB72F51EE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797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9AB718-EF96-44E7-9F2C-6DB72F51EE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08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9AB718-EF96-44E7-9F2C-6DB72F51EE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41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9AB718-EF96-44E7-9F2C-6DB72F51EE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01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9AB718-EF96-44E7-9F2C-6DB72F51EE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06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9AB718-EF96-44E7-9F2C-6DB72F51EE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85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9AB718-EF96-44E7-9F2C-6DB72F51EE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93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9AB718-EF96-44E7-9F2C-6DB72F51EE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48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9AB718-EF96-44E7-9F2C-6DB72F51EE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61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9AB718-EF96-44E7-9F2C-6DB72F51EE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95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9AB718-EF96-44E7-9F2C-6DB72F51EE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16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A6BDE-59EC-2065-6856-118F59E9B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42E804-B05B-0EFE-6922-776D6C08D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96BD4-F7C1-17B3-3FBC-CEE111A36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F617-8105-4ACB-90A4-3B4DFB56F3C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42CB3-FA20-E808-143C-D63333A66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97406-67C3-7856-6043-F0661BD0A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2438-6C62-44E1-9B1C-5E7B2C61E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45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4B19A-14EC-9507-A97B-3CFA141F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95BD74-4C0A-61E4-7794-3CBE03377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DFEC5-09B7-1BBC-7FF7-B19A9F3D5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F617-8105-4ACB-90A4-3B4DFB56F3C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6BF8E-029F-3486-5234-E41D47F91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2E0EC-AE2F-E5FA-D461-5801DBACB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2438-6C62-44E1-9B1C-5E7B2C61E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3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C488EF-DF85-1DAD-677B-AB915AD913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B10CF-3084-52C3-04D6-09D3CF931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E5E23-2271-DD16-4C66-98C222F48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F617-8105-4ACB-90A4-3B4DFB56F3C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47F79-C48D-6E6C-7E3B-81DA9700B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A1F54-91AE-3A61-54EB-32F982F5A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2438-6C62-44E1-9B1C-5E7B2C61E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9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A7D0D-7662-3943-B3E7-377E61112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BBC28-93FC-D428-AD5B-2E928AA7C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51968-05C0-1F6C-609B-7019897CF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F617-8105-4ACB-90A4-3B4DFB56F3C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9890B-77AD-8824-80C3-050AD6A02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79411-0625-706B-2E81-84888A9C4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2438-6C62-44E1-9B1C-5E7B2C61E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1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3BC58-3909-B01D-39EC-3A8E4B889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63674-324A-45D3-EA60-BE02C5CC4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DF832-9887-CB29-5D79-F88205709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F617-8105-4ACB-90A4-3B4DFB56F3C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6E7CF-7D7F-3D81-C64A-F6B2C510B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C5A6D-6FB5-A0EF-E3A5-96FC6A374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2438-6C62-44E1-9B1C-5E7B2C61E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33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0A89A-FD9D-7D9D-B0AA-538A19EA5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A1AE0-7D0A-A681-0B49-85865B4FE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76C2D2-1DCA-A227-DFA1-82131FFD8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C4464-C1F9-F4A6-90DE-679F6171C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F617-8105-4ACB-90A4-3B4DFB56F3C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0AE2E-A3B3-6BB0-D1FE-3328CFCA7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4C2A9-7C06-FA75-78C6-59620F08D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2438-6C62-44E1-9B1C-5E7B2C61E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68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2D44D-47CE-2D83-0D1C-B0DBE3E02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FE656-54D7-ABAA-368E-DECC1DF8B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76808-8E0D-17FE-AEB2-856401151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E34780-B460-6EE8-BDDD-77F4DB1B2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3F0F15-C9EE-6BA9-04F7-1DBD8B7956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ADD8B2-E852-5ADB-7EDD-606CBDCFD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F617-8105-4ACB-90A4-3B4DFB56F3C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7E6ED1-BF7F-1D10-55FD-C7FAEBC9E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A0459B-F3E6-3AFB-D054-D60DCADDA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2438-6C62-44E1-9B1C-5E7B2C61E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0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561C1-6D69-D74B-5BC3-94D5768CD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B81D4-1FAA-DD57-DF2A-7810207F3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F617-8105-4ACB-90A4-3B4DFB56F3C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7B8860-D723-2539-3268-24FC105CF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CD358-3FD3-D329-4965-A259DF21C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2438-6C62-44E1-9B1C-5E7B2C61E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45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73D62F-F4BC-674B-27FD-797EC5514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F617-8105-4ACB-90A4-3B4DFB56F3C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6BCF5E-4E57-6BAB-02F2-8E7D7B75C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9A9C04-756F-C464-B4E0-7F98301E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2438-6C62-44E1-9B1C-5E7B2C61E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47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34097-2E31-C520-01EE-7035CDC21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CD125-EA8D-3A95-1791-F9C392653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12D99-ACDB-A961-60DD-5D442A866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818AEE-92FE-6FC4-EC7C-173C1F90D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F617-8105-4ACB-90A4-3B4DFB56F3C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4A8D6-C397-C774-0BD6-BBAE8EA1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2DA90-07A2-41CB-4771-9A52991CC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2438-6C62-44E1-9B1C-5E7B2C61E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3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9CD54-A106-0CBA-E011-BD3EF231D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0863B5-9A29-6AC4-F07C-1EB7300EEE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8782C-55EC-CEB2-D258-E003EA2DF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CF2A1-34D2-79E2-8FC2-4044D48A3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F617-8105-4ACB-90A4-3B4DFB56F3C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15A48-F2BA-FB87-1EBA-4E2A394F8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AE90F-0F3D-17A9-D4F6-AB03D073E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2438-6C62-44E1-9B1C-5E7B2C61E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65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73B6EB-6B7F-0807-150F-D64DF9EB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71720-72E7-06D7-0BE9-5D632F745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D8AC3-AE0F-A305-F92F-F7D6986EB9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C4F617-8105-4ACB-90A4-3B4DFB56F3C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04DB2-2B9D-C9B5-D8BD-6F69C9FB06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962CC-9A23-A824-BB64-8383AC3B4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F82438-6C62-44E1-9B1C-5E7B2C61E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9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Manual/class-LineRenderer.html" TargetMode="External"/><Relationship Id="rId2" Type="http://schemas.openxmlformats.org/officeDocument/2006/relationships/hyperlink" Target="https://www.geeksforgeeks.org/what-is-a-distributed-syste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earn.unity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F25C6-13DE-81B5-021A-8FC7C14FA4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Grid Electrical System in Unity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D5E72C-6A5B-DB16-EC39-2805263A82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Alex Estrada</a:t>
            </a:r>
          </a:p>
        </p:txBody>
      </p:sp>
    </p:spTree>
    <p:extLst>
      <p:ext uri="{BB962C8B-B14F-4D97-AF65-F5344CB8AC3E}">
        <p14:creationId xmlns:p14="http://schemas.microsoft.com/office/powerpoint/2010/main" val="3933636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6BEBF-DFA7-A1E4-76BF-ED1781BDC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Smart Grid Controller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D54B1B2-9908-F8AC-B418-1609A20C5C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3497" y="2619784"/>
            <a:ext cx="3636405" cy="3600041"/>
          </a:xfrm>
          <a:prstGeom prst="rect">
            <a:avLst/>
          </a:prstGeom>
        </p:spPr>
      </p:pic>
      <p:pic>
        <p:nvPicPr>
          <p:cNvPr id="9" name="Picture 8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BDD1E04B-679A-BA35-69A8-69FC51D78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6908" y="3260512"/>
            <a:ext cx="3758184" cy="2318584"/>
          </a:xfrm>
          <a:prstGeom prst="rect">
            <a:avLst/>
          </a:prstGeom>
        </p:spPr>
      </p:pic>
      <p:pic>
        <p:nvPicPr>
          <p:cNvPr id="11" name="Picture 10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3EF44E66-7FD1-882A-660B-25C4776324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1208" y="3625888"/>
            <a:ext cx="3758184" cy="158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485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69D70-15E9-9440-2CF7-4D9E725D6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660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774FEC-FD0C-522A-C93A-A8745C13C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1920" y="2539015"/>
            <a:ext cx="3443523" cy="3605784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A3EF06-82C3-FE32-7074-7E85E10C24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49614" y="2517436"/>
            <a:ext cx="5442693" cy="36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13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D98DC5-F581-934F-2D64-CE55E7033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Visualization 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0A46E2-B735-1166-13EF-5CAD28494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0040" y="3020850"/>
            <a:ext cx="5614416" cy="28493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AADFF1-FB91-F330-D0DB-C6E0E11B9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496" y="3062958"/>
            <a:ext cx="5614416" cy="276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907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4C8AB-5705-D38F-5638-00D5F4172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B067C9-7EB6-CB60-993D-C2EC6FA634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1525" y="2149641"/>
            <a:ext cx="5370466" cy="164488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0BCD8E-0E27-5B2B-11B1-5705198DA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722" y="1770063"/>
            <a:ext cx="5436278" cy="18233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2A23BA-2DFE-92FA-CCBA-F584D877ED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854" y="3967129"/>
            <a:ext cx="5198272" cy="5726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73778B-E65D-2A6D-B57C-03584F4456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6354" y="4134130"/>
            <a:ext cx="5721267" cy="81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440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C0873-3BFE-9292-2F96-B89478063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AEA519-141F-5F7A-F812-105F1355A1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05275" y="1219200"/>
            <a:ext cx="3683410" cy="5638800"/>
          </a:xfrm>
        </p:spPr>
      </p:pic>
    </p:spTree>
    <p:extLst>
      <p:ext uri="{BB962C8B-B14F-4D97-AF65-F5344CB8AC3E}">
        <p14:creationId xmlns:p14="http://schemas.microsoft.com/office/powerpoint/2010/main" val="1907832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15FCE-EE6D-D83D-3C10-8A8C66FFD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450416-D7C8-2ABB-38D9-E6E7905626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1552" y="1997785"/>
            <a:ext cx="2066925" cy="6381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DD4863-BBCD-A048-9D9E-D00FF00A8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453" y="3206746"/>
            <a:ext cx="7029450" cy="2466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FBEAA8-2BD3-347B-AA67-DE1502EEAA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7903" y="2901947"/>
            <a:ext cx="587692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64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67F9C-6C34-705D-620A-8265FC4AF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660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CF7850-7A95-A878-52B8-CC93145B50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98822" y="2539725"/>
            <a:ext cx="5614416" cy="29335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765BE8-C254-C64C-6736-F2A8FC7ECF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35" y="2981576"/>
            <a:ext cx="5614416" cy="237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43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8A799-3245-357E-5351-8F88B0BCA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E0010-71FA-18E7-42C0-B5371F939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https://www.geeksforgeeks.org/what-is-a-distributed-system/</a:t>
            </a:r>
            <a:endParaRPr lang="en-US" dirty="0"/>
          </a:p>
          <a:p>
            <a:r>
              <a:rPr lang="en-US" dirty="0">
                <a:hlinkClick r:id="rId3"/>
              </a:rPr>
              <a:t>https://docs.unity3d.com/Manual/class-LineRenderer.html</a:t>
            </a:r>
            <a:endParaRPr lang="en-US" dirty="0"/>
          </a:p>
          <a:p>
            <a:r>
              <a:rPr lang="en-US" dirty="0"/>
              <a:t>chat.openai.com</a:t>
            </a:r>
          </a:p>
          <a:p>
            <a:r>
              <a:rPr lang="en-US">
                <a:hlinkClick r:id="rId4"/>
              </a:rPr>
              <a:t>www.learn.unity.com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424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C153AE-5986-2F22-9BDD-A6FB8557E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Smart Grid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5A590-A38C-0409-D2EB-F6192F053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/>
              <a:t>An advanced electrical system that uses digital communication and automation to improve the management and distribution of electricity.</a:t>
            </a:r>
          </a:p>
          <a:p>
            <a:r>
              <a:rPr lang="en-US" sz="2000"/>
              <a:t>Components </a:t>
            </a:r>
          </a:p>
          <a:p>
            <a:pPr lvl="1"/>
            <a:r>
              <a:rPr lang="en-US" sz="2000"/>
              <a:t>Power Suppliers</a:t>
            </a:r>
          </a:p>
          <a:p>
            <a:pPr lvl="1"/>
            <a:r>
              <a:rPr lang="en-US" sz="2000"/>
              <a:t>Batteries</a:t>
            </a:r>
          </a:p>
          <a:p>
            <a:pPr lvl="1"/>
            <a:r>
              <a:rPr lang="en-US" sz="2000"/>
              <a:t>Energy Consumers</a:t>
            </a:r>
          </a:p>
          <a:p>
            <a:pPr lvl="1"/>
            <a:r>
              <a:rPr lang="en-US" sz="2000"/>
              <a:t>Smart Grid Controller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CD6EA3-7E3F-7EE9-AE46-0B5382F64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532" y="2717059"/>
            <a:ext cx="5150277" cy="324863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62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2C1BC-3D3D-0F71-231A-06C290E77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Description and Motivation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DD8A9-A124-31D9-91A3-DA871F5CF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Similarity to a Distributed System</a:t>
            </a:r>
          </a:p>
          <a:p>
            <a:pPr lvl="1"/>
            <a:r>
              <a:rPr lang="en-US" dirty="0"/>
              <a:t>Multiple Components</a:t>
            </a:r>
          </a:p>
          <a:p>
            <a:pPr lvl="1"/>
            <a:r>
              <a:rPr lang="en-US" dirty="0"/>
              <a:t>These nodes work together</a:t>
            </a:r>
          </a:p>
          <a:p>
            <a:pPr lvl="1"/>
            <a:r>
              <a:rPr lang="en-US" dirty="0"/>
              <a:t>Decentralized</a:t>
            </a:r>
          </a:p>
          <a:p>
            <a:pPr lvl="2"/>
            <a:r>
              <a:rPr lang="en-US" sz="2400" dirty="0"/>
              <a:t>Self-Healing</a:t>
            </a:r>
          </a:p>
          <a:p>
            <a:pPr lvl="2"/>
            <a:r>
              <a:rPr lang="en-US" sz="2400" dirty="0"/>
              <a:t>Interactivity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308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F3E8A5-8F70-F6AA-54D3-BA1AB7B98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en-US" sz="4000"/>
              <a:t>Power Suppliers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C1D58-9048-1A8B-4E1A-2DD1E386F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15" y="2508105"/>
            <a:ext cx="5040285" cy="3632493"/>
          </a:xfrm>
        </p:spPr>
        <p:txBody>
          <a:bodyPr anchor="ctr">
            <a:normAutofit/>
          </a:bodyPr>
          <a:lstStyle/>
          <a:p>
            <a:r>
              <a:rPr lang="en-US" sz="1600"/>
              <a:t>Components that provide power to the system</a:t>
            </a:r>
          </a:p>
          <a:p>
            <a:r>
              <a:rPr lang="en-US" sz="1600"/>
              <a:t>Operational Status: Monitors if the power supplier is working or needs repair.</a:t>
            </a:r>
          </a:p>
          <a:p>
            <a:r>
              <a:rPr lang="en-US" sz="1600"/>
              <a:t>Energy Production: Sets and adjusts energy production rate.</a:t>
            </a:r>
          </a:p>
          <a:p>
            <a:r>
              <a:rPr lang="en-US" sz="1600"/>
              <a:t>Efficiency: Adjusts the production efficiency based on conditions.</a:t>
            </a:r>
          </a:p>
          <a:p>
            <a:r>
              <a:rPr lang="en-US" sz="1600"/>
              <a:t>Repairs: Includes a repair method that restores functionality after a failure.</a:t>
            </a:r>
          </a:p>
          <a:p>
            <a:r>
              <a:rPr lang="en-US" sz="1600"/>
              <a:t>Visual Feedback: Uses color change to indicate status (white for operational, black for failure).Monitoring: Repeated checks for operational status.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DA372E-C83E-4107-7FFD-55B3F8986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320" y="774285"/>
            <a:ext cx="4091813" cy="25811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F32E49-4D74-A188-2388-71B6CB4AA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6667" y="4092078"/>
            <a:ext cx="4389120" cy="154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683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78C52-9E60-E35F-6F7D-C240A6734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5600" dirty="0"/>
              <a:t>Solar class (Power Supplier Child Example)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C1568ED7-D047-0951-D7EB-BC055F6D7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08" y="2958811"/>
            <a:ext cx="3758184" cy="2921987"/>
          </a:xfrm>
          <a:prstGeom prst="rect">
            <a:avLst/>
          </a:prstGeom>
        </p:spPr>
      </p:pic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FE2EF9E6-BDDF-B926-55A5-ACB012A319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216908" y="3921845"/>
            <a:ext cx="3758184" cy="995918"/>
          </a:xfrm>
          <a:prstGeom prst="rect">
            <a:avLst/>
          </a:prstGeom>
        </p:spPr>
      </p:pic>
      <p:pic>
        <p:nvPicPr>
          <p:cNvPr id="11" name="Picture 10" descr="A black screen with text and images&#10;&#10;Description automatically generated with medium confidence">
            <a:extLst>
              <a:ext uri="{FF2B5EF4-FFF2-40B4-BE49-F238E27FC236}">
                <a16:creationId xmlns:a16="http://schemas.microsoft.com/office/drawing/2014/main" id="{F9AD80DF-6CD7-6C87-3E58-42CCAC2174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1208" y="4043986"/>
            <a:ext cx="3758184" cy="75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653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F0EA72-88A6-6D05-6DF2-BADDC638A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7963" y="2216056"/>
            <a:ext cx="5679357" cy="40323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B09D03-6B4E-4F40-9A59-DE692BC8A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496" y="3729670"/>
            <a:ext cx="5614416" cy="143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083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DF1A630-2A9B-41A0-92F9-FDA261070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A6704-9FA9-904A-3580-9A0566CE5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en-US" sz="4000"/>
              <a:t>Energy Consumer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B7EFD-8A58-925C-F168-0F92B34F4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15" y="2508105"/>
            <a:ext cx="5040285" cy="3632493"/>
          </a:xfrm>
        </p:spPr>
        <p:txBody>
          <a:bodyPr anchor="ctr">
            <a:normAutofit/>
          </a:bodyPr>
          <a:lstStyle/>
          <a:p>
            <a:r>
              <a:rPr lang="en-US" sz="1400"/>
              <a:t>Consumer energy distributed by the smart grid</a:t>
            </a:r>
          </a:p>
          <a:p>
            <a:r>
              <a:rPr lang="en-US" sz="1400"/>
              <a:t>Energy Consumption: Determines how much energy the consumer needs from the grid.</a:t>
            </a:r>
          </a:p>
          <a:p>
            <a:r>
              <a:rPr lang="en-US" sz="1400"/>
              <a:t>Operational Status: Tracks if the consumer is operational and uses visual feedback (sprite color).</a:t>
            </a:r>
          </a:p>
          <a:p>
            <a:r>
              <a:rPr lang="en-US" sz="1400"/>
              <a:t>Energy Requests: Handles the energy demand from the grid through the requestEnergy method.</a:t>
            </a:r>
          </a:p>
          <a:p>
            <a:r>
              <a:rPr lang="en-US" sz="1400"/>
              <a:t>Repairs: Includes a repair method that restores functionality after a failure.</a:t>
            </a:r>
          </a:p>
          <a:p>
            <a:r>
              <a:rPr lang="en-US" sz="1400"/>
              <a:t>Visual Feedback: Uses color change (white for operational, black for failure) to represent status.</a:t>
            </a:r>
          </a:p>
          <a:p>
            <a:r>
              <a:rPr lang="en-US" sz="1400"/>
              <a:t>Monitoring: Can periodically check the operational status of the energy consumer.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575BDF-BACE-3301-CC41-BA1AEDDDC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666" y="1157198"/>
            <a:ext cx="2112264" cy="12338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F87599-72D8-6C13-582F-31C99A0EF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3523" y="1494247"/>
            <a:ext cx="2112264" cy="5597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97AD2E-EFF3-9373-2F09-8BD85F760C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6667" y="3971444"/>
            <a:ext cx="4389120" cy="115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341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EEE30-4912-201E-DBD5-FCB3B9703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600"/>
              <a:t>Factory Class (EnergyConsumer Child class Example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6F28C7-C1D3-AE0B-9E34-931310737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0501" y="2642616"/>
            <a:ext cx="4973494" cy="36057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3EC2AC-F2C6-66F7-21C0-675232E95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496" y="2978742"/>
            <a:ext cx="5614416" cy="293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98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584192-3936-28BD-3E96-70439896D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Batteries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6226E-15AF-96D7-EAB0-E459AD660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1400" dirty="0"/>
              <a:t>Energy Storage Units</a:t>
            </a:r>
          </a:p>
          <a:p>
            <a:r>
              <a:rPr lang="en-US" sz="1400" dirty="0"/>
              <a:t>Energy Storage: Stores energy from the grid; capacity defines storage capacity, and </a:t>
            </a:r>
            <a:r>
              <a:rPr lang="en-US" sz="1400" dirty="0" err="1"/>
              <a:t>chargeLevel</a:t>
            </a:r>
            <a:r>
              <a:rPr lang="en-US" sz="1400" dirty="0"/>
              <a:t> tracks current energy.</a:t>
            </a:r>
          </a:p>
          <a:p>
            <a:r>
              <a:rPr lang="en-US" sz="1400" dirty="0"/>
              <a:t>Backup Mode: The backup flag indicates when the battery is providing backup energy to the grid.</a:t>
            </a:r>
          </a:p>
          <a:p>
            <a:r>
              <a:rPr lang="en-US" sz="1400" dirty="0"/>
              <a:t>Charge and Discharge: Energy is received and discharged at set rates, controlled by </a:t>
            </a:r>
            <a:r>
              <a:rPr lang="en-US" sz="1400" dirty="0" err="1"/>
              <a:t>chargeRate</a:t>
            </a:r>
            <a:r>
              <a:rPr lang="en-US" sz="1400" dirty="0"/>
              <a:t> and </a:t>
            </a:r>
            <a:r>
              <a:rPr lang="en-US" sz="1400" dirty="0" err="1"/>
              <a:t>dischargeRate</a:t>
            </a:r>
            <a:r>
              <a:rPr lang="en-US" sz="1400" dirty="0"/>
              <a:t>.</a:t>
            </a:r>
          </a:p>
          <a:p>
            <a:r>
              <a:rPr lang="en-US" sz="1400" dirty="0"/>
              <a:t>Energy Flow: The battery stores excess energy and provides it when suppliers are not operational.</a:t>
            </a:r>
          </a:p>
          <a:p>
            <a:r>
              <a:rPr lang="en-US" sz="1400" dirty="0"/>
              <a:t>Capacity and Charge Management: Ensures energy is added or removed within the battery’s capacity limits.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6CCA16-3F1C-E718-D468-58A2F2F53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116" y="2484255"/>
            <a:ext cx="4505109" cy="37142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96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405</Words>
  <Application>Microsoft Office PowerPoint</Application>
  <PresentationFormat>Widescreen</PresentationFormat>
  <Paragraphs>64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Smart Grid Electrical System in Unity</vt:lpstr>
      <vt:lpstr>Smart Grid</vt:lpstr>
      <vt:lpstr>Description and Motivation </vt:lpstr>
      <vt:lpstr>Power Suppliers</vt:lpstr>
      <vt:lpstr>Solar class (Power Supplier Child Example)</vt:lpstr>
      <vt:lpstr>PowerPoint Presentation</vt:lpstr>
      <vt:lpstr>Energy Consumer</vt:lpstr>
      <vt:lpstr>Factory Class (EnergyConsumer Child class Example</vt:lpstr>
      <vt:lpstr>Batteries</vt:lpstr>
      <vt:lpstr>Smart Grid Controller</vt:lpstr>
      <vt:lpstr>PowerPoint Presentation</vt:lpstr>
      <vt:lpstr>Visualization </vt:lpstr>
      <vt:lpstr>Visualization </vt:lpstr>
      <vt:lpstr>Visualization</vt:lpstr>
      <vt:lpstr>PowerPoint Presentation</vt:lpstr>
      <vt:lpstr>PowerPoint Presentation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Estrada</dc:creator>
  <cp:lastModifiedBy>Alex Estrada</cp:lastModifiedBy>
  <cp:revision>11</cp:revision>
  <dcterms:created xsi:type="dcterms:W3CDTF">2024-12-04T08:01:43Z</dcterms:created>
  <dcterms:modified xsi:type="dcterms:W3CDTF">2024-12-09T18:59:03Z</dcterms:modified>
</cp:coreProperties>
</file>