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7" r:id="rId3"/>
    <p:sldId id="257" r:id="rId4"/>
    <p:sldId id="258" r:id="rId5"/>
    <p:sldId id="259" r:id="rId6"/>
    <p:sldId id="264" r:id="rId7"/>
    <p:sldId id="265" r:id="rId8"/>
    <p:sldId id="261" r:id="rId9"/>
    <p:sldId id="260" r:id="rId10"/>
    <p:sldId id="262" r:id="rId11"/>
    <p:sldId id="25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95C7-2F74-E748-BBC2-C4780F786EA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DFE3D-12A0-D243-A2B3-68147A00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DFE3D-12A0-D243-A2B3-68147A00D5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2B55-8794-8442-A726-46291AC6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8FE25-1AB0-0248-BC67-1A49DFAE1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E459-D713-D645-9A8B-E6492B78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6E84-0924-084E-9285-78F57686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F97E-58D3-BF4E-9598-980A5D8D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3B8-D5D2-9B40-9882-9C707BD5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9D531-2B4A-A249-9FD6-5DD904D3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0F66-2A63-E243-82BD-97FFE22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033C-0902-814A-92E7-163C9BC7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B9D7-2FD6-C642-B6FE-4D66905B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3257C-AFD3-9045-B268-3BD4310D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2348-DE40-F540-8CF4-00E7C780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3C6D-E852-8947-A14E-DC2C5B53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7423-5C67-AF4B-9D5A-9E5D832D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C78D-2915-754C-9B41-62B68AF7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8D1F-FD8F-ED44-AD54-04FF568C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EE4A-E32A-4644-A4C5-01FFA267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9EB-D4FF-8948-AE73-221689D3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E955-0C11-4A40-A171-566A510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A93-5BCF-8441-8E65-7736BE8A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BD93-2AC3-014F-8BBB-0FDD945E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769-90CB-FD45-A5F4-E36D28A8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5993-972F-FE4E-9B80-3DA5B158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A7C8-CEDD-F14F-81B9-0163F22E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037D-1880-1B43-8B33-9497BA62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1867-66C1-6749-839D-BDB8217B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04D1-E6F2-E344-91E1-7989FA9A2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2770-991A-EF4A-ABE0-39169A29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AB1FD-C869-334C-A246-6EECB65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CE3F-5DBA-534A-860B-FD646F98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BFD4-437E-C047-A3A6-3D2CE92B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3EB2-1C11-BC4E-A23E-03A8D392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5D61-AA6D-1B47-8CE0-036D7ECA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C0FE-7736-244A-B4AB-612EC070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18053-547A-B641-A597-608BB78FE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55035-FD5A-4A48-B268-3E2F8186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D8E14-C46E-7C42-9EB7-425393CE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D6CCF-0260-D74D-B998-712BC715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DB496-FFE7-064F-9FBA-5555A6B3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ECD4-A01D-F845-B617-99447B0E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57AAF-921F-2241-828E-D54356B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773BB-C2F0-0C48-A8E0-6E546B80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42D4A-7FE8-244C-8885-212F3ACE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43123-5750-594A-B88B-AF4F82E3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90728-AB00-2F4A-B7EF-805C291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D6B1-8581-1349-BEE9-8C42411E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EF7C-B2F3-E248-98F5-D23D2F52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40FA-E47E-9B42-BC75-1BA040EC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5CCC3-7611-1F48-9C7E-9950A09B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5144-F615-664F-829F-63001333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1C6E-2C44-3647-B3F2-D017B870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088E-36FB-EC40-A162-A3A636FF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243E-DB1E-024F-B093-D71D7C55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61597-1B16-BB40-A76D-C3E437E7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6998-8B1D-6946-91CE-E69BC79EF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1A679-776D-9D4A-BE86-4046CE4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5DF9B-576B-BE4B-9461-CABF2173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FF55-A715-9540-AE32-8A711893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183DF-0031-0F49-863E-B1A314CD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7C685-3EDA-8445-B515-BD89E1F1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9EA3-6C75-1E45-995D-2577FE236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6ABE-344A-8D49-A3B7-F439B959D8E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3F1A-4C0F-8B41-8738-CCDFB3D35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86EA-A231-024F-B4A8-D9BCCF55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5D44-1E92-E64D-9491-CD6CA882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1B338-098B-6942-B0B2-1ED50FD4CE23}"/>
              </a:ext>
            </a:extLst>
          </p:cNvPr>
          <p:cNvSpPr txBox="1"/>
          <p:nvPr/>
        </p:nvSpPr>
        <p:spPr>
          <a:xfrm>
            <a:off x="3695493" y="3176548"/>
            <a:ext cx="573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Demographics: age, familial history, number of pregnancies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1E8D3-B235-9D44-A0A1-47BF15299472}"/>
              </a:ext>
            </a:extLst>
          </p:cNvPr>
          <p:cNvSpPr txBox="1"/>
          <p:nvPr/>
        </p:nvSpPr>
        <p:spPr>
          <a:xfrm>
            <a:off x="4175931" y="4194626"/>
            <a:ext cx="453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Tumour</a:t>
            </a:r>
            <a:r>
              <a:rPr lang="en-US" dirty="0"/>
              <a:t>: stage, hormonal receptors, </a:t>
            </a:r>
            <a:r>
              <a:rPr lang="en-US" dirty="0">
                <a:solidFill>
                  <a:srgbClr val="C00000"/>
                </a:solidFill>
              </a:rPr>
              <a:t>pathology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20A0F-724D-D445-9B21-1DDDAA1CE508}"/>
              </a:ext>
            </a:extLst>
          </p:cNvPr>
          <p:cNvSpPr txBox="1"/>
          <p:nvPr/>
        </p:nvSpPr>
        <p:spPr>
          <a:xfrm>
            <a:off x="4619032" y="4770358"/>
            <a:ext cx="36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Treatment: X-ray, chemo &amp; hormonal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5332A-C2FA-0646-9120-B436E6BB009E}"/>
              </a:ext>
            </a:extLst>
          </p:cNvPr>
          <p:cNvSpPr txBox="1"/>
          <p:nvPr/>
        </p:nvSpPr>
        <p:spPr>
          <a:xfrm>
            <a:off x="3307552" y="1063383"/>
            <a:ext cx="627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Phenotypes in WES (</a:t>
            </a:r>
            <a:r>
              <a:rPr lang="en-US" dirty="0">
                <a:solidFill>
                  <a:srgbClr val="C00000"/>
                </a:solidFill>
              </a:rPr>
              <a:t>WECARE1 ?</a:t>
            </a:r>
            <a:r>
              <a:rPr lang="en-US" dirty="0"/>
              <a:t>) and </a:t>
            </a:r>
            <a:r>
              <a:rPr lang="en-US" dirty="0" err="1"/>
              <a:t>Ampliseq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WECARE 1 + 2 ?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73DB-8C0A-E842-BD9C-116744F08AB7}"/>
              </a:ext>
            </a:extLst>
          </p:cNvPr>
          <p:cNvSpPr txBox="1"/>
          <p:nvPr/>
        </p:nvSpPr>
        <p:spPr>
          <a:xfrm>
            <a:off x="4067343" y="1639115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Selecting factors that will be included into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2E1BB-CF64-C24D-9DCB-D62ABF235D05}"/>
              </a:ext>
            </a:extLst>
          </p:cNvPr>
          <p:cNvSpPr txBox="1"/>
          <p:nvPr/>
        </p:nvSpPr>
        <p:spPr>
          <a:xfrm>
            <a:off x="3695493" y="3685167"/>
            <a:ext cx="5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 time: time to event in CBC (or lack of it in UBC)</a:t>
            </a:r>
          </a:p>
        </p:txBody>
      </p:sp>
    </p:spTree>
    <p:extLst>
      <p:ext uri="{BB962C8B-B14F-4D97-AF65-F5344CB8AC3E}">
        <p14:creationId xmlns:p14="http://schemas.microsoft.com/office/powerpoint/2010/main" val="72859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4972388" y="620110"/>
            <a:ext cx="341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covariates for the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CF2E6-5862-2F44-B14E-52E2ABEE0371}"/>
              </a:ext>
            </a:extLst>
          </p:cNvPr>
          <p:cNvSpPr txBox="1"/>
          <p:nvPr/>
        </p:nvSpPr>
        <p:spPr>
          <a:xfrm>
            <a:off x="1671144" y="2490796"/>
            <a:ext cx="6459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Phenotype ~ Genotype</a:t>
            </a:r>
          </a:p>
          <a:p>
            <a:r>
              <a:rPr lang="en-US" dirty="0"/>
              <a:t>                      + Age + Time to event</a:t>
            </a:r>
          </a:p>
          <a:p>
            <a:r>
              <a:rPr lang="en-US" dirty="0"/>
              <a:t>                      + Num Pregnancies + Treatment (chemo or hormonal) </a:t>
            </a:r>
          </a:p>
          <a:p>
            <a:r>
              <a:rPr lang="en-US" dirty="0"/>
              <a:t>                      + 2 top eigenvectors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9C829-50FE-784D-88E3-E91135E1753E}"/>
              </a:ext>
            </a:extLst>
          </p:cNvPr>
          <p:cNvSpPr txBox="1"/>
          <p:nvPr/>
        </p:nvSpPr>
        <p:spPr>
          <a:xfrm>
            <a:off x="4485748" y="4846428"/>
            <a:ext cx="429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Phenotype ~ Genotype + 2 top eigenvectors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49972-73A5-4E47-B044-75D7909C11D4}"/>
              </a:ext>
            </a:extLst>
          </p:cNvPr>
          <p:cNvSpPr txBox="1"/>
          <p:nvPr/>
        </p:nvSpPr>
        <p:spPr>
          <a:xfrm>
            <a:off x="5684474" y="1853239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SKAT (UBC vs CBC)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EA01-7CA8-A048-AB70-64E4713D7B84}"/>
              </a:ext>
            </a:extLst>
          </p:cNvPr>
          <p:cNvSpPr txBox="1"/>
          <p:nvPr/>
        </p:nvSpPr>
        <p:spPr>
          <a:xfrm>
            <a:off x="5405359" y="4093257"/>
            <a:ext cx="245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POLR (NFE &lt; UBC &lt; CBC)</a:t>
            </a:r>
          </a:p>
        </p:txBody>
      </p:sp>
    </p:spTree>
    <p:extLst>
      <p:ext uri="{BB962C8B-B14F-4D97-AF65-F5344CB8AC3E}">
        <p14:creationId xmlns:p14="http://schemas.microsoft.com/office/powerpoint/2010/main" val="84323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3097A2A-706D-2E47-856A-CA99FD1A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9" y="1519796"/>
            <a:ext cx="4630131" cy="381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1E6F-B235-B042-9C9B-B5AFDE820D54}"/>
              </a:ext>
            </a:extLst>
          </p:cNvPr>
          <p:cNvSpPr txBox="1"/>
          <p:nvPr/>
        </p:nvSpPr>
        <p:spPr>
          <a:xfrm>
            <a:off x="4966203" y="378373"/>
            <a:ext cx="225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at (first) diagnosis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401A3-7E2E-B04B-9F78-3F14958EE510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DC4E1-C092-8A43-AFF9-5F8409515DAB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DE5B1-B1D8-0348-950C-3AE4A998EFFB}"/>
              </a:ext>
            </a:extLst>
          </p:cNvPr>
          <p:cNvSpPr txBox="1"/>
          <p:nvPr/>
        </p:nvSpPr>
        <p:spPr>
          <a:xfrm>
            <a:off x="4285278" y="764418"/>
            <a:ext cx="362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 matched to controls by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16A94-6E84-8345-87AF-62E5A9E66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75" y="1519796"/>
            <a:ext cx="5677654" cy="40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5568505" y="388882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F15C9-CA08-724E-871E-4F4774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" y="1366106"/>
            <a:ext cx="5755728" cy="4125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977F9-504C-DC40-ADE6-B2E600F1C947}"/>
              </a:ext>
            </a:extLst>
          </p:cNvPr>
          <p:cNvSpPr txBox="1"/>
          <p:nvPr/>
        </p:nvSpPr>
        <p:spPr>
          <a:xfrm>
            <a:off x="4285278" y="764418"/>
            <a:ext cx="362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 matched to controls by design</a:t>
            </a:r>
          </a:p>
        </p:txBody>
      </p:sp>
      <p:pic>
        <p:nvPicPr>
          <p:cNvPr id="10" name="Picture 9" descr="A close up of a white wall&#10;&#10;Description automatically generated">
            <a:extLst>
              <a:ext uri="{FF2B5EF4-FFF2-40B4-BE49-F238E27FC236}">
                <a16:creationId xmlns:a16="http://schemas.microsoft.com/office/drawing/2014/main" id="{7C694DB6-F76D-B349-817A-DBA78A13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75" y="1366106"/>
            <a:ext cx="5884179" cy="41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BAF27-A6EF-1D49-B68E-532D99E8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67" y="738245"/>
            <a:ext cx="4072308" cy="2753446"/>
          </a:xfrm>
          <a:prstGeom prst="rect">
            <a:avLst/>
          </a:prstGeom>
        </p:spPr>
      </p:pic>
      <p:pic>
        <p:nvPicPr>
          <p:cNvPr id="11" name="Picture 10" descr="A close up of a white wall&#10;&#10;Description automatically generated">
            <a:extLst>
              <a:ext uri="{FF2B5EF4-FFF2-40B4-BE49-F238E27FC236}">
                <a16:creationId xmlns:a16="http://schemas.microsoft.com/office/drawing/2014/main" id="{AD0375BB-D1B1-EF4D-83BF-EDB6533A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67" y="3371302"/>
            <a:ext cx="3794386" cy="298294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3097A2A-706D-2E47-856A-CA99FD1A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447" y="738246"/>
            <a:ext cx="3841856" cy="2630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1E6F-B235-B042-9C9B-B5AFDE820D54}"/>
              </a:ext>
            </a:extLst>
          </p:cNvPr>
          <p:cNvSpPr txBox="1"/>
          <p:nvPr/>
        </p:nvSpPr>
        <p:spPr>
          <a:xfrm>
            <a:off x="2402832" y="131636"/>
            <a:ext cx="225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at (first) diagnosis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401A3-7E2E-B04B-9F78-3F14958EE510}"/>
              </a:ext>
            </a:extLst>
          </p:cNvPr>
          <p:cNvSpPr txBox="1"/>
          <p:nvPr/>
        </p:nvSpPr>
        <p:spPr>
          <a:xfrm>
            <a:off x="1345322" y="18430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DC4E1-C092-8A43-AFF9-5F8409515DAB}"/>
              </a:ext>
            </a:extLst>
          </p:cNvPr>
          <p:cNvSpPr txBox="1"/>
          <p:nvPr/>
        </p:nvSpPr>
        <p:spPr>
          <a:xfrm>
            <a:off x="1422587" y="46493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DE5B1-B1D8-0348-950C-3AE4A998EFFB}"/>
              </a:ext>
            </a:extLst>
          </p:cNvPr>
          <p:cNvSpPr txBox="1"/>
          <p:nvPr/>
        </p:nvSpPr>
        <p:spPr>
          <a:xfrm>
            <a:off x="4101612" y="6541698"/>
            <a:ext cx="358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Controls matched to cases by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16A94-6E84-8345-87AF-62E5A9E6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565" y="3371304"/>
            <a:ext cx="3396494" cy="298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9068C9-FBFD-BB4F-8831-1C91DDCF3159}"/>
              </a:ext>
            </a:extLst>
          </p:cNvPr>
          <p:cNvSpPr txBox="1"/>
          <p:nvPr/>
        </p:nvSpPr>
        <p:spPr>
          <a:xfrm>
            <a:off x="8316515" y="131636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79263-FFD0-DD46-AB4C-99282F76166A}"/>
              </a:ext>
            </a:extLst>
          </p:cNvPr>
          <p:cNvSpPr/>
          <p:nvPr/>
        </p:nvSpPr>
        <p:spPr>
          <a:xfrm>
            <a:off x="5812220" y="500968"/>
            <a:ext cx="389349" cy="5668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543E1A-63C4-304F-B5C9-F481A09F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0" y="1723697"/>
            <a:ext cx="5334370" cy="3721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5352976" y="116053"/>
            <a:ext cx="14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36E10-6F82-8447-BBD2-02CFEA89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168252" y="1568265"/>
            <a:ext cx="4184724" cy="3721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73A0D-42E5-4446-8219-02398D98CA2B}"/>
              </a:ext>
            </a:extLst>
          </p:cNvPr>
          <p:cNvSpPr txBox="1"/>
          <p:nvPr/>
        </p:nvSpPr>
        <p:spPr>
          <a:xfrm>
            <a:off x="356800" y="820281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Inverted for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DC27-99EF-9547-B850-8B1D045F5799}"/>
              </a:ext>
            </a:extLst>
          </p:cNvPr>
          <p:cNvSpPr txBox="1"/>
          <p:nvPr/>
        </p:nvSpPr>
        <p:spPr>
          <a:xfrm>
            <a:off x="4213668" y="766040"/>
            <a:ext cx="572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&gt;100 CBC samples with familial history, age &lt; 55 and no BRCA1/2 PALB2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Candidates for long read WGS ? Select those who had 2+ ftp-s?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0D81C-0663-FE41-B987-78356C30587E}"/>
              </a:ext>
            </a:extLst>
          </p:cNvPr>
          <p:cNvCxnSpPr>
            <a:cxnSpLocks/>
          </p:cNvCxnSpPr>
          <p:nvPr/>
        </p:nvCxnSpPr>
        <p:spPr>
          <a:xfrm flipH="1">
            <a:off x="4393327" y="1289260"/>
            <a:ext cx="1702673" cy="9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38C5D-ECCD-EA4C-9499-83ADED199307}"/>
              </a:ext>
            </a:extLst>
          </p:cNvPr>
          <p:cNvCxnSpPr>
            <a:cxnSpLocks/>
          </p:cNvCxnSpPr>
          <p:nvPr/>
        </p:nvCxnSpPr>
        <p:spPr>
          <a:xfrm>
            <a:off x="7525407" y="1289260"/>
            <a:ext cx="1781545" cy="81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4414193" y="151333"/>
            <a:ext cx="33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(full time) pregnancies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D87A5-B514-E847-8F37-2BF412CC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9" y="1646091"/>
            <a:ext cx="4952814" cy="4144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40396-5C67-0B49-A9CD-620749EE97BF}"/>
              </a:ext>
            </a:extLst>
          </p:cNvPr>
          <p:cNvSpPr txBox="1"/>
          <p:nvPr/>
        </p:nvSpPr>
        <p:spPr>
          <a:xfrm>
            <a:off x="3135605" y="588098"/>
            <a:ext cx="592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Difference is significant in WES dataset, Included in the model</a:t>
            </a:r>
          </a:p>
        </p:txBody>
      </p:sp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534DB684-DCCC-7348-95DA-0084A0B6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31" y="1394196"/>
            <a:ext cx="5626056" cy="43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4955591" y="474876"/>
            <a:ext cx="22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(at 1</a:t>
            </a:r>
            <a:r>
              <a:rPr lang="en-US" baseline="30000" dirty="0"/>
              <a:t>st</a:t>
            </a:r>
            <a:r>
              <a:rPr lang="en-US" dirty="0"/>
              <a:t> diagnosis)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396F6-753B-7640-872C-036DC647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2" y="1332306"/>
            <a:ext cx="5464722" cy="3975856"/>
          </a:xfrm>
          <a:prstGeom prst="rect">
            <a:avLst/>
          </a:prstGeom>
        </p:spPr>
      </p:pic>
      <p:pic>
        <p:nvPicPr>
          <p:cNvPr id="7" name="Picture 6" descr="A picture containing microwave, drawing&#10;&#10;Description automatically generated">
            <a:extLst>
              <a:ext uri="{FF2B5EF4-FFF2-40B4-BE49-F238E27FC236}">
                <a16:creationId xmlns:a16="http://schemas.microsoft.com/office/drawing/2014/main" id="{C61CE751-6B69-EE43-80BA-74D3F32F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03586"/>
            <a:ext cx="5464722" cy="42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5023558" y="241738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Oestrogen</a:t>
            </a:r>
            <a:r>
              <a:rPr lang="en-US" dirty="0"/>
              <a:t> Receptors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A71D5-F68F-0C44-8240-6C7F9FEC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" y="1242801"/>
            <a:ext cx="5716314" cy="4051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D6755-227C-F74F-B5F9-F65B9164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28" y="1030014"/>
            <a:ext cx="6137247" cy="41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8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4275731" y="378373"/>
            <a:ext cx="31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Pathology : </a:t>
            </a:r>
            <a:r>
              <a:rPr lang="en-US" dirty="0" err="1"/>
              <a:t>histo</a:t>
            </a:r>
            <a:r>
              <a:rPr lang="en-US" dirty="0"/>
              <a:t>-cat / lobular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11F3-DF43-4F47-9ACF-9D871C04FE52}"/>
              </a:ext>
            </a:extLst>
          </p:cNvPr>
          <p:cNvSpPr txBox="1"/>
          <p:nvPr/>
        </p:nvSpPr>
        <p:spPr>
          <a:xfrm>
            <a:off x="493986" y="615590"/>
            <a:ext cx="17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grade in WES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2C9F4-C3A5-1B49-9155-37CC748A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78" y="1529693"/>
            <a:ext cx="5536963" cy="37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6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515559-B553-CF4E-ADAC-A58D9B0BDB36}"/>
              </a:ext>
            </a:extLst>
          </p:cNvPr>
          <p:cNvSpPr/>
          <p:nvPr/>
        </p:nvSpPr>
        <p:spPr>
          <a:xfrm>
            <a:off x="105103" y="120134"/>
            <a:ext cx="1944414" cy="956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5636755" y="30480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Breast irradiation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3876A-90E5-1341-899E-10A08CCD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5" y="2338678"/>
            <a:ext cx="5135654" cy="374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A2DD8-EB83-B94A-B020-E6AB134C2712}"/>
              </a:ext>
            </a:extLst>
          </p:cNvPr>
          <p:cNvSpPr txBox="1"/>
          <p:nvPr/>
        </p:nvSpPr>
        <p:spPr>
          <a:xfrm>
            <a:off x="1107508" y="952407"/>
            <a:ext cx="10002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Differences are highly significant in both datasets by design </a:t>
            </a:r>
          </a:p>
          <a:p>
            <a:pPr algn="ctr"/>
            <a:r>
              <a:rPr lang="en-US" dirty="0"/>
              <a:t>(the counter-matching enriched controls by </a:t>
            </a:r>
            <a:r>
              <a:rPr lang="en-US" dirty="0" err="1"/>
              <a:t>RT+ve</a:t>
            </a:r>
            <a:r>
              <a:rPr lang="en-US" dirty="0"/>
              <a:t> patients because RT-</a:t>
            </a:r>
            <a:r>
              <a:rPr lang="en-US" dirty="0" err="1"/>
              <a:t>ve</a:t>
            </a:r>
            <a:r>
              <a:rPr lang="en-US" dirty="0"/>
              <a:t> cases had no RT-</a:t>
            </a:r>
            <a:r>
              <a:rPr lang="en-US" dirty="0" err="1"/>
              <a:t>ve</a:t>
            </a:r>
            <a:r>
              <a:rPr lang="en-US" dirty="0"/>
              <a:t> controls)</a:t>
            </a:r>
          </a:p>
          <a:p>
            <a:pPr algn="ctr"/>
            <a:r>
              <a:rPr lang="en-US" dirty="0"/>
              <a:t>Not included in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51367-64F4-8545-8686-393AE9F9AE5B}"/>
              </a:ext>
            </a:extLst>
          </p:cNvPr>
          <p:cNvSpPr txBox="1"/>
          <p:nvPr/>
        </p:nvSpPr>
        <p:spPr>
          <a:xfrm>
            <a:off x="409903" y="1201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5FE3-34C4-6940-B59C-85287D8DC47A}"/>
              </a:ext>
            </a:extLst>
          </p:cNvPr>
          <p:cNvSpPr txBox="1"/>
          <p:nvPr/>
        </p:nvSpPr>
        <p:spPr>
          <a:xfrm>
            <a:off x="1304887" y="1201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3AD41-9E0D-F14A-9EBA-A701FC694B03}"/>
              </a:ext>
            </a:extLst>
          </p:cNvPr>
          <p:cNvSpPr txBox="1"/>
          <p:nvPr/>
        </p:nvSpPr>
        <p:spPr>
          <a:xfrm>
            <a:off x="231008" y="445827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RT+ RT+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CD771-1166-B740-A3EC-222C8E10BDB8}"/>
              </a:ext>
            </a:extLst>
          </p:cNvPr>
          <p:cNvSpPr txBox="1"/>
          <p:nvPr/>
        </p:nvSpPr>
        <p:spPr>
          <a:xfrm>
            <a:off x="232012" y="70710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RT+ RT-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55FD1-360F-FB4A-A173-EB88F48CE8C0}"/>
              </a:ext>
            </a:extLst>
          </p:cNvPr>
          <p:cNvSpPr txBox="1"/>
          <p:nvPr/>
        </p:nvSpPr>
        <p:spPr>
          <a:xfrm>
            <a:off x="1346748" y="707103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B40D3-F613-724D-A9FA-C82C290B4093}"/>
              </a:ext>
            </a:extLst>
          </p:cNvPr>
          <p:cNvSpPr txBox="1"/>
          <p:nvPr/>
        </p:nvSpPr>
        <p:spPr>
          <a:xfrm>
            <a:off x="1346748" y="445827"/>
            <a:ext cx="47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RT-</a:t>
            </a:r>
          </a:p>
        </p:txBody>
      </p:sp>
      <p:pic>
        <p:nvPicPr>
          <p:cNvPr id="15" name="Picture 14" descr="A picture containing microwave, drawing&#10;&#10;Description automatically generated">
            <a:extLst>
              <a:ext uri="{FF2B5EF4-FFF2-40B4-BE49-F238E27FC236}">
                <a16:creationId xmlns:a16="http://schemas.microsoft.com/office/drawing/2014/main" id="{EB383BB9-339C-1249-89A6-A712A1489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61" y="2160844"/>
            <a:ext cx="4497981" cy="39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498D6-078B-B349-9325-58AD446C643D}"/>
              </a:ext>
            </a:extLst>
          </p:cNvPr>
          <p:cNvSpPr txBox="1"/>
          <p:nvPr/>
        </p:nvSpPr>
        <p:spPr>
          <a:xfrm>
            <a:off x="4388096" y="121787"/>
            <a:ext cx="341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(cytotoxic or hormonal)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207E-237E-AA4E-BE4B-FD73B2CB8C34}"/>
              </a:ext>
            </a:extLst>
          </p:cNvPr>
          <p:cNvSpPr txBox="1"/>
          <p:nvPr/>
        </p:nvSpPr>
        <p:spPr>
          <a:xfrm>
            <a:off x="3202864" y="6110295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9E8-0D9E-5A4B-9188-715A8EAD954C}"/>
              </a:ext>
            </a:extLst>
          </p:cNvPr>
          <p:cNvSpPr txBox="1"/>
          <p:nvPr/>
        </p:nvSpPr>
        <p:spPr>
          <a:xfrm>
            <a:off x="8778602" y="61102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Ampliseq</a:t>
            </a:r>
            <a:endParaRPr lang="en-US" dirty="0"/>
          </a:p>
        </p:txBody>
      </p:sp>
      <p:pic>
        <p:nvPicPr>
          <p:cNvPr id="8" name="Picture 7" descr="A picture containing man&#10;&#10;Description automatically generated">
            <a:extLst>
              <a:ext uri="{FF2B5EF4-FFF2-40B4-BE49-F238E27FC236}">
                <a16:creationId xmlns:a16="http://schemas.microsoft.com/office/drawing/2014/main" id="{051D1CA8-D222-0A4B-A01A-88B656A6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09" y="1402213"/>
            <a:ext cx="5718284" cy="4053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F48E7-DEB4-E040-8F79-2D734C6AC3D1}"/>
              </a:ext>
            </a:extLst>
          </p:cNvPr>
          <p:cNvSpPr txBox="1"/>
          <p:nvPr/>
        </p:nvSpPr>
        <p:spPr>
          <a:xfrm>
            <a:off x="3832710" y="499297"/>
            <a:ext cx="416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Differences are significant in both datasets</a:t>
            </a:r>
          </a:p>
          <a:p>
            <a:pPr algn="ctr"/>
            <a:r>
              <a:rPr lang="en-US" dirty="0"/>
              <a:t>Included in the model</a:t>
            </a:r>
          </a:p>
        </p:txBody>
      </p:sp>
      <p:pic>
        <p:nvPicPr>
          <p:cNvPr id="6" name="Picture 5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BE5F479E-34B5-9B41-AD5C-2F7D06C6F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5628"/>
            <a:ext cx="5899172" cy="4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2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302</Words>
  <Application>Microsoft Macintosh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Larionov</dc:creator>
  <cp:lastModifiedBy>Alexey Larionov</cp:lastModifiedBy>
  <cp:revision>29</cp:revision>
  <dcterms:created xsi:type="dcterms:W3CDTF">2019-09-18T11:49:43Z</dcterms:created>
  <dcterms:modified xsi:type="dcterms:W3CDTF">2019-09-18T16:14:52Z</dcterms:modified>
</cp:coreProperties>
</file>