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F9338-65B9-BF48-8CBE-1DDD4626F4B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B2EBF-3E7D-9C4E-86E7-F8A78A1FD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1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B2EBF-3E7D-9C4E-86E7-F8A78A1FD5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2C28-8428-0A4C-AB69-6CD311738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19D53-FAA7-BB46-A78F-6AEDC4017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130E2-29FE-CB43-99E2-13BF543F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CECA-C959-8F48-B34B-852BE179FC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61AC-15C2-DF41-B0F7-FFF9BBEC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7C0D-C6F9-3841-A459-A49B40AC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7376-D74B-6947-A250-3F8A45DE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0149-5A7A-324C-968C-6B4A2D38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217F0-B531-364B-93CF-14ADA7111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8350-8B9D-CD4E-AF47-172351AD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CECA-C959-8F48-B34B-852BE179FC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D875-5851-6444-969C-D75753DB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54A5C-1CC0-9A4E-A53A-2754783C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7376-D74B-6947-A250-3F8A45DE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22C7B-C772-F649-A5AC-5C0CFDCBA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3801C-31C8-334F-9AD4-07B789167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BEDC1-DBF8-9742-B2B2-D209B9DC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CECA-C959-8F48-B34B-852BE179FC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9A770-3EC8-D645-A35F-CB9AEFF7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3B19-660E-C34A-9DA4-AE90A787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7376-D74B-6947-A250-3F8A45DE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9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0AFA-F886-3541-8E62-C913340F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D04BA-E88D-A946-8299-B272DC7E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C343D-5C5A-034F-906D-C06ABD6E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CECA-C959-8F48-B34B-852BE179FC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A8C21-5293-4E47-BEA4-F2AAB760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ECBF-3B02-4849-99FB-2D743394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7376-D74B-6947-A250-3F8A45DE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1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EE53-88F3-DB4F-8A3A-AC701222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4455B-8AF2-AF44-B00A-98CAA32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7AD6-6A30-8F4C-AA8E-CA38CED0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CECA-C959-8F48-B34B-852BE179FC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57AB9-4F55-6841-BE1A-C87C1DED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C36C5-B4EF-134E-97F2-10CED89D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7376-D74B-6947-A250-3F8A45DE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2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6077-D377-784B-8CF5-96882AC8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7A5D-F19C-3D4F-B71B-2DB4AACC5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4CB2E-A1C1-0C41-8A6B-1A8530FFE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7BCE7-00B8-F448-974E-47CF216F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CECA-C959-8F48-B34B-852BE179FC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9FB72-867C-5A4E-A5C4-43A71E2C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D30D9-30FB-7440-99A0-D7AE3878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7376-D74B-6947-A250-3F8A45DE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1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1057-6136-5246-AE6A-65015B9F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35B51-3EDC-FA4C-B034-6E97FA1E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998B2-2048-964F-BE00-67F129AB3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A7282-34A5-8449-9A90-E29A73794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374DE-8C97-EE4B-871F-C548D4F7D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D9054-FDA8-A042-A98B-B031A86F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CECA-C959-8F48-B34B-852BE179FC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0C1E9-1B54-8348-B71C-98A15024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B8B72-F1D0-0A4B-9547-05DA6439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7376-D74B-6947-A250-3F8A45DE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0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EBE9-17C9-7A4B-97E3-7CD65F46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1682C-C383-AE4C-92B0-8374B71D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CECA-C959-8F48-B34B-852BE179FC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D785D-0052-E44A-92AC-197CBEDA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0B9EC-2BAD-8741-99E3-407770CF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7376-D74B-6947-A250-3F8A45DE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6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2B723-E6AD-E14C-B884-13E2CBC6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CECA-C959-8F48-B34B-852BE179FC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AC027-EB01-A947-92BE-F8B7FBD4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3BB88-E39F-8B49-A798-F4D17372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7376-D74B-6947-A250-3F8A45DE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3EDC-5144-5D43-90E9-9AA45789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258A-078E-9740-9B09-9AEECCE6F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95BBA-D54E-3B4A-9F2D-A296F1021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37BA0-15E2-024F-8914-D2F576D6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CECA-C959-8F48-B34B-852BE179FC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8B2DC-6B5D-1B44-A1EE-5ED3E25D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7C2-AE5D-174C-A86E-FD435E26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7376-D74B-6947-A250-3F8A45DE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D85B-5666-EA4B-9FFF-C4DBB134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7CD5D-573B-D647-8B73-EE5DCA020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13B9-8EBB-3140-9D77-2D724F708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940A6-E4D3-564E-9F86-1F680970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CECA-C959-8F48-B34B-852BE179FC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38EB3-227A-5A45-8814-5536A216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4AE47-4BA8-8643-9BF8-13C1FD4C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7376-D74B-6947-A250-3F8A45DE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1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D5E48-DE1F-AD4A-BA19-9AEB9587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3A92E-0296-9345-BA05-B755C0EEB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B1F84-9B8B-494E-BB55-5FAD76600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9CECA-C959-8F48-B34B-852BE179FC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42CE-A601-354C-8E39-9AE74FAF8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23BA-9D6F-294B-9988-802CEB6B4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7376-D74B-6947-A250-3F8A45DE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B58A9-B149-4248-9504-4BF98A33BFE9}"/>
              </a:ext>
            </a:extLst>
          </p:cNvPr>
          <p:cNvSpPr txBox="1"/>
          <p:nvPr/>
        </p:nvSpPr>
        <p:spPr>
          <a:xfrm>
            <a:off x="4462219" y="388882"/>
            <a:ext cx="3267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Secondary bioinformatics</a:t>
            </a:r>
          </a:p>
          <a:p>
            <a:pPr algn="ctr"/>
            <a:r>
              <a:rPr lang="en-US" dirty="0"/>
              <a:t>(from FASTQ-s to annotated VCF)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611DB-A59E-5A47-82D6-20D08655DD2B}"/>
              </a:ext>
            </a:extLst>
          </p:cNvPr>
          <p:cNvSpPr txBox="1"/>
          <p:nvPr/>
        </p:nvSpPr>
        <p:spPr>
          <a:xfrm>
            <a:off x="4032806" y="1185860"/>
            <a:ext cx="412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FastQC</a:t>
            </a:r>
            <a:endParaRPr lang="en-US" dirty="0"/>
          </a:p>
          <a:p>
            <a:pPr algn="ctr"/>
            <a:r>
              <a:rPr lang="en-US" dirty="0"/>
              <a:t>Issues with N-reads and demultiplexing …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77E26-D8CC-F54F-AED4-81F775CD9502}"/>
              </a:ext>
            </a:extLst>
          </p:cNvPr>
          <p:cNvSpPr txBox="1"/>
          <p:nvPr/>
        </p:nvSpPr>
        <p:spPr>
          <a:xfrm>
            <a:off x="5561974" y="2104187"/>
            <a:ext cx="106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28D11-4CA9-874A-8127-A8E92A67DA6C}"/>
              </a:ext>
            </a:extLst>
          </p:cNvPr>
          <p:cNvSpPr txBox="1"/>
          <p:nvPr/>
        </p:nvSpPr>
        <p:spPr>
          <a:xfrm>
            <a:off x="4940008" y="2822424"/>
            <a:ext cx="23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Alignment BWA to b37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AAC5C-D61B-3748-A79B-79BC3544D719}"/>
              </a:ext>
            </a:extLst>
          </p:cNvPr>
          <p:cNvSpPr txBox="1"/>
          <p:nvPr/>
        </p:nvSpPr>
        <p:spPr>
          <a:xfrm>
            <a:off x="3453255" y="4700610"/>
            <a:ext cx="528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Joined variant calling GATK HC (no down-sampling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3D80C-9692-864F-84F2-CF9F0D6FA3A2}"/>
              </a:ext>
            </a:extLst>
          </p:cNvPr>
          <p:cNvSpPr txBox="1"/>
          <p:nvPr/>
        </p:nvSpPr>
        <p:spPr>
          <a:xfrm>
            <a:off x="998481" y="2683924"/>
            <a:ext cx="1210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FASTQ files</a:t>
            </a:r>
          </a:p>
          <a:p>
            <a:pPr algn="ctr"/>
            <a:r>
              <a:rPr lang="en-US" dirty="0"/>
              <a:t>from NFE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FC844C-89DE-BD4A-807B-C5B04EFEAA64}"/>
              </a:ext>
            </a:extLst>
          </p:cNvPr>
          <p:cNvCxnSpPr/>
          <p:nvPr/>
        </p:nvCxnSpPr>
        <p:spPr>
          <a:xfrm>
            <a:off x="2816771" y="3007089"/>
            <a:ext cx="1334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43D243-F908-B240-B58E-8261D873CC20}"/>
              </a:ext>
            </a:extLst>
          </p:cNvPr>
          <p:cNvSpPr txBox="1"/>
          <p:nvPr/>
        </p:nvSpPr>
        <p:spPr>
          <a:xfrm>
            <a:off x="2499821" y="3540661"/>
            <a:ext cx="719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BAMs QC and pre-processing</a:t>
            </a:r>
          </a:p>
          <a:p>
            <a:pPr algn="ctr"/>
            <a:r>
              <a:rPr lang="en-US" dirty="0"/>
              <a:t>BQSR and local realignment around indels</a:t>
            </a:r>
          </a:p>
          <a:p>
            <a:pPr algn="ctr"/>
            <a:r>
              <a:rPr lang="en-US" dirty="0"/>
              <a:t>Very uneven coverage (typical for automatically generated </a:t>
            </a:r>
            <a:r>
              <a:rPr lang="en-US" dirty="0" err="1"/>
              <a:t>Ampliseq</a:t>
            </a:r>
            <a:r>
              <a:rPr lang="en-US" dirty="0"/>
              <a:t> panel)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0DD19-483B-124B-B78D-AF4120C87C11}"/>
              </a:ext>
            </a:extLst>
          </p:cNvPr>
          <p:cNvSpPr txBox="1"/>
          <p:nvPr/>
        </p:nvSpPr>
        <p:spPr>
          <a:xfrm>
            <a:off x="3430236" y="5306561"/>
            <a:ext cx="533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VQSR (for SNPs) </a:t>
            </a:r>
            <a:r>
              <a:rPr lang="en-US" dirty="0">
                <a:solidFill>
                  <a:srgbClr val="0070C0"/>
                </a:solidFill>
              </a:rPr>
              <a:t>and manual filters (for INDELs)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DE8F6-8F01-704F-88BB-3A533A7F9DA1}"/>
              </a:ext>
            </a:extLst>
          </p:cNvPr>
          <p:cNvSpPr txBox="1"/>
          <p:nvPr/>
        </p:nvSpPr>
        <p:spPr>
          <a:xfrm>
            <a:off x="10134185" y="3684947"/>
            <a:ext cx="1890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Following </a:t>
            </a:r>
          </a:p>
          <a:p>
            <a:pPr algn="ctr"/>
            <a:r>
              <a:rPr lang="en-US" dirty="0"/>
              <a:t>”Best practices” </a:t>
            </a:r>
          </a:p>
          <a:p>
            <a:pPr algn="ctr"/>
            <a:r>
              <a:rPr lang="en-US" dirty="0"/>
              <a:t>recommended by </a:t>
            </a:r>
          </a:p>
          <a:p>
            <a:pPr algn="ctr"/>
            <a:r>
              <a:rPr lang="en-US" dirty="0"/>
              <a:t>GATK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616033-6AF7-2E47-AD99-03D9A12FCF10}"/>
              </a:ext>
            </a:extLst>
          </p:cNvPr>
          <p:cNvSpPr txBox="1"/>
          <p:nvPr/>
        </p:nvSpPr>
        <p:spPr>
          <a:xfrm>
            <a:off x="5311457" y="6099786"/>
            <a:ext cx="19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Annotate with VEP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3952966-4FD8-134D-B8DD-2B62F0FC070B}"/>
              </a:ext>
            </a:extLst>
          </p:cNvPr>
          <p:cNvSpPr/>
          <p:nvPr/>
        </p:nvSpPr>
        <p:spPr>
          <a:xfrm>
            <a:off x="9554332" y="2736728"/>
            <a:ext cx="579853" cy="30967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08AF4-99AF-0F44-BD28-D7A1957862A1}"/>
              </a:ext>
            </a:extLst>
          </p:cNvPr>
          <p:cNvSpPr txBox="1"/>
          <p:nvPr/>
        </p:nvSpPr>
        <p:spPr>
          <a:xfrm>
            <a:off x="5448336" y="244445"/>
            <a:ext cx="191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Statistical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28A70-FAD5-9E43-A8C0-0875BE092AA7}"/>
              </a:ext>
            </a:extLst>
          </p:cNvPr>
          <p:cNvSpPr txBox="1"/>
          <p:nvPr/>
        </p:nvSpPr>
        <p:spPr>
          <a:xfrm>
            <a:off x="1340775" y="1513491"/>
            <a:ext cx="10066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Filter variants by QC metrics</a:t>
            </a:r>
          </a:p>
          <a:p>
            <a:pPr algn="ctr"/>
            <a:r>
              <a:rPr lang="en-US" dirty="0"/>
              <a:t>PASS in FILTER, DP, HWE, genotypes </a:t>
            </a:r>
            <a:r>
              <a:rPr lang="en-US" dirty="0" err="1"/>
              <a:t>gq</a:t>
            </a:r>
            <a:r>
              <a:rPr lang="en-US" dirty="0"/>
              <a:t>, </a:t>
            </a:r>
            <a:r>
              <a:rPr lang="en-US" dirty="0" err="1"/>
              <a:t>dp</a:t>
            </a:r>
            <a:r>
              <a:rPr lang="en-US" dirty="0"/>
              <a:t>, alt allele fraction, call rates per variant (&gt; 80% in each sub-set)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544CF-9E3D-D846-A783-4BC67AB24825}"/>
              </a:ext>
            </a:extLst>
          </p:cNvPr>
          <p:cNvSpPr txBox="1"/>
          <p:nvPr/>
        </p:nvSpPr>
        <p:spPr>
          <a:xfrm>
            <a:off x="1391558" y="2537336"/>
            <a:ext cx="9964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Filter cases</a:t>
            </a:r>
          </a:p>
          <a:p>
            <a:pPr algn="ctr"/>
            <a:r>
              <a:rPr lang="en-US" dirty="0"/>
              <a:t>Call rates per case, duplicates, BRCA1-BRCA2-PALB2 carriers (except Danish cohort), eigenvector outliers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23F12-61E9-2C4A-8127-5BE7ED13E731}"/>
              </a:ext>
            </a:extLst>
          </p:cNvPr>
          <p:cNvSpPr txBox="1"/>
          <p:nvPr/>
        </p:nvSpPr>
        <p:spPr>
          <a:xfrm>
            <a:off x="4639880" y="4602185"/>
            <a:ext cx="346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variants by effect on protein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1625E-95E5-E444-8B75-D273DC6C37E3}"/>
              </a:ext>
            </a:extLst>
          </p:cNvPr>
          <p:cNvSpPr txBox="1"/>
          <p:nvPr/>
        </p:nvSpPr>
        <p:spPr>
          <a:xfrm>
            <a:off x="5349210" y="3708260"/>
            <a:ext cx="20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Explore phenotypes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7B830-A6AF-1E41-B637-C478CEF3AF1B}"/>
              </a:ext>
            </a:extLst>
          </p:cNvPr>
          <p:cNvSpPr txBox="1"/>
          <p:nvPr/>
        </p:nvSpPr>
        <p:spPr>
          <a:xfrm>
            <a:off x="5129018" y="5344509"/>
            <a:ext cx="248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crude statistics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1686B-042F-FF46-8E74-E2B327B1272C}"/>
              </a:ext>
            </a:extLst>
          </p:cNvPr>
          <p:cNvSpPr txBox="1"/>
          <p:nvPr/>
        </p:nvSpPr>
        <p:spPr>
          <a:xfrm>
            <a:off x="4638428" y="6066869"/>
            <a:ext cx="351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Calculate POLR</a:t>
            </a:r>
          </a:p>
          <a:p>
            <a:pPr algn="ctr"/>
            <a:r>
              <a:rPr lang="en-US" dirty="0"/>
              <a:t>(following recommendations of DC)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EAC15-CC8E-A84F-A424-B92777DC75EB}"/>
              </a:ext>
            </a:extLst>
          </p:cNvPr>
          <p:cNvSpPr txBox="1"/>
          <p:nvPr/>
        </p:nvSpPr>
        <p:spPr>
          <a:xfrm>
            <a:off x="5028959" y="869317"/>
            <a:ext cx="26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annotated VCF to R</a:t>
            </a:r>
          </a:p>
        </p:txBody>
      </p:sp>
    </p:spTree>
    <p:extLst>
      <p:ext uri="{BB962C8B-B14F-4D97-AF65-F5344CB8AC3E}">
        <p14:creationId xmlns:p14="http://schemas.microsoft.com/office/powerpoint/2010/main" val="360556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159</Words>
  <Application>Microsoft Macintosh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Larionov</dc:creator>
  <cp:lastModifiedBy>Alexey Larionov</cp:lastModifiedBy>
  <cp:revision>4</cp:revision>
  <dcterms:created xsi:type="dcterms:W3CDTF">2019-09-18T11:00:41Z</dcterms:created>
  <dcterms:modified xsi:type="dcterms:W3CDTF">2019-09-18T11:31:53Z</dcterms:modified>
</cp:coreProperties>
</file>