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95" r:id="rId4"/>
    <p:sldId id="258" r:id="rId5"/>
    <p:sldId id="260" r:id="rId6"/>
    <p:sldId id="319" r:id="rId7"/>
    <p:sldId id="320" r:id="rId8"/>
    <p:sldId id="259" r:id="rId9"/>
    <p:sldId id="316" r:id="rId10"/>
    <p:sldId id="263" r:id="rId11"/>
    <p:sldId id="265" r:id="rId12"/>
    <p:sldId id="272" r:id="rId13"/>
    <p:sldId id="273" r:id="rId14"/>
    <p:sldId id="274" r:id="rId15"/>
    <p:sldId id="275" r:id="rId16"/>
    <p:sldId id="276" r:id="rId17"/>
    <p:sldId id="261" r:id="rId18"/>
    <p:sldId id="264" r:id="rId19"/>
    <p:sldId id="277" r:id="rId20"/>
    <p:sldId id="278" r:id="rId21"/>
    <p:sldId id="268" r:id="rId22"/>
    <p:sldId id="279" r:id="rId23"/>
    <p:sldId id="281" r:id="rId24"/>
    <p:sldId id="280" r:id="rId25"/>
    <p:sldId id="282" r:id="rId26"/>
    <p:sldId id="296" r:id="rId27"/>
    <p:sldId id="297" r:id="rId28"/>
    <p:sldId id="298" r:id="rId29"/>
    <p:sldId id="299" r:id="rId30"/>
    <p:sldId id="300" r:id="rId31"/>
    <p:sldId id="302" r:id="rId32"/>
    <p:sldId id="303" r:id="rId33"/>
    <p:sldId id="304" r:id="rId34"/>
    <p:sldId id="283" r:id="rId35"/>
    <p:sldId id="294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  <p:sldId id="305" r:id="rId47"/>
    <p:sldId id="307" r:id="rId48"/>
    <p:sldId id="306" r:id="rId49"/>
    <p:sldId id="308" r:id="rId50"/>
    <p:sldId id="309" r:id="rId51"/>
    <p:sldId id="310" r:id="rId52"/>
    <p:sldId id="312" r:id="rId53"/>
    <p:sldId id="313" r:id="rId54"/>
    <p:sldId id="314" r:id="rId55"/>
    <p:sldId id="321" r:id="rId56"/>
    <p:sldId id="262" r:id="rId57"/>
  </p:sldIdLst>
  <p:sldSz cx="12192000" cy="6858000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ексей Малов" initials="АМ" lastIdx="3" clrIdx="0"/>
  <p:cmAuthor id="1" name="Alexey Malov" initials="AM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71053" autoAdjust="0"/>
  </p:normalViewPr>
  <p:slideViewPr>
    <p:cSldViewPr snapToGrid="0">
      <p:cViewPr>
        <p:scale>
          <a:sx n="66" d="100"/>
          <a:sy n="66" d="100"/>
        </p:scale>
        <p:origin x="-1578" y="-360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A6A4-124D-48AE-A504-EFAB69A51F73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1D0F8-ED15-4C66-B45E-299497AD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3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</a:t>
            </a:r>
            <a:r>
              <a:rPr lang="ru-RU" baseline="0" dirty="0" smtClean="0"/>
              <a:t> чем показать, как еще </a:t>
            </a:r>
            <a:r>
              <a:rPr lang="en-US" baseline="0" dirty="0" smtClean="0"/>
              <a:t>shared </a:t>
            </a:r>
            <a:r>
              <a:rPr lang="ru-RU" baseline="0" dirty="0" smtClean="0"/>
              <a:t>и </a:t>
            </a:r>
            <a:r>
              <a:rPr lang="en-US" baseline="0" dirty="0" smtClean="0"/>
              <a:t>weak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</a:t>
            </a:r>
            <a:r>
              <a:rPr lang="ru-RU" baseline="0" dirty="0" smtClean="0"/>
              <a:t>работают в тандеме, рассмотрим следующую задачу.</a:t>
            </a:r>
          </a:p>
          <a:p>
            <a:r>
              <a:rPr lang="ru-RU" baseline="0" dirty="0" smtClean="0"/>
              <a:t>Стоит задача разработать некоторый класс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, показывающий картинку, заданную по </a:t>
            </a:r>
            <a:r>
              <a:rPr lang="en-US" baseline="0" dirty="0" smtClean="0"/>
              <a:t>URL-</a:t>
            </a:r>
            <a:r>
              <a:rPr lang="ru-RU" baseline="0" dirty="0" smtClean="0"/>
              <a:t>у.</a:t>
            </a:r>
          </a:p>
          <a:p>
            <a:r>
              <a:rPr lang="ru-RU" baseline="0" dirty="0" smtClean="0"/>
              <a:t>Для своей работы он использует функцию </a:t>
            </a:r>
            <a:r>
              <a:rPr lang="en-US" baseline="0" dirty="0" err="1" smtClean="0"/>
              <a:t>LoadImageAsync</a:t>
            </a:r>
            <a:r>
              <a:rPr lang="ru-RU" baseline="0" dirty="0" smtClean="0"/>
              <a:t>, которая загружает картинку в фоновом потоке, а по окончании вызывает </a:t>
            </a:r>
            <a:r>
              <a:rPr lang="en-US" baseline="0" dirty="0" smtClean="0"/>
              <a:t>callback</a:t>
            </a:r>
            <a:r>
              <a:rPr lang="ru-RU" baseline="0" dirty="0" smtClean="0"/>
              <a:t>. Для простоты будем считать, что она умеет вызывать </a:t>
            </a:r>
            <a:r>
              <a:rPr lang="en-US" baseline="0" dirty="0" smtClean="0"/>
              <a:t>callback </a:t>
            </a:r>
            <a:r>
              <a:rPr lang="ru-RU" baseline="0" dirty="0" smtClean="0"/>
              <a:t>из главного потока.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0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показана реализация,</a:t>
            </a:r>
            <a:r>
              <a:rPr lang="ru-RU" baseline="0" dirty="0" smtClean="0"/>
              <a:t> которая будет работать. Но не всегда.</a:t>
            </a:r>
          </a:p>
          <a:p>
            <a:endParaRPr lang="ru-RU" baseline="0" dirty="0" smtClean="0"/>
          </a:p>
          <a:p>
            <a:r>
              <a:rPr lang="en-US" baseline="0" dirty="0" smtClean="0"/>
              <a:t>[</a:t>
            </a:r>
            <a:r>
              <a:rPr lang="ru-RU" baseline="0" dirty="0" smtClean="0"/>
              <a:t>Вопрос к залу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Дело в том, что из-за долгой загрузки картинки </a:t>
            </a:r>
            <a:r>
              <a:rPr lang="en-US" baseline="0" dirty="0" smtClean="0"/>
              <a:t>callback</a:t>
            </a:r>
            <a:r>
              <a:rPr lang="ru-RU" baseline="0" dirty="0" smtClean="0"/>
              <a:t> может быть вызван после разрушения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. </a:t>
            </a:r>
            <a:r>
              <a:rPr lang="ru-RU" baseline="0" dirty="0" smtClean="0"/>
              <a:t>В итоге мы вызовем метод </a:t>
            </a:r>
            <a:r>
              <a:rPr lang="en-US" baseline="0" dirty="0" err="1" smtClean="0"/>
              <a:t>OnImageLoaded</a:t>
            </a:r>
            <a:r>
              <a:rPr lang="ru-RU" baseline="0" dirty="0" smtClean="0"/>
              <a:t>, когда объект разрушен и будет неопределенное поведение</a:t>
            </a:r>
            <a:r>
              <a:rPr lang="en-US" baseline="0" dirty="0" smtClean="0"/>
              <a:t>. </a:t>
            </a:r>
            <a:r>
              <a:rPr lang="ru-RU" baseline="0" dirty="0" smtClean="0"/>
              <a:t>Нельзя также использовать в качестве </a:t>
            </a:r>
            <a:r>
              <a:rPr lang="en-US" baseline="0" dirty="0" smtClean="0"/>
              <a:t>callback-</a:t>
            </a:r>
            <a:r>
              <a:rPr lang="ru-RU" baseline="0" dirty="0" smtClean="0"/>
              <a:t>а и результат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::bind</a:t>
            </a:r>
            <a:r>
              <a:rPr lang="ru-RU" baseline="0" dirty="0" smtClean="0"/>
              <a:t>()</a:t>
            </a:r>
            <a:endParaRPr lang="en-US" baseline="0" dirty="0" smtClean="0"/>
          </a:p>
          <a:p>
            <a:r>
              <a:rPr lang="ru-RU" baseline="0" dirty="0" smtClean="0"/>
              <a:t>Решить проблему можно если </a:t>
            </a:r>
            <a:r>
              <a:rPr lang="en-US" baseline="0" dirty="0" err="1" smtClean="0"/>
              <a:t>LoadImageAsync</a:t>
            </a:r>
            <a:r>
              <a:rPr lang="en-US" baseline="0" dirty="0" smtClean="0"/>
              <a:t> </a:t>
            </a:r>
            <a:r>
              <a:rPr lang="ru-RU" baseline="0" dirty="0" smtClean="0"/>
              <a:t>возвращала бы некоторый объект, позволяющий отменить операцию.</a:t>
            </a:r>
          </a:p>
          <a:p>
            <a:r>
              <a:rPr lang="ru-RU" baseline="0" dirty="0" smtClean="0"/>
              <a:t>Но есть способ проще.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8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Идиома</a:t>
            </a:r>
            <a:r>
              <a:rPr lang="ru-RU" baseline="0" dirty="0" smtClean="0"/>
              <a:t> </a:t>
            </a:r>
            <a:r>
              <a:rPr lang="en-US" baseline="0" dirty="0" smtClean="0"/>
              <a:t>weak this.</a:t>
            </a:r>
            <a:endParaRPr lang="ru-RU" dirty="0" smtClean="0"/>
          </a:p>
          <a:p>
            <a:r>
              <a:rPr lang="ru-RU" dirty="0" smtClean="0"/>
              <a:t>Если</a:t>
            </a:r>
            <a:r>
              <a:rPr lang="ru-RU" baseline="0" dirty="0" smtClean="0"/>
              <a:t> перед вызовом </a:t>
            </a:r>
            <a:r>
              <a:rPr lang="en-US" baseline="0" dirty="0" err="1" smtClean="0"/>
              <a:t>LoadImageAsync</a:t>
            </a:r>
            <a:r>
              <a:rPr lang="en-US" baseline="0" dirty="0" smtClean="0"/>
              <a:t> </a:t>
            </a:r>
            <a:r>
              <a:rPr lang="ru-RU" baseline="0" dirty="0" smtClean="0"/>
              <a:t>сохранить ссылку на самих себя, который захватить по значению в </a:t>
            </a:r>
            <a:r>
              <a:rPr lang="ru-RU" baseline="0" dirty="0" err="1" smtClean="0"/>
              <a:t>лябмде</a:t>
            </a:r>
            <a:r>
              <a:rPr lang="ru-RU" baseline="0" dirty="0" smtClean="0"/>
              <a:t>, то можно внутри </a:t>
            </a:r>
            <a:r>
              <a:rPr lang="en-US" baseline="0" dirty="0" smtClean="0"/>
              <a:t>callback</a:t>
            </a:r>
            <a:r>
              <a:rPr lang="ru-RU" baseline="0" dirty="0" smtClean="0"/>
              <a:t>-а узнать, живы ли мы и вызвать </a:t>
            </a:r>
            <a:r>
              <a:rPr lang="en-US" baseline="0" dirty="0" err="1" smtClean="0"/>
              <a:t>OnImageLoaded</a:t>
            </a:r>
            <a:r>
              <a:rPr lang="ru-RU" baseline="0" dirty="0" smtClean="0"/>
              <a:t>, только если живы. Причем важно удерживать сильную ссылку на самих себя, пока мы не закончили работу с объектом.</a:t>
            </a:r>
          </a:p>
          <a:p>
            <a:r>
              <a:rPr lang="ru-RU" baseline="0" dirty="0" smtClean="0"/>
              <a:t>Если последняя ссылка на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уничтожена в другом потоке, то объект начнет разрушаться. Хранение </a:t>
            </a:r>
            <a:r>
              <a:rPr lang="en-US" baseline="0" dirty="0" err="1" smtClean="0"/>
              <a:t>strongSelf</a:t>
            </a:r>
            <a:r>
              <a:rPr lang="ru-RU" baseline="0" dirty="0" smtClean="0"/>
              <a:t> продлевает время жизни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как минимум до конца </a:t>
            </a:r>
            <a:r>
              <a:rPr lang="en-US" baseline="0" dirty="0" smtClean="0"/>
              <a:t>if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Требуется, чтобы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en-US" baseline="0" dirty="0" smtClean="0"/>
              <a:t> </a:t>
            </a:r>
            <a:r>
              <a:rPr lang="ru-RU" baseline="0" dirty="0" smtClean="0"/>
              <a:t>бы обернут в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.</a:t>
            </a:r>
            <a:r>
              <a:rPr lang="ru-RU" baseline="0" dirty="0" smtClean="0"/>
              <a:t> Чтобы гарантировать это, можно сделать конструктор приватным и создавать экземпляры через статический метод</a:t>
            </a:r>
            <a:r>
              <a:rPr lang="en-US" baseline="0" dirty="0" smtClean="0"/>
              <a:t> Create</a:t>
            </a:r>
            <a:r>
              <a:rPr lang="ru-RU" baseline="0" dirty="0" smtClean="0"/>
              <a:t>()</a:t>
            </a:r>
          </a:p>
          <a:p>
            <a:endParaRPr lang="ru-RU" baseline="0" dirty="0" smtClean="0"/>
          </a:p>
          <a:p>
            <a:r>
              <a:rPr lang="en-US" baseline="0" dirty="0" smtClean="0"/>
              <a:t>[</a:t>
            </a:r>
            <a:r>
              <a:rPr lang="ru-RU" baseline="0" dirty="0" smtClean="0"/>
              <a:t>Вопрос к залу</a:t>
            </a:r>
            <a:r>
              <a:rPr lang="en-US" baseline="0" dirty="0" smtClean="0"/>
              <a:t>] </a:t>
            </a:r>
            <a:r>
              <a:rPr lang="ru-RU" baseline="0" dirty="0" smtClean="0"/>
              <a:t>Что делать, если по каким-то причинам владеть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через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недопустимо</a:t>
            </a:r>
            <a:r>
              <a:rPr lang="en-US" baseline="0" dirty="0" smtClean="0"/>
              <a:t>?</a:t>
            </a:r>
          </a:p>
          <a:p>
            <a:r>
              <a:rPr lang="ru-RU" baseline="0" dirty="0" smtClean="0"/>
              <a:t>Можно использовать идиому </a:t>
            </a:r>
            <a:r>
              <a:rPr lang="en-US" baseline="0" dirty="0" err="1" smtClean="0"/>
              <a:t>Pimpl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64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c++</a:t>
            </a:r>
            <a:r>
              <a:rPr lang="en-US" dirty="0" smtClean="0"/>
              <a:t>17 </a:t>
            </a:r>
            <a:r>
              <a:rPr lang="ru-RU" dirty="0" smtClean="0"/>
              <a:t>лучше</a:t>
            </a:r>
            <a:r>
              <a:rPr lang="ru-RU" baseline="0" dirty="0" smtClean="0"/>
              <a:t> сразу использовать </a:t>
            </a:r>
            <a:r>
              <a:rPr lang="en-US" baseline="0" dirty="0" err="1" smtClean="0"/>
              <a:t>weak_from_this</a:t>
            </a:r>
            <a:r>
              <a:rPr lang="ru-RU" baseline="0" dirty="0" smtClean="0"/>
              <a:t>, чтобы избежать промежуточного создания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3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упрощения использования идиомы</a:t>
            </a:r>
            <a:r>
              <a:rPr lang="en-US" baseline="0" dirty="0" smtClean="0"/>
              <a:t> Weak This</a:t>
            </a:r>
            <a:r>
              <a:rPr lang="ru-RU" baseline="0" dirty="0" smtClean="0"/>
              <a:t>  можно сделать вспомогательную шаблонную функцию</a:t>
            </a:r>
            <a:r>
              <a:rPr lang="en-US" baseline="0" dirty="0" smtClean="0"/>
              <a:t> </a:t>
            </a:r>
            <a:r>
              <a:rPr lang="ru-RU" baseline="0" dirty="0" smtClean="0"/>
              <a:t>типа </a:t>
            </a:r>
            <a:r>
              <a:rPr lang="en-US" baseline="0" dirty="0" err="1" smtClean="0"/>
              <a:t>BindWeakPtr</a:t>
            </a:r>
            <a:r>
              <a:rPr lang="ru-RU" baseline="0" dirty="0" smtClean="0"/>
              <a:t>, позволяющую создать функциональный объект, связывающий вызов метода класса с аргументами вызова. Если в момент вызова метода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ImageView</a:t>
            </a:r>
            <a:r>
              <a:rPr lang="ru-RU" baseline="0" dirty="0" smtClean="0"/>
              <a:t> будет разрушен, вызова не произойдет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2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 возможна</a:t>
            </a:r>
            <a:r>
              <a:rPr lang="ru-RU" baseline="0" dirty="0" smtClean="0"/>
              <a:t> ситуация, когда некоторый объект использует на протяжении своей жизни некоторый ресурс (другой объект) и ему достаточно передачи этого объекта по обычной ссылке.</a:t>
            </a:r>
          </a:p>
          <a:p>
            <a:r>
              <a:rPr lang="ru-RU" baseline="0" dirty="0" smtClean="0"/>
              <a:t>Но в этом случае ресурсом должен владеть кто-то другой, чтобы тот не разрушился раньше времени. И это нормально.</a:t>
            </a:r>
          </a:p>
          <a:p>
            <a:r>
              <a:rPr lang="ru-RU" baseline="0" dirty="0" smtClean="0"/>
              <a:t>В ряде случае клиентский код может пожелать передать ресурс вместе с уникальными или совместными правами владения.</a:t>
            </a:r>
          </a:p>
          <a:p>
            <a:r>
              <a:rPr lang="ru-RU" baseline="0" dirty="0" smtClean="0"/>
              <a:t>Можно воспользоваться тем, что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инкапсулирует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 внутри себя и сделать умный указатель, инкапсулирующий одну из трех семантик владения ресурсом. Это позволит клиентскому коду решать, с каким правами объекту должен передаваться ресурс.</a:t>
            </a:r>
          </a:p>
          <a:p>
            <a:r>
              <a:rPr lang="ru-RU" baseline="0" dirty="0" smtClean="0"/>
              <a:t>Разумеется, объект должен вести себя так, как будто ему этот объект передали по обычной ссылке. То есть, не пытаться искусственно продлить время жизни этому объекту</a:t>
            </a:r>
          </a:p>
          <a:p>
            <a:r>
              <a:rPr lang="ru-RU" baseline="0" dirty="0" smtClean="0"/>
              <a:t>Т.к. в основе лежит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, то это добавляет небольшие накладные расходы на подсчет ссылок при копировании.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12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использования показан на слайде.</a:t>
            </a:r>
          </a:p>
          <a:p>
            <a:r>
              <a:rPr lang="ru-RU" dirty="0" smtClean="0"/>
              <a:t>Объект </a:t>
            </a:r>
            <a:r>
              <a:rPr lang="en-US" dirty="0" smtClean="0"/>
              <a:t>Painter </a:t>
            </a:r>
            <a:r>
              <a:rPr lang="ru-RU" dirty="0" smtClean="0"/>
              <a:t>пользуется</a:t>
            </a:r>
            <a:r>
              <a:rPr lang="ru-RU" baseline="0" dirty="0" smtClean="0"/>
              <a:t> фабрикой, передаваемой ему извне через </a:t>
            </a:r>
            <a:r>
              <a:rPr lang="en-US" baseline="0" dirty="0" err="1" smtClean="0"/>
              <a:t>UniversalPtr</a:t>
            </a:r>
            <a:r>
              <a:rPr lang="ru-RU" baseline="0" dirty="0" smtClean="0"/>
              <a:t> и не пытается продлить ей время жизни.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36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Внешний</a:t>
            </a:r>
            <a:r>
              <a:rPr lang="ru-RU" baseline="0" dirty="0" smtClean="0"/>
              <a:t> по отношению к</a:t>
            </a:r>
            <a:r>
              <a:rPr lang="en-US" baseline="0" dirty="0" smtClean="0"/>
              <a:t> Painter</a:t>
            </a:r>
            <a:r>
              <a:rPr lang="ru-RU" baseline="0" dirty="0" smtClean="0"/>
              <a:t>-у код может передать ему фабрику по ссылке, сырому указателю, уникальному или общему указателю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68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C++ 17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появился класс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для хранений опциональных значений. Можно сравнить его с некоторой коробкой, которая может быть пустой, либо содержать некоторое значение.</a:t>
            </a:r>
          </a:p>
          <a:p>
            <a:r>
              <a:rPr lang="ru-RU" dirty="0" smtClean="0"/>
              <a:t>С</a:t>
            </a:r>
            <a:r>
              <a:rPr lang="ru-RU" baseline="0" dirty="0" smtClean="0"/>
              <a:t> небольшими модификациям этот класс перекочевал из </a:t>
            </a:r>
            <a:r>
              <a:rPr lang="en-US" baseline="0" dirty="0" smtClean="0"/>
              <a:t>boost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создания объекта не используется динамическое выделение памяти.</a:t>
            </a:r>
          </a:p>
          <a:p>
            <a:r>
              <a:rPr lang="ru-RU" baseline="0" dirty="0" smtClean="0"/>
              <a:t>Области применения этого класса – хранение значений, которые могут отсутствовать, отложенная инициализация полей класса, которые по ряду нельзя/не хочется инициализировать в конструкторе. В простейших ситуациях может использоваться для информирования об ошибке, как альтернатива исключениям и кодам возврата.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Векторный графический редакторе фигуры могут иметь опциональную заливку внутренностей и обводку.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приводим к типу </a:t>
            </a:r>
            <a:r>
              <a:rPr lang="en-US" baseline="0" dirty="0" smtClean="0"/>
              <a:t>bool</a:t>
            </a:r>
            <a:r>
              <a:rPr lang="ru-RU" baseline="0" dirty="0" smtClean="0"/>
              <a:t>, что позволяет узнать, содержится ли в нем значение и получить доступ к нему через </a:t>
            </a:r>
            <a:r>
              <a:rPr lang="en-US" baseline="0" dirty="0" smtClean="0"/>
              <a:t>* </a:t>
            </a:r>
            <a:r>
              <a:rPr lang="ru-RU" baseline="0" dirty="0" smtClean="0"/>
              <a:t>или </a:t>
            </a:r>
            <a:r>
              <a:rPr lang="en-US" baseline="0" dirty="0" smtClean="0"/>
              <a:t>-&gt;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4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en-US" baseline="0" dirty="0" smtClean="0"/>
              <a:t>C++ 11 </a:t>
            </a:r>
            <a:r>
              <a:rPr lang="ru-RU" baseline="0" dirty="0" smtClean="0"/>
              <a:t>появился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, который пришел на замену устаревшему </a:t>
            </a:r>
            <a:r>
              <a:rPr lang="en-US" baseline="0" dirty="0" err="1" smtClean="0"/>
              <a:t>auto_ptr</a:t>
            </a:r>
            <a:endParaRPr lang="en-US" baseline="0" dirty="0" smtClean="0"/>
          </a:p>
          <a:p>
            <a:r>
              <a:rPr lang="ru-RU" baseline="0" dirty="0" smtClean="0"/>
              <a:t>Он позволяет управлять объектом, пока указатель не вышел из области видимости</a:t>
            </a:r>
          </a:p>
          <a:p>
            <a:r>
              <a:rPr lang="ru-RU" baseline="0" dirty="0" smtClean="0"/>
              <a:t>Поскольку владение единоличное, скопировать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 нельзя, но можно переместить значение другому указателю</a:t>
            </a:r>
          </a:p>
          <a:p>
            <a:r>
              <a:rPr lang="ru-RU" baseline="0" dirty="0" smtClean="0"/>
              <a:t>Указатель не добавляет накладных расходов по сравнению с ручным управлением ресурсом ни по памяти, ни по выполняемым операциям, при этом сохраняя следование идиоме </a:t>
            </a:r>
            <a:r>
              <a:rPr lang="en-US" baseline="0" dirty="0" smtClean="0"/>
              <a:t>RAII</a:t>
            </a:r>
            <a:endParaRPr lang="ru-RU" baseline="0" dirty="0" smtClean="0"/>
          </a:p>
          <a:p>
            <a:r>
              <a:rPr lang="ru-RU" baseline="0" dirty="0" smtClean="0"/>
              <a:t>В отличие от </a:t>
            </a:r>
            <a:r>
              <a:rPr lang="en-US" baseline="0" dirty="0" err="1" smtClean="0"/>
              <a:t>auto_ptr</a:t>
            </a:r>
            <a:r>
              <a:rPr lang="ru-RU" baseline="0" dirty="0" smtClean="0"/>
              <a:t>, уникальные указатели можно хранить в контейнерах </a:t>
            </a:r>
            <a:r>
              <a:rPr lang="en-US" baseline="0" dirty="0" smtClean="0"/>
              <a:t>STL</a:t>
            </a:r>
          </a:p>
          <a:p>
            <a:r>
              <a:rPr lang="ru-RU" baseline="0" dirty="0" smtClean="0"/>
              <a:t>Кроме одиночных объектов, позволяет управлять массивом переменной длины, удаляя </a:t>
            </a:r>
            <a:r>
              <a:rPr lang="en-US" baseline="0" dirty="0" smtClean="0"/>
              <a:t>new[]</a:t>
            </a:r>
            <a:r>
              <a:rPr lang="ru-RU" baseline="0" dirty="0" smtClean="0"/>
              <a:t> и </a:t>
            </a:r>
            <a:r>
              <a:rPr lang="en-US" baseline="0" dirty="0" smtClean="0"/>
              <a:t>delete []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6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1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один пример использования – откладывание тяжелых вычислений до</a:t>
            </a:r>
            <a:r>
              <a:rPr lang="ru-RU" baseline="0" dirty="0" smtClean="0"/>
              <a:t> того момента, когда они понадобятся.</a:t>
            </a:r>
          </a:p>
          <a:p>
            <a:r>
              <a:rPr lang="en-US" baseline="0" dirty="0" smtClean="0"/>
              <a:t>Signal</a:t>
            </a:r>
            <a:r>
              <a:rPr lang="ru-RU" baseline="0" dirty="0" smtClean="0"/>
              <a:t> хранит достаточно большой набор отсчетов цифрового сигнала. Вычисление максимальной амплитуды сигнала может требовать довольно длительного времени, а потребность в его вычислении возникает довольно редко. </a:t>
            </a:r>
            <a:r>
              <a:rPr lang="en-US" baseline="0" dirty="0" smtClean="0"/>
              <a:t>Optional </a:t>
            </a:r>
            <a:r>
              <a:rPr lang="ru-RU" baseline="0" dirty="0" smtClean="0"/>
              <a:t>позволяет запомнить вычисленное значение при первом обращении к нему до тех пор, пока цифровые отсчеты не будут изменены.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82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5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помощи</a:t>
            </a:r>
            <a:r>
              <a:rPr lang="ru-RU" baseline="0" dirty="0" smtClean="0"/>
              <a:t> функции </a:t>
            </a:r>
            <a:r>
              <a:rPr lang="en-US" baseline="0" dirty="0" smtClean="0"/>
              <a:t>visit</a:t>
            </a:r>
            <a:r>
              <a:rPr lang="ru-RU" baseline="0" dirty="0" smtClean="0"/>
              <a:t> можно</a:t>
            </a:r>
            <a:r>
              <a:rPr lang="en-US" baseline="0" dirty="0" smtClean="0"/>
              <a:t> </a:t>
            </a:r>
            <a:r>
              <a:rPr lang="ru-RU" baseline="0" dirty="0" smtClean="0"/>
              <a:t>обработать значение, содержащееся в </a:t>
            </a:r>
            <a:r>
              <a:rPr lang="en-US" baseline="0" dirty="0" smtClean="0"/>
              <a:t>variant</a:t>
            </a:r>
            <a:r>
              <a:rPr lang="ru-RU" baseline="0" dirty="0" smtClean="0"/>
              <a:t>, передав класс или структуру с операторами(), принимающими аргументы каждого хранимого в </a:t>
            </a:r>
            <a:r>
              <a:rPr lang="en-US" baseline="0" dirty="0" smtClean="0"/>
              <a:t>variant</a:t>
            </a:r>
            <a:r>
              <a:rPr lang="ru-RU" baseline="0" dirty="0" smtClean="0"/>
              <a:t> типа.</a:t>
            </a:r>
          </a:p>
          <a:p>
            <a:endParaRPr lang="ru-RU" dirty="0" smtClean="0"/>
          </a:p>
          <a:p>
            <a:r>
              <a:rPr lang="ru-RU" dirty="0" smtClean="0"/>
              <a:t>Область </a:t>
            </a:r>
            <a:r>
              <a:rPr lang="ru-RU" dirty="0" smtClean="0"/>
              <a:t>применения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Нужно</a:t>
            </a:r>
            <a:r>
              <a:rPr lang="ru-RU" baseline="0" dirty="0" smtClean="0"/>
              <a:t> обработать все возможные типы, которые может принимать </a:t>
            </a:r>
            <a:r>
              <a:rPr lang="en-US" baseline="0" dirty="0" smtClean="0"/>
              <a:t>variant</a:t>
            </a:r>
            <a:r>
              <a:rPr lang="ru-RU" baseline="0" dirty="0" smtClean="0"/>
              <a:t>, не забыв ни про один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</a:t>
            </a:r>
            <a:r>
              <a:rPr lang="ru-RU" baseline="0" dirty="0" smtClean="0"/>
              <a:t> обработки каждого типа достаточно сложная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baseline="0" dirty="0" smtClean="0"/>
              <a:t>ногословный синтаксис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98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один способ получить значение – </a:t>
            </a:r>
            <a:r>
              <a:rPr lang="ru-RU" dirty="0" err="1" smtClean="0"/>
              <a:t>воспользоватся</a:t>
            </a:r>
            <a:r>
              <a:rPr lang="ru-RU" dirty="0" smtClean="0"/>
              <a:t> функцией </a:t>
            </a:r>
            <a:r>
              <a:rPr lang="en-US" dirty="0" err="1" smtClean="0"/>
              <a:t>get_if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Применение</a:t>
            </a:r>
            <a:r>
              <a:rPr lang="ru-RU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Обработка нужна только для части типов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</a:t>
            </a:r>
            <a:r>
              <a:rPr lang="ru-RU" baseline="0" dirty="0" smtClean="0"/>
              <a:t> обработки каждого типа довольно проста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При добавлении нового типа </a:t>
            </a:r>
            <a:r>
              <a:rPr lang="ru-RU" baseline="0" dirty="0" smtClean="0"/>
              <a:t>легко забыть добавить обработчик везде, где такой способ используется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61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Логика обработки проста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Необходимо обработать все типы, которые может принимать</a:t>
            </a:r>
            <a:r>
              <a:rPr lang="en-US" baseline="0" dirty="0" smtClean="0"/>
              <a:t> variant</a:t>
            </a: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Сложная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9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одном из наших продуктов компонентов </a:t>
            </a:r>
            <a:r>
              <a:rPr lang="ru-RU" baseline="0" dirty="0" smtClean="0"/>
              <a:t>учетная запись пользователя может находиться в одном из следующих состояний:</a:t>
            </a:r>
          </a:p>
          <a:p>
            <a:r>
              <a:rPr lang="en-US" baseline="0" dirty="0" smtClean="0"/>
              <a:t>Offline – </a:t>
            </a:r>
            <a:r>
              <a:rPr lang="ru-RU" baseline="0" dirty="0" smtClean="0"/>
              <a:t>режим, когда по каким-то причинам информацию не удалось получить с нашего сервера</a:t>
            </a:r>
          </a:p>
          <a:p>
            <a:r>
              <a:rPr lang="ru-RU" baseline="0" dirty="0" smtClean="0"/>
              <a:t>Режим анонимного использования во время пробного использования продукта</a:t>
            </a:r>
          </a:p>
          <a:p>
            <a:r>
              <a:rPr lang="ru-RU" baseline="0" dirty="0" smtClean="0"/>
              <a:t>Режим, когда пользователь ввел свои учетные данные, но продолжает </a:t>
            </a:r>
            <a:r>
              <a:rPr lang="ru-RU" baseline="0" dirty="0" err="1" smtClean="0"/>
              <a:t>триалить</a:t>
            </a:r>
            <a:r>
              <a:rPr lang="ru-RU" baseline="0" dirty="0" smtClean="0"/>
              <a:t> продукт</a:t>
            </a:r>
          </a:p>
          <a:p>
            <a:r>
              <a:rPr lang="ru-RU" baseline="0" dirty="0" smtClean="0"/>
              <a:t>Режим активной подписки. В этом случае доступен максимум информации об учетной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9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Классы-контейнеры</a:t>
            </a:r>
            <a:r>
              <a:rPr lang="ru-RU" baseline="0" dirty="0" smtClean="0"/>
              <a:t> составляют важную часть стандартной библиотеки. Их разнообразие связано с: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Разные требования по размещению данных</a:t>
            </a:r>
            <a:r>
              <a:rPr lang="ru-RU" baseline="0" dirty="0" smtClean="0"/>
              <a:t> </a:t>
            </a:r>
            <a:r>
              <a:rPr lang="ru-RU" dirty="0" smtClean="0"/>
              <a:t>в памяти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Разная алгоритмическая</a:t>
            </a:r>
            <a:r>
              <a:rPr lang="ru-RU" baseline="0" dirty="0" smtClean="0"/>
              <a:t> операций вставки, поиска, удаления элементов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Последовательный или ассоциативный доступ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Библиотека</a:t>
            </a:r>
            <a:r>
              <a:rPr lang="ru-RU" baseline="0" dirty="0" smtClean="0"/>
              <a:t> алгоритмов содержит около 100 алгоритмов, разработанных умными людьми.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Параллельные версии алгоритмов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Хватит писать велосипеды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Библиотека</a:t>
            </a:r>
            <a:r>
              <a:rPr lang="ru-RU" baseline="0" dirty="0" smtClean="0"/>
              <a:t> диапазонов и лямбда-функции позволяет повысить выразительность кода по сравнению с ручными циклами и использованием итераторов.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1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1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показано применение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реализации идиомы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pImpl</a:t>
            </a:r>
            <a:r>
              <a:rPr lang="en-US" baseline="0" dirty="0" smtClean="0"/>
              <a:t>. </a:t>
            </a:r>
            <a:r>
              <a:rPr lang="ru-RU" baseline="0" dirty="0" smtClean="0"/>
              <a:t>Отмечу необходимость обязательного объявления деструктора внутри класса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файле и его определение в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ru-RU" baseline="0" dirty="0" smtClean="0"/>
              <a:t>, пусть даже с пустой реализацией. Смысл идиомы </a:t>
            </a:r>
            <a:r>
              <a:rPr lang="en-US" baseline="0" dirty="0" err="1" smtClean="0"/>
              <a:t>pimpl</a:t>
            </a:r>
            <a:r>
              <a:rPr lang="ru-RU" baseline="0" dirty="0" smtClean="0"/>
              <a:t> в том, что для клиентского кода, подключающего заголовочный файл, реализация </a:t>
            </a:r>
            <a:r>
              <a:rPr lang="en-US" baseline="0" dirty="0" err="1" smtClean="0"/>
              <a:t>Impl</a:t>
            </a:r>
            <a:r>
              <a:rPr lang="ru-RU" baseline="0" dirty="0" smtClean="0"/>
              <a:t> не видна (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 не знает, как его удалить). Явно объявляя деструктор внутри класса и определяя его в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cpp</a:t>
            </a:r>
            <a:r>
              <a:rPr lang="ru-RU" baseline="0" dirty="0" smtClean="0"/>
              <a:t>-файле мы решаем эту проблему, т.к. компилятор не будет пытаться самостоятельно сгенерировать при включении заголовочного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Внутри </a:t>
            </a:r>
            <a:r>
              <a:rPr lang="en-US" baseline="0" dirty="0" smtClean="0"/>
              <a:t>OpaqueObj.cpp</a:t>
            </a:r>
            <a:r>
              <a:rPr lang="ru-RU" baseline="0" dirty="0" smtClean="0"/>
              <a:t> компилятору видна реализация и он уже знает, как сгенерировать код для удаления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en-US" baseline="0" dirty="0" err="1" smtClean="0"/>
              <a:t>make_unique</a:t>
            </a:r>
            <a:r>
              <a:rPr lang="ru-RU" baseline="0" dirty="0" smtClean="0"/>
              <a:t> для создания объекта вместо </a:t>
            </a:r>
            <a:r>
              <a:rPr lang="en-US" baseline="0" dirty="0" smtClean="0"/>
              <a:t>new</a:t>
            </a:r>
            <a:r>
              <a:rPr lang="ru-RU" baseline="0" dirty="0" smtClean="0"/>
              <a:t> позволяет избежать многословности и обеспечить безопасность кода к возникновению исключений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У Михаила Матросова есть замечательный доклад </a:t>
            </a:r>
            <a:r>
              <a:rPr lang="en-US" baseline="0" dirty="0" smtClean="0"/>
              <a:t>C”++ Without new and delete” </a:t>
            </a:r>
            <a:r>
              <a:rPr lang="ru-RU" baseline="0" dirty="0" smtClean="0"/>
              <a:t>с </a:t>
            </a:r>
            <a:r>
              <a:rPr lang="en-US" baseline="0" dirty="0" smtClean="0"/>
              <a:t>C++ Russia </a:t>
            </a:r>
            <a:r>
              <a:rPr lang="ru-RU" baseline="0" dirty="0" smtClean="0"/>
              <a:t>2</a:t>
            </a:r>
            <a:r>
              <a:rPr lang="en-US" baseline="0" dirty="0" smtClean="0"/>
              <a:t>015. </a:t>
            </a:r>
            <a:r>
              <a:rPr lang="ru-RU" baseline="0" dirty="0" smtClean="0"/>
              <a:t>Всячески рекомендую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r>
              <a:rPr lang="en-US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использоваться не только для управления объектами в куче, но и рядом других ресурсов, доступ к которым происходит через указатель. Причем это могут быть даже ресурсы, для управления которыми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используются вызовы функций языка </a:t>
            </a:r>
            <a:r>
              <a:rPr lang="en-US" baseline="0" dirty="0" smtClean="0"/>
              <a:t>C.</a:t>
            </a:r>
          </a:p>
          <a:p>
            <a:r>
              <a:rPr lang="ru-RU" baseline="0" dirty="0" smtClean="0"/>
              <a:t>В качестве примера рассмотрим задачу по открытию папки в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выделения файла в ней.</a:t>
            </a:r>
          </a:p>
          <a:p>
            <a:r>
              <a:rPr lang="ru-RU" baseline="0" dirty="0" smtClean="0"/>
              <a:t>В</a:t>
            </a:r>
            <a:r>
              <a:rPr lang="en-US" baseline="0" dirty="0" smtClean="0"/>
              <a:t> Windows </a:t>
            </a:r>
            <a:r>
              <a:rPr lang="ru-RU" baseline="0" dirty="0" smtClean="0"/>
              <a:t>для решения этой задачи служит функция </a:t>
            </a:r>
            <a:r>
              <a:rPr lang="en-US" baseline="0" dirty="0" err="1" smtClean="0"/>
              <a:t>SHOpenFolderAndSelectItems</a:t>
            </a:r>
            <a:r>
              <a:rPr lang="ru-RU" baseline="0" dirty="0" smtClean="0"/>
              <a:t>. Однако она принимает не пути файлов, а некоторые идентификаторы, используемые оболочкой </a:t>
            </a:r>
            <a:r>
              <a:rPr lang="en-US" baseline="0" dirty="0" smtClean="0"/>
              <a:t>Windows</a:t>
            </a:r>
            <a:r>
              <a:rPr lang="ru-RU" baseline="0" dirty="0" smtClean="0"/>
              <a:t>. Для создания идентификатора на основе имени файла функция </a:t>
            </a:r>
            <a:r>
              <a:rPr lang="en-US" baseline="0" dirty="0" err="1" smtClean="0"/>
              <a:t>ILCreateFromPath</a:t>
            </a:r>
            <a:r>
              <a:rPr lang="ru-RU" baseline="0" dirty="0" smtClean="0"/>
              <a:t>. После использования идентификатор должен быть освобожден при помощи функции </a:t>
            </a:r>
            <a:r>
              <a:rPr lang="en-US" baseline="0" dirty="0" err="1" smtClean="0"/>
              <a:t>ILFree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0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Создадим</a:t>
            </a:r>
            <a:r>
              <a:rPr lang="ru-RU" baseline="0" dirty="0" smtClean="0"/>
              <a:t> вспомогательную функцию, создающую идентификатор файла, и возвращающую его обернутым в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Простой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здесь не подойдет, поэтому воспользуемся вторым параметром шаблона для передачи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-а </a:t>
            </a:r>
            <a:r>
              <a:rPr lang="en-US" baseline="0" dirty="0" smtClean="0"/>
              <a:t>- </a:t>
            </a:r>
            <a:r>
              <a:rPr lang="ru-RU" baseline="0" dirty="0" smtClean="0"/>
              <a:t>ссылки на функцию или функциональный объект, который будет вызываться для удаления объекта через указатель. В нашем случае в качестве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deleter</a:t>
            </a:r>
            <a:r>
              <a:rPr lang="en-US" baseline="0" dirty="0" smtClean="0"/>
              <a:t>-</a:t>
            </a:r>
            <a:r>
              <a:rPr lang="ru-RU" baseline="0" dirty="0" smtClean="0"/>
              <a:t>а мы передаем адрес функции </a:t>
            </a:r>
            <a:r>
              <a:rPr lang="en-US" baseline="0" dirty="0" err="1" smtClean="0"/>
              <a:t>ILFree</a:t>
            </a:r>
            <a:r>
              <a:rPr lang="en-US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Остается создать идентификатор для папки и файла внутри нее и передать их в качестве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Таким образом, обернутый в </a:t>
            </a:r>
            <a:r>
              <a:rPr lang="en-US" baseline="0" dirty="0" err="1" smtClean="0"/>
              <a:t>unique_ptr</a:t>
            </a:r>
            <a:r>
              <a:rPr lang="en-US" baseline="0" dirty="0" smtClean="0"/>
              <a:t> </a:t>
            </a:r>
            <a:r>
              <a:rPr lang="ru-RU" baseline="0" dirty="0" smtClean="0"/>
              <a:t>идентификатор файла будет автоматически удален при выходе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51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Другой тип умного указателя, пришедший в </a:t>
            </a:r>
            <a:r>
              <a:rPr lang="en-US" dirty="0" smtClean="0"/>
              <a:t>C++11</a:t>
            </a:r>
            <a:r>
              <a:rPr lang="ru-RU" dirty="0" smtClean="0"/>
              <a:t> из</a:t>
            </a:r>
            <a:r>
              <a:rPr lang="en-US" dirty="0" smtClean="0"/>
              <a:t> boost - </a:t>
            </a:r>
            <a:r>
              <a:rPr lang="en-US" dirty="0" err="1" smtClean="0"/>
              <a:t>shared_ptr</a:t>
            </a:r>
            <a:r>
              <a:rPr lang="ru-RU" dirty="0" smtClean="0"/>
              <a:t>,</a:t>
            </a:r>
            <a:r>
              <a:rPr lang="ru-RU" baseline="0" dirty="0" smtClean="0"/>
              <a:t> предназначен для совместного владения объектом.</a:t>
            </a:r>
          </a:p>
          <a:p>
            <a:r>
              <a:rPr lang="ru-RU" baseline="0" dirty="0" smtClean="0"/>
              <a:t>Совместное владение означает, что у нас может быть несколько указателей в разных частях программы, ссылающихся на один объект.</a:t>
            </a:r>
          </a:p>
          <a:p>
            <a:r>
              <a:rPr lang="ru-RU" baseline="0" dirty="0" smtClean="0"/>
              <a:t>Помимо адреса самого объекта указатель хранит адрес счетчика сильных и слабых ссылок, которые используются для определения продолжительности жизни объекта.</a:t>
            </a:r>
          </a:p>
          <a:p>
            <a:r>
              <a:rPr lang="ru-RU" baseline="0" dirty="0" smtClean="0"/>
              <a:t>Каждая новая копия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автоматически увеличивает счетчик ссылок, а при разрушении указателя – уменьшает. Последний удаленный указатель удаляет объект.</a:t>
            </a:r>
          </a:p>
          <a:p>
            <a:r>
              <a:rPr lang="ru-RU" baseline="0" dirty="0" smtClean="0"/>
              <a:t>В отличие от </a:t>
            </a:r>
            <a:r>
              <a:rPr lang="en-US" baseline="0" dirty="0" err="1" smtClean="0"/>
              <a:t>unique_ptr</a:t>
            </a:r>
            <a:r>
              <a:rPr lang="ru-RU" baseline="0" dirty="0" smtClean="0"/>
              <a:t>, в котором тип </a:t>
            </a:r>
            <a:r>
              <a:rPr lang="en-US" baseline="0" dirty="0" err="1" smtClean="0"/>
              <a:t>deleter</a:t>
            </a:r>
            <a:r>
              <a:rPr lang="en-US" baseline="0" dirty="0" smtClean="0"/>
              <a:t>-</a:t>
            </a:r>
            <a:r>
              <a:rPr lang="ru-RU" baseline="0" dirty="0" smtClean="0"/>
              <a:t>а привязан к типу указателя,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принимает </a:t>
            </a:r>
            <a:r>
              <a:rPr lang="en-US" baseline="0" dirty="0" err="1" smtClean="0"/>
              <a:t>deleter</a:t>
            </a:r>
            <a:r>
              <a:rPr lang="ru-RU" baseline="0" dirty="0" smtClean="0"/>
              <a:t> при создании умного указателя и инкапсулирует его внутри блока со счетчиками.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управления счетчиками используются атомарные операции, что с одной стороны делает безопасным управление объектом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-</a:t>
            </a:r>
            <a:r>
              <a:rPr lang="ru-RU" baseline="0" dirty="0" err="1" smtClean="0"/>
              <a:t>ами</a:t>
            </a:r>
            <a:r>
              <a:rPr lang="ru-RU" baseline="0" dirty="0" smtClean="0"/>
              <a:t> из разных потоков, но добавляет ощутимый </a:t>
            </a:r>
            <a:r>
              <a:rPr lang="en-US" baseline="0" dirty="0" smtClean="0"/>
              <a:t>overhead </a:t>
            </a:r>
            <a:r>
              <a:rPr lang="ru-RU" baseline="0" dirty="0" smtClean="0"/>
              <a:t>по сравнению с </a:t>
            </a:r>
            <a:r>
              <a:rPr lang="en-US" baseline="0" dirty="0" err="1" smtClean="0"/>
              <a:t>unique_ptr</a:t>
            </a:r>
            <a:endParaRPr lang="en-US" baseline="0" dirty="0" smtClean="0"/>
          </a:p>
          <a:p>
            <a:r>
              <a:rPr lang="ru-RU" baseline="0" dirty="0" smtClean="0"/>
              <a:t>Поэтому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рекомендуется передавать в функцию по константной ссылке, а не значению, чтобы избежать избыточных инкрементов и декрементов указателя.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36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weak_ptr</a:t>
            </a:r>
            <a:r>
              <a:rPr lang="en-US" dirty="0" smtClean="0"/>
              <a:t> </a:t>
            </a:r>
            <a:r>
              <a:rPr lang="ru-RU" dirty="0" smtClean="0"/>
              <a:t>выступает</a:t>
            </a:r>
            <a:r>
              <a:rPr lang="ru-RU" baseline="0" dirty="0" smtClean="0"/>
              <a:t> в роли </a:t>
            </a:r>
            <a:r>
              <a:rPr lang="ru-RU" dirty="0" smtClean="0"/>
              <a:t>компаньона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-а, храня «слабую ссылку» на объект.</a:t>
            </a:r>
          </a:p>
          <a:p>
            <a:r>
              <a:rPr lang="ru-RU" baseline="0" dirty="0" smtClean="0"/>
              <a:t>Наличие слабой ссылки не влияет на время жизни объекта, но решает проблему висячих указателей. Если объект был удален, то все </a:t>
            </a:r>
            <a:r>
              <a:rPr lang="en-US" baseline="0" dirty="0" smtClean="0"/>
              <a:t>weak</a:t>
            </a:r>
            <a:r>
              <a:rPr lang="ru-RU" baseline="0" dirty="0" smtClean="0"/>
              <a:t>-ссылки на него с точки зрения внешнего наблюдателя автоматически обнулятся.</a:t>
            </a:r>
          </a:p>
          <a:p>
            <a:r>
              <a:rPr lang="ru-RU" baseline="0" dirty="0" smtClean="0"/>
              <a:t>Это не значит, что объект хранит адреса всех слабых ссылок и обнуляет их. Просто </a:t>
            </a:r>
            <a:r>
              <a:rPr lang="en-US" baseline="0" dirty="0" err="1" smtClean="0"/>
              <a:t>weak_ptr</a:t>
            </a:r>
            <a:r>
              <a:rPr lang="ru-RU" baseline="0" dirty="0" smtClean="0"/>
              <a:t> при попытке получить из него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 проверяет счетчик сильных ссылок и если он обнулился, то возвращает нулевой указатель.</a:t>
            </a:r>
          </a:p>
          <a:p>
            <a:r>
              <a:rPr lang="ru-RU" baseline="0" dirty="0" smtClean="0"/>
              <a:t>Но главная причина введения слабых ссылок – решение проблемы циклических ссылок. Дело в том, что когда 2 объекта прямо или косвенно хранят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en-US" baseline="0" dirty="0" smtClean="0"/>
              <a:t> </a:t>
            </a:r>
            <a:r>
              <a:rPr lang="ru-RU" baseline="0" dirty="0" smtClean="0"/>
              <a:t>друг на друга, то автоматически они не удалятся, пока кто-то извне не разорвет одну из связей. Слабые ссылки позволяют одному объекту выступать в роли владельца, который хранит сильную ссылку на подчиненный объект. Подчиненный объект хранит слабую ссылку на своего владельца.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9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Класс,</a:t>
            </a:r>
            <a:r>
              <a:rPr lang="ru-RU" baseline="0" dirty="0" smtClean="0"/>
              <a:t> унаследованный от </a:t>
            </a:r>
            <a:r>
              <a:rPr lang="en-US" dirty="0" err="1" smtClean="0"/>
              <a:t>enable_shared_from_this</a:t>
            </a:r>
            <a:r>
              <a:rPr lang="ru-RU" dirty="0" smtClean="0"/>
              <a:t>, может</a:t>
            </a:r>
            <a:r>
              <a:rPr lang="ru-RU" baseline="0" dirty="0" smtClean="0"/>
              <a:t> получить сильную ссылку на самого себя, если вызовет </a:t>
            </a:r>
            <a:r>
              <a:rPr lang="en-US" baseline="0" dirty="0" err="1" smtClean="0"/>
              <a:t>shared_from_this</a:t>
            </a:r>
            <a:r>
              <a:rPr lang="ru-RU" baseline="0" dirty="0" smtClean="0"/>
              <a:t>. В </a:t>
            </a:r>
            <a:r>
              <a:rPr lang="en-US" baseline="0" dirty="0" smtClean="0"/>
              <a:t>C++ 17 </a:t>
            </a:r>
            <a:r>
              <a:rPr lang="ru-RU" baseline="0" dirty="0" smtClean="0"/>
              <a:t> можно также вызвать </a:t>
            </a:r>
            <a:r>
              <a:rPr lang="en-US" baseline="0" dirty="0" err="1" smtClean="0"/>
              <a:t>weak_from_this</a:t>
            </a:r>
            <a:r>
              <a:rPr lang="ru-RU" baseline="0" dirty="0" smtClean="0"/>
              <a:t> (или создать </a:t>
            </a:r>
            <a:r>
              <a:rPr lang="en-US" baseline="0" dirty="0" err="1" smtClean="0"/>
              <a:t>weak_ptr</a:t>
            </a:r>
            <a:r>
              <a:rPr lang="ru-RU" baseline="0" dirty="0" smtClean="0"/>
              <a:t> из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). Эти методы нельзя вызывать когда объект еще не обернут в </a:t>
            </a:r>
            <a:r>
              <a:rPr lang="en-US" baseline="0" dirty="0" err="1" smtClean="0"/>
              <a:t>shared_ptr</a:t>
            </a:r>
            <a:r>
              <a:rPr lang="ru-RU" baseline="0" dirty="0" smtClean="0"/>
              <a:t>. В частности внутри конструктора и деструктора. Раньше это грозило неопределенным поведением, а в </a:t>
            </a:r>
            <a:r>
              <a:rPr lang="en-US" baseline="0" dirty="0" err="1" smtClean="0"/>
              <a:t>c++</a:t>
            </a:r>
            <a:r>
              <a:rPr lang="en-US" baseline="0" dirty="0" smtClean="0"/>
              <a:t>17 – </a:t>
            </a:r>
            <a:r>
              <a:rPr lang="ru-RU" baseline="0" dirty="0" smtClean="0"/>
              <a:t>выбросом исключения </a:t>
            </a:r>
            <a:r>
              <a:rPr lang="en-US" baseline="0" dirty="0" err="1" smtClean="0"/>
              <a:t>bad_weak_ptr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Возможность получить сильную ссылку на самого себя имеет ряд полезных применений, которые хотелось бы проиллюстрировать</a:t>
            </a: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5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Самое</a:t>
            </a:r>
            <a:r>
              <a:rPr lang="ru-RU" baseline="0" dirty="0" smtClean="0"/>
              <a:t> простое применение – это необходимость связать текущий экземпляр класса с другим объектом.</a:t>
            </a:r>
          </a:p>
          <a:p>
            <a:r>
              <a:rPr lang="ru-RU" dirty="0" smtClean="0"/>
              <a:t>На слайде показано хранение узлов некоторой древовидной структуры, каждый</a:t>
            </a:r>
            <a:r>
              <a:rPr lang="ru-RU" baseline="0" dirty="0" smtClean="0"/>
              <a:t> узел которой хранит сильные ссылки на свои дочерние узлы и слабую ссылку на родительский узел.</a:t>
            </a:r>
          </a:p>
          <a:p>
            <a:r>
              <a:rPr lang="ru-RU" dirty="0" smtClean="0"/>
              <a:t>Таким</a:t>
            </a:r>
            <a:r>
              <a:rPr lang="ru-RU" baseline="0" dirty="0" smtClean="0"/>
              <a:t> образом родительский узел управляет временем жизни дочерних узлов, а те в свою очередь имеют возможность получить доступ к родителю (если он существует)</a:t>
            </a:r>
          </a:p>
          <a:p>
            <a:r>
              <a:rPr lang="ru-RU" baseline="0" dirty="0" smtClean="0"/>
              <a:t>При добавлении дочернего узла узел сначала проверяет, не передали ли ему ссылку на самого себя или одного из его предков. Затем добавляем узел к себе, отцепляя его от прежнего родителя.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7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0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5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9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0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5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C9C6-27FD-4DFD-A182-DB8F03A7321E}" type="datetimeFigureOut">
              <a:rPr lang="ru-RU" smtClean="0"/>
              <a:t>02.06.2017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5Nqu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-malov/CppMeeting-Kazan2017/blob/master/UniversalPtr/UniversalPtr.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yFlql5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cFj2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cppreference.com/w/cpp/memory/unique_pt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cpp_russia/blog/264201/" TargetMode="External"/><Relationship Id="rId2" Type="http://schemas.openxmlformats.org/officeDocument/2006/relationships/hyperlink" Target="https://ps-group.github.io/compilers/cxx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xey-malov/CppMeeting-Kazan2017" TargetMode="External"/><Relationship Id="rId4" Type="http://schemas.openxmlformats.org/officeDocument/2006/relationships/hyperlink" Target="https://habrahabr.ru/company/aligntechnology/blog/28335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Применение современного </a:t>
            </a:r>
            <a:r>
              <a:rPr lang="en-US" dirty="0"/>
              <a:t>C++ </a:t>
            </a:r>
            <a:r>
              <a:rPr lang="ru-RU" dirty="0"/>
              <a:t>в повседневной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5143" y="428420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Алексей Малов</a:t>
            </a:r>
          </a:p>
          <a:p>
            <a:pPr algn="r"/>
            <a:r>
              <a:rPr lang="en-US" dirty="0" err="1" smtClean="0"/>
              <a:t>iSpring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2343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4742" y="6306621"/>
            <a:ext cx="560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www.ispringsolutions.com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4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Позволяет объекту, управляемому </a:t>
            </a:r>
            <a:r>
              <a:rPr lang="en-US" dirty="0" err="1"/>
              <a:t>shared_ptr</a:t>
            </a:r>
            <a:r>
              <a:rPr lang="ru-RU" dirty="0"/>
              <a:t>, безопасно создать экземпляр </a:t>
            </a:r>
            <a:r>
              <a:rPr lang="en-US" dirty="0" err="1"/>
              <a:t>shared_ptr</a:t>
            </a:r>
            <a:r>
              <a:rPr lang="ru-RU" dirty="0"/>
              <a:t> на самого </a:t>
            </a:r>
            <a:r>
              <a:rPr lang="ru-RU" dirty="0" smtClean="0"/>
              <a:t>себя</a:t>
            </a:r>
            <a:endParaRPr lang="en-US" dirty="0" smtClean="0"/>
          </a:p>
          <a:p>
            <a:pPr lvl="1"/>
            <a:r>
              <a:rPr lang="en-US" dirty="0" err="1" smtClean="0"/>
              <a:t>shared_from_this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weak_from_this</a:t>
            </a:r>
            <a:r>
              <a:rPr lang="en-US" dirty="0" smtClean="0"/>
              <a:t> ()</a:t>
            </a:r>
            <a:r>
              <a:rPr lang="ru-RU" dirty="0" smtClean="0"/>
              <a:t> (</a:t>
            </a:r>
            <a:r>
              <a:rPr lang="en-US" dirty="0" smtClean="0"/>
              <a:t>C</a:t>
            </a:r>
            <a:r>
              <a:rPr lang="en-US" dirty="0" smtClean="0"/>
              <a:t>++ </a:t>
            </a:r>
            <a:r>
              <a:rPr lang="en-US" dirty="0" smtClean="0"/>
              <a:t>17)</a:t>
            </a:r>
          </a:p>
          <a:p>
            <a:r>
              <a:rPr lang="ru-RU" dirty="0" smtClean="0"/>
              <a:t>Нельзя вызывать </a:t>
            </a:r>
            <a:r>
              <a:rPr lang="en-US" dirty="0" err="1"/>
              <a:t>shared_from_this</a:t>
            </a:r>
            <a:r>
              <a:rPr lang="en-US" dirty="0"/>
              <a:t>() </a:t>
            </a:r>
            <a:r>
              <a:rPr lang="ru-RU" dirty="0" smtClean="0"/>
              <a:t>из конструктора и деструктора, а также у объекта, не обернутого в </a:t>
            </a:r>
            <a:r>
              <a:rPr lang="en-US" dirty="0" err="1" smtClean="0"/>
              <a:t>shared_ptr</a:t>
            </a:r>
            <a:endParaRPr lang="en-US" dirty="0" smtClean="0"/>
          </a:p>
          <a:p>
            <a:pPr lvl="1"/>
            <a:r>
              <a:rPr lang="ru-RU" dirty="0" smtClean="0"/>
              <a:t>До </a:t>
            </a:r>
            <a:r>
              <a:rPr lang="en-US" dirty="0" smtClean="0"/>
              <a:t>C++ 17 </a:t>
            </a:r>
            <a:r>
              <a:rPr lang="ru-RU" dirty="0" smtClean="0"/>
              <a:t>грозило </a:t>
            </a:r>
            <a:r>
              <a:rPr lang="en-US" dirty="0" smtClean="0"/>
              <a:t>UB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C++17 – </a:t>
            </a:r>
            <a:r>
              <a:rPr lang="ru-RU" dirty="0" smtClean="0"/>
              <a:t>исключение</a:t>
            </a:r>
            <a:r>
              <a:rPr lang="en-US" dirty="0" smtClean="0"/>
              <a:t> </a:t>
            </a:r>
            <a:r>
              <a:rPr lang="en-US" dirty="0" err="1" smtClean="0"/>
              <a:t>bad_weak_ptr</a:t>
            </a:r>
            <a:endParaRPr lang="ru-RU" dirty="0" smtClean="0"/>
          </a:p>
          <a:p>
            <a:r>
              <a:rPr lang="ru-RU" dirty="0"/>
              <a:t>Применимость</a:t>
            </a:r>
          </a:p>
          <a:p>
            <a:pPr lvl="1"/>
            <a:r>
              <a:rPr lang="ru-RU" dirty="0"/>
              <a:t>Передача </a:t>
            </a:r>
            <a:r>
              <a:rPr lang="en-US" dirty="0"/>
              <a:t>shared-</a:t>
            </a:r>
            <a:r>
              <a:rPr lang="ru-RU" dirty="0"/>
              <a:t>ссылки на самого себя</a:t>
            </a:r>
          </a:p>
          <a:p>
            <a:pPr lvl="1"/>
            <a:r>
              <a:rPr lang="ru-RU" dirty="0"/>
              <a:t>Реализация идиомы </a:t>
            </a:r>
            <a:r>
              <a:rPr lang="en-US" dirty="0"/>
              <a:t>weak this</a:t>
            </a:r>
          </a:p>
          <a:p>
            <a:pPr lvl="1"/>
            <a:r>
              <a:rPr lang="ru-RU" dirty="0"/>
              <a:t>Защита от преждевременного удаления при вызове внешнего </a:t>
            </a:r>
            <a:r>
              <a:rPr lang="ru-RU" dirty="0" smtClean="0"/>
              <a:t>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3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75422" y="5508209"/>
            <a:ext cx="9981282" cy="646331"/>
            <a:chOff x="1773716" y="286214"/>
            <a:chExt cx="9981282" cy="64633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773716" y="561860"/>
              <a:ext cx="3183874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46554" y="286214"/>
              <a:ext cx="4208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Слабая ссылка на родителя нужна для устранения циклических связей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773716" y="286214"/>
            <a:ext cx="9981282" cy="584119"/>
            <a:chOff x="1773716" y="286214"/>
            <a:chExt cx="9981282" cy="58411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73716" y="561860"/>
              <a:ext cx="3811836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6554" y="286214"/>
              <a:ext cx="420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Позволяет получать </a:t>
              </a:r>
              <a:r>
                <a:rPr lang="en-US" dirty="0" err="1" smtClean="0"/>
                <a:t>shared_ptr</a:t>
              </a:r>
              <a:r>
                <a:rPr lang="en-US" dirty="0" smtClean="0"/>
                <a:t> </a:t>
              </a:r>
              <a:r>
                <a:rPr lang="ru-RU" dirty="0" smtClean="0"/>
                <a:t>на себя</a:t>
              </a:r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0" y="0"/>
            <a:ext cx="11422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invalid_argument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"Can't add self or ancestor"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).second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m_parent.lock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x;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unordered_set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8665132" y="3030647"/>
            <a:ext cx="3011121" cy="2477562"/>
            <a:chOff x="9180879" y="3030647"/>
            <a:chExt cx="2450505" cy="1881312"/>
          </a:xfrm>
        </p:grpSpPr>
        <p:sp>
          <p:nvSpPr>
            <p:cNvPr id="6" name="Овал 5"/>
            <p:cNvSpPr/>
            <p:nvPr/>
          </p:nvSpPr>
          <p:spPr>
            <a:xfrm>
              <a:off x="10522858" y="303064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9920516" y="370658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1181442" y="36983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806762" y="446201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588750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9180879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/>
            <p:cNvCxnSpPr>
              <a:stCxn id="6" idx="3"/>
              <a:endCxn id="13" idx="7"/>
            </p:cNvCxnSpPr>
            <p:nvPr/>
          </p:nvCxnSpPr>
          <p:spPr>
            <a:xfrm flipH="1">
              <a:off x="10304566" y="3414697"/>
              <a:ext cx="284184" cy="3577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6" idx="5"/>
              <a:endCxn id="14" idx="1"/>
            </p:cNvCxnSpPr>
            <p:nvPr/>
          </p:nvCxnSpPr>
          <p:spPr>
            <a:xfrm>
              <a:off x="10906908" y="3414697"/>
              <a:ext cx="340426" cy="349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" idx="3"/>
              <a:endCxn id="17" idx="7"/>
            </p:cNvCxnSpPr>
            <p:nvPr/>
          </p:nvCxnSpPr>
          <p:spPr>
            <a:xfrm flipH="1">
              <a:off x="9564929" y="4090637"/>
              <a:ext cx="421479" cy="3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3" idx="4"/>
              <a:endCxn id="15" idx="0"/>
            </p:cNvCxnSpPr>
            <p:nvPr/>
          </p:nvCxnSpPr>
          <p:spPr>
            <a:xfrm flipH="1">
              <a:off x="10031733" y="4156529"/>
              <a:ext cx="113754" cy="30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" idx="5"/>
              <a:endCxn id="16" idx="0"/>
            </p:cNvCxnSpPr>
            <p:nvPr/>
          </p:nvCxnSpPr>
          <p:spPr>
            <a:xfrm>
              <a:off x="10304566" y="4090637"/>
              <a:ext cx="509155" cy="318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олилиния 34"/>
          <p:cNvSpPr/>
          <p:nvPr/>
        </p:nvSpPr>
        <p:spPr>
          <a:xfrm>
            <a:off x="8928100" y="4127500"/>
            <a:ext cx="673100" cy="698500"/>
          </a:xfrm>
          <a:custGeom>
            <a:avLst/>
            <a:gdLst>
              <a:gd name="connsiteX0" fmla="*/ 0 w 673100"/>
              <a:gd name="connsiteY0" fmla="*/ 698500 h 698500"/>
              <a:gd name="connsiteX1" fmla="*/ 203200 w 673100"/>
              <a:gd name="connsiteY1" fmla="*/ 152400 h 698500"/>
              <a:gd name="connsiteX2" fmla="*/ 673100 w 6731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698500">
                <a:moveTo>
                  <a:pt x="0" y="698500"/>
                </a:moveTo>
                <a:cubicBezTo>
                  <a:pt x="45508" y="483658"/>
                  <a:pt x="91017" y="268817"/>
                  <a:pt x="203200" y="152400"/>
                </a:cubicBezTo>
                <a:cubicBezTo>
                  <a:pt x="315383" y="35983"/>
                  <a:pt x="494241" y="17991"/>
                  <a:pt x="6731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10109200" y="4305300"/>
            <a:ext cx="698500" cy="520700"/>
          </a:xfrm>
          <a:custGeom>
            <a:avLst/>
            <a:gdLst>
              <a:gd name="connsiteX0" fmla="*/ 698500 w 698500"/>
              <a:gd name="connsiteY0" fmla="*/ 520700 h 520700"/>
              <a:gd name="connsiteX1" fmla="*/ 393700 w 698500"/>
              <a:gd name="connsiteY1" fmla="*/ 139700 h 520700"/>
              <a:gd name="connsiteX2" fmla="*/ 0 w 698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520700">
                <a:moveTo>
                  <a:pt x="698500" y="520700"/>
                </a:moveTo>
                <a:cubicBezTo>
                  <a:pt x="604308" y="373591"/>
                  <a:pt x="510117" y="226483"/>
                  <a:pt x="393700" y="139700"/>
                </a:cubicBezTo>
                <a:cubicBezTo>
                  <a:pt x="277283" y="52917"/>
                  <a:pt x="138641" y="26458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/>
          <p:cNvSpPr/>
          <p:nvPr/>
        </p:nvSpPr>
        <p:spPr>
          <a:xfrm>
            <a:off x="9791700" y="3378200"/>
            <a:ext cx="520700" cy="508000"/>
          </a:xfrm>
          <a:custGeom>
            <a:avLst/>
            <a:gdLst>
              <a:gd name="connsiteX0" fmla="*/ 0 w 520700"/>
              <a:gd name="connsiteY0" fmla="*/ 508000 h 508000"/>
              <a:gd name="connsiteX1" fmla="*/ 165100 w 520700"/>
              <a:gd name="connsiteY1" fmla="*/ 177800 h 508000"/>
              <a:gd name="connsiteX2" fmla="*/ 520700 w 5207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508000">
                <a:moveTo>
                  <a:pt x="0" y="508000"/>
                </a:moveTo>
                <a:cubicBezTo>
                  <a:pt x="39158" y="385233"/>
                  <a:pt x="78317" y="262467"/>
                  <a:pt x="165100" y="177800"/>
                </a:cubicBezTo>
                <a:cubicBezTo>
                  <a:pt x="251883" y="93133"/>
                  <a:pt x="386291" y="46566"/>
                  <a:pt x="5207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10871200" y="3441700"/>
            <a:ext cx="444500" cy="457200"/>
          </a:xfrm>
          <a:custGeom>
            <a:avLst/>
            <a:gdLst>
              <a:gd name="connsiteX0" fmla="*/ 444500 w 444500"/>
              <a:gd name="connsiteY0" fmla="*/ 457200 h 457200"/>
              <a:gd name="connsiteX1" fmla="*/ 254000 w 444500"/>
              <a:gd name="connsiteY1" fmla="*/ 152400 h 457200"/>
              <a:gd name="connsiteX2" fmla="*/ 0 w 4445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57200">
                <a:moveTo>
                  <a:pt x="444500" y="457200"/>
                </a:moveTo>
                <a:cubicBezTo>
                  <a:pt x="386291" y="342900"/>
                  <a:pt x="328083" y="228600"/>
                  <a:pt x="254000" y="152400"/>
                </a:cubicBezTo>
                <a:cubicBezTo>
                  <a:pt x="179917" y="76200"/>
                  <a:pt x="0" y="0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 38"/>
          <p:cNvSpPr/>
          <p:nvPr/>
        </p:nvSpPr>
        <p:spPr>
          <a:xfrm>
            <a:off x="9931400" y="4470400"/>
            <a:ext cx="39225" cy="546100"/>
          </a:xfrm>
          <a:custGeom>
            <a:avLst/>
            <a:gdLst>
              <a:gd name="connsiteX0" fmla="*/ 0 w 39225"/>
              <a:gd name="connsiteY0" fmla="*/ 546100 h 546100"/>
              <a:gd name="connsiteX1" fmla="*/ 38100 w 39225"/>
              <a:gd name="connsiteY1" fmla="*/ 241300 h 546100"/>
              <a:gd name="connsiteX2" fmla="*/ 25400 w 3922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5" h="546100">
                <a:moveTo>
                  <a:pt x="0" y="546100"/>
                </a:moveTo>
                <a:cubicBezTo>
                  <a:pt x="16933" y="439208"/>
                  <a:pt x="33867" y="332317"/>
                  <a:pt x="38100" y="241300"/>
                </a:cubicBezTo>
                <a:cubicBezTo>
                  <a:pt x="42333" y="150283"/>
                  <a:pt x="33866" y="75141"/>
                  <a:pt x="254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17914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some image data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Загрузить изображение асинхронно и вызвать </a:t>
            </a:r>
            <a:r>
              <a:rPr lang="ru-RU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9557657" y="2891398"/>
            <a:ext cx="2547258" cy="1171456"/>
          </a:xfrm>
          <a:prstGeom prst="cloudCallout">
            <a:avLst>
              <a:gd name="adj1" fmla="val -75534"/>
              <a:gd name="adj2" fmla="val 615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асинхронная загрузка изображения в </a:t>
            </a:r>
            <a:r>
              <a:rPr lang="en-US" dirty="0"/>
              <a:t>GUI-</a:t>
            </a:r>
            <a:r>
              <a:rPr lang="ru-RU" dirty="0"/>
              <a:t>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5994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4400" y="4258733"/>
            <a:ext cx="4809067" cy="356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</a:t>
            </a:r>
            <a:r>
              <a:rPr lang="ru-RU" dirty="0" smtClean="0"/>
              <a:t>которое (иногда) </a:t>
            </a:r>
            <a:r>
              <a:rPr lang="ru-RU" dirty="0"/>
              <a:t>не </a:t>
            </a:r>
            <a:r>
              <a:rPr lang="ru-RU" dirty="0" smtClean="0"/>
              <a:t>работает</a:t>
            </a:r>
            <a:br>
              <a:rPr lang="ru-RU" dirty="0" smtClean="0"/>
            </a:br>
            <a:r>
              <a:rPr lang="ru-RU" dirty="0" smtClean="0"/>
              <a:t>Почему?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784125"/>
            <a:ext cx="12192000" cy="46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4443930"/>
            <a:ext cx="5712178" cy="113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UB </a:t>
            </a:r>
            <a:r>
              <a:rPr lang="ru-RU" sz="2400" dirty="0" smtClean="0">
                <a:solidFill>
                  <a:srgbClr val="FF0000"/>
                </a:solidFill>
              </a:rPr>
              <a:t>На </a:t>
            </a:r>
            <a:r>
              <a:rPr lang="ru-RU" sz="2400" dirty="0">
                <a:solidFill>
                  <a:srgbClr val="FF0000"/>
                </a:solidFill>
              </a:rPr>
              <a:t>момент вызова </a:t>
            </a:r>
            <a:r>
              <a:rPr lang="ru-RU" sz="2400" dirty="0" err="1">
                <a:solidFill>
                  <a:srgbClr val="FF0000"/>
                </a:solidFill>
              </a:rPr>
              <a:t>колбека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ImageView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может быть </a:t>
            </a:r>
            <a:r>
              <a:rPr lang="ru-RU" sz="2400" dirty="0" smtClean="0">
                <a:solidFill>
                  <a:srgbClr val="FF0000"/>
                </a:solidFill>
              </a:rPr>
              <a:t>разрушен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ru-RU" sz="2400" dirty="0" smtClean="0">
                <a:solidFill>
                  <a:srgbClr val="FF0000"/>
                </a:solidFill>
              </a:rPr>
              <a:t> Нельзя вызывать </a:t>
            </a:r>
            <a:r>
              <a:rPr lang="en-US" sz="2400" dirty="0" err="1" smtClean="0">
                <a:solidFill>
                  <a:srgbClr val="FF0000"/>
                </a:solidFill>
              </a:rPr>
              <a:t>OnImageLoaded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weak this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8077200" y="165100"/>
            <a:ext cx="3949700" cy="1358900"/>
          </a:xfrm>
          <a:prstGeom prst="cloudCallout">
            <a:avLst>
              <a:gd name="adj1" fmla="val -92371"/>
              <a:gd name="adj2" fmla="val 475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 если нельзя владеть </a:t>
            </a:r>
            <a:r>
              <a:rPr lang="en-US" dirty="0" err="1" smtClean="0"/>
              <a:t>ImageView</a:t>
            </a:r>
            <a:r>
              <a:rPr lang="ru-RU" dirty="0" smtClean="0"/>
              <a:t> через </a:t>
            </a:r>
            <a:r>
              <a:rPr lang="en-US" dirty="0" err="1" smtClean="0"/>
              <a:t>shared_ptr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ятно 1 5"/>
          <p:cNvSpPr/>
          <p:nvPr/>
        </p:nvSpPr>
        <p:spPr>
          <a:xfrm>
            <a:off x="9512300" y="1524000"/>
            <a:ext cx="2514600" cy="1587500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Pimpl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018622" y="3227718"/>
            <a:ext cx="9088915" cy="923330"/>
            <a:chOff x="1773716" y="286214"/>
            <a:chExt cx="9088915" cy="92333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73716" y="561860"/>
              <a:ext cx="2886419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583017" y="286214"/>
              <a:ext cx="2115239" cy="42988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6390" y="286214"/>
              <a:ext cx="4076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Устраняется создание временного </a:t>
              </a:r>
              <a:r>
                <a:rPr lang="en-US" dirty="0" err="1" smtClean="0"/>
                <a:t>shared_ptr</a:t>
              </a:r>
              <a:r>
                <a:rPr lang="ru-RU" dirty="0" smtClean="0"/>
                <a:t> (меньше атомарных операций)</a:t>
              </a:r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сахара в </a:t>
            </a:r>
            <a:r>
              <a:rPr lang="en-US" dirty="0"/>
              <a:t>C++17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больше сахара с </a:t>
            </a:r>
            <a:r>
              <a:rPr lang="en-US" dirty="0" err="1"/>
              <a:t>BindWeakPtr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using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namespace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std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placeholders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/>
                <a:ea typeface="Calibri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BindWeakPtr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(&amp;</a:t>
            </a:r>
            <a:r>
              <a:rPr lang="en-US" sz="2200" dirty="0">
                <a:solidFill>
                  <a:srgbClr val="2B91AF"/>
                </a:solidFill>
                <a:latin typeface="Consolas"/>
                <a:ea typeface="Calibri"/>
              </a:rPr>
              <a:t>ImageView2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                               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(), _1, _2));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 1 (без границы) 4"/>
          <p:cNvSpPr/>
          <p:nvPr/>
        </p:nvSpPr>
        <p:spPr>
          <a:xfrm>
            <a:off x="8207022" y="4594578"/>
            <a:ext cx="3454400" cy="553155"/>
          </a:xfrm>
          <a:prstGeom prst="callout1">
            <a:avLst>
              <a:gd name="adj1" fmla="val 47322"/>
              <a:gd name="adj2" fmla="val -2124"/>
              <a:gd name="adj3" fmla="val -18112"/>
              <a:gd name="adj4" fmla="val -312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Или </a:t>
            </a:r>
            <a:r>
              <a:rPr lang="en-US" sz="2400" dirty="0" err="1"/>
              <a:t>weak_from_this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3777" y="6246047"/>
            <a:ext cx="70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 weak </a:t>
            </a:r>
            <a:r>
              <a:rPr lang="en-US" sz="2800" dirty="0" err="1"/>
              <a:t>ptr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https://goo.gl/5NquDA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08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 err="1">
                <a:hlinkClick r:id="rId3"/>
              </a:rPr>
              <a:t>UniversalPtr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Указатель, инкапсулирующий семантику владения ресурсом</a:t>
            </a:r>
          </a:p>
          <a:p>
            <a:pPr lvl="1"/>
            <a:r>
              <a:rPr lang="en-US" dirty="0"/>
              <a:t>No ownership</a:t>
            </a:r>
            <a:endParaRPr lang="ru-RU" dirty="0"/>
          </a:p>
          <a:p>
            <a:pPr lvl="1"/>
            <a:r>
              <a:rPr lang="en-US" dirty="0"/>
              <a:t>Unique/shared ownership</a:t>
            </a:r>
            <a:endParaRPr lang="ru-RU" dirty="0"/>
          </a:p>
          <a:p>
            <a:r>
              <a:rPr lang="ru-RU" dirty="0"/>
              <a:t>Применимость – альтернатива передаче по ссылке или указателю</a:t>
            </a:r>
          </a:p>
          <a:p>
            <a:pPr lvl="1"/>
            <a:r>
              <a:rPr lang="ru-RU" dirty="0"/>
              <a:t>Объекту нужен</a:t>
            </a:r>
            <a:r>
              <a:rPr lang="en-US" dirty="0"/>
              <a:t> </a:t>
            </a:r>
            <a:r>
              <a:rPr lang="ru-RU" dirty="0"/>
              <a:t>доступ к ресурсу, но </a:t>
            </a:r>
            <a:r>
              <a:rPr lang="ru-RU" dirty="0" smtClean="0"/>
              <a:t>не нужны права владения</a:t>
            </a:r>
            <a:endParaRPr lang="ru-RU" dirty="0"/>
          </a:p>
          <a:p>
            <a:pPr lvl="1"/>
            <a:r>
              <a:rPr lang="en-US" dirty="0"/>
              <a:t>Lifetime </a:t>
            </a:r>
            <a:r>
              <a:rPr lang="ru-RU" dirty="0"/>
              <a:t>объекта не превышает </a:t>
            </a:r>
            <a:r>
              <a:rPr lang="en-US" dirty="0"/>
              <a:t>lifetime </a:t>
            </a:r>
            <a:r>
              <a:rPr lang="ru-RU" dirty="0"/>
              <a:t>ресурса</a:t>
            </a:r>
          </a:p>
          <a:p>
            <a:pPr lvl="1"/>
            <a:r>
              <a:rPr lang="ru-RU" dirty="0"/>
              <a:t>Клиент может передать объекту ресурс вместе с правами владения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Обертка над </a:t>
            </a:r>
            <a:r>
              <a:rPr lang="en-US" dirty="0" err="1"/>
              <a:t>shared_ptr</a:t>
            </a:r>
            <a:r>
              <a:rPr lang="ru-RU" dirty="0"/>
              <a:t> с соответствующими затратами на копирование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969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nullptr_t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operator-&gt;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get()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NoDelete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4882" y="6263254"/>
            <a:ext cx="76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Полный фрагмент кода тут</a:t>
            </a:r>
            <a:r>
              <a:rPr lang="en-US" sz="2800" dirty="0" smtClean="0"/>
              <a:t>: </a:t>
            </a:r>
            <a:r>
              <a:rPr lang="en-US" sz="2800" dirty="0">
                <a:hlinkClick r:id="rId2"/>
              </a:rPr>
              <a:t>https://goo.gl/yFlql5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52541" y="5581672"/>
            <a:ext cx="11633811" cy="937255"/>
            <a:chOff x="-473724" y="95271"/>
            <a:chExt cx="11633811" cy="93725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473724" y="561860"/>
              <a:ext cx="5905040" cy="470666"/>
            </a:xfrm>
            <a:prstGeom prst="rect">
              <a:avLst/>
            </a:prstGeom>
            <a:solidFill>
              <a:srgbClr val="FFFFCC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5464368" y="450679"/>
              <a:ext cx="1619478" cy="581847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  <a:gd name="connsiteX0" fmla="*/ 2441847 w 2441847"/>
                <a:gd name="connsiteY0" fmla="*/ 125402 h 223805"/>
                <a:gd name="connsiteX1" fmla="*/ 1123720 w 2441847"/>
                <a:gd name="connsiteY1" fmla="*/ 3468 h 223805"/>
                <a:gd name="connsiteX2" fmla="*/ 0 w 2441847"/>
                <a:gd name="connsiteY2" fmla="*/ 223805 h 223805"/>
                <a:gd name="connsiteX0" fmla="*/ 2441847 w 2441847"/>
                <a:gd name="connsiteY0" fmla="*/ 122676 h 221079"/>
                <a:gd name="connsiteX1" fmla="*/ 1123720 w 2441847"/>
                <a:gd name="connsiteY1" fmla="*/ 742 h 221079"/>
                <a:gd name="connsiteX2" fmla="*/ 0 w 2441847"/>
                <a:gd name="connsiteY2" fmla="*/ 221079 h 221079"/>
                <a:gd name="connsiteX0" fmla="*/ 2441847 w 2441847"/>
                <a:gd name="connsiteY0" fmla="*/ 0 h 206038"/>
                <a:gd name="connsiteX1" fmla="*/ 1403404 w 2441847"/>
                <a:gd name="connsiteY1" fmla="*/ 204825 h 206038"/>
                <a:gd name="connsiteX2" fmla="*/ 0 w 2441847"/>
                <a:gd name="connsiteY2" fmla="*/ 98403 h 206038"/>
                <a:gd name="connsiteX0" fmla="*/ 1581283 w 1581283"/>
                <a:gd name="connsiteY0" fmla="*/ 0 h 209913"/>
                <a:gd name="connsiteX1" fmla="*/ 542840 w 1581283"/>
                <a:gd name="connsiteY1" fmla="*/ 204825 h 209913"/>
                <a:gd name="connsiteX2" fmla="*/ 0 w 1581283"/>
                <a:gd name="connsiteY2" fmla="*/ 167839 h 209913"/>
                <a:gd name="connsiteX0" fmla="*/ 1581283 w 1581283"/>
                <a:gd name="connsiteY0" fmla="*/ 0 h 227690"/>
                <a:gd name="connsiteX1" fmla="*/ 542840 w 1581283"/>
                <a:gd name="connsiteY1" fmla="*/ 204825 h 227690"/>
                <a:gd name="connsiteX2" fmla="*/ 0 w 1581283"/>
                <a:gd name="connsiteY2" fmla="*/ 167839 h 227690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1283" h="215719">
                  <a:moveTo>
                    <a:pt x="1581283" y="0"/>
                  </a:moveTo>
                  <a:cubicBezTo>
                    <a:pt x="1139153" y="148672"/>
                    <a:pt x="1064556" y="152345"/>
                    <a:pt x="801009" y="180318"/>
                  </a:cubicBezTo>
                  <a:cubicBezTo>
                    <a:pt x="537462" y="208291"/>
                    <a:pt x="338664" y="249155"/>
                    <a:pt x="0" y="1678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3846" y="95271"/>
              <a:ext cx="4076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Клиент использует фабрику не дольше, чем живет сам</a:t>
              </a:r>
              <a:endParaRPr lang="ru-RU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Draw()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(string name)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details */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Painter(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 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WorkWithShapes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"circle"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)-&gt;Draw();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0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Variant</a:t>
            </a:r>
          </a:p>
          <a:p>
            <a:r>
              <a:rPr lang="ru-RU" dirty="0"/>
              <a:t>Контейнеры, диапазоны, алгоритмы</a:t>
            </a:r>
          </a:p>
          <a:p>
            <a:r>
              <a:rPr lang="ru-RU" dirty="0" smtClean="0"/>
              <a:t>Применение функционального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PainterWithoutOwnership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factory;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c1(factory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c2(&amp;factory);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c1.WorkWithShapes();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GetCliPainterWithUniqueAccessToFactory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Painter(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vector&lt;Painter&gt;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PainterWithSharedAccessToFactory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make_shared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c1(f), c2(f), c3(f);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c1, c2, c3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::optional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8" y="1825625"/>
            <a:ext cx="9804095" cy="4351338"/>
          </a:xfrm>
        </p:spPr>
        <p:txBody>
          <a:bodyPr>
            <a:normAutofit/>
          </a:bodyPr>
          <a:lstStyle/>
          <a:p>
            <a:r>
              <a:rPr lang="ru-RU" dirty="0"/>
              <a:t>Опциональное значение</a:t>
            </a:r>
          </a:p>
          <a:p>
            <a:r>
              <a:rPr lang="ru-RU" dirty="0"/>
              <a:t>Не использует динамическое выделение памяти</a:t>
            </a:r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Значение, которого может и не быть</a:t>
            </a:r>
          </a:p>
          <a:p>
            <a:pPr lvl="2"/>
            <a:r>
              <a:rPr lang="ru-RU" dirty="0"/>
              <a:t>Результат поиска</a:t>
            </a:r>
          </a:p>
          <a:p>
            <a:pPr lvl="2"/>
            <a:r>
              <a:rPr lang="en-US" dirty="0"/>
              <a:t>Undefined-</a:t>
            </a:r>
            <a:r>
              <a:rPr lang="ru-RU" dirty="0"/>
              <a:t>значение (если сам тип его не имеет)</a:t>
            </a:r>
          </a:p>
          <a:p>
            <a:pPr lvl="1"/>
            <a:r>
              <a:rPr lang="ru-RU" dirty="0" smtClean="0"/>
              <a:t>Отложенное конструирование </a:t>
            </a:r>
            <a:r>
              <a:rPr lang="ru-RU" dirty="0" smtClean="0"/>
              <a:t>объекта</a:t>
            </a:r>
            <a:endParaRPr lang="ru-RU" dirty="0" smtClean="0"/>
          </a:p>
          <a:p>
            <a:pPr lvl="2"/>
            <a:r>
              <a:rPr lang="ru-RU" dirty="0" smtClean="0"/>
              <a:t>Поле класса не может быть проинициализировано в конструкторе</a:t>
            </a:r>
          </a:p>
          <a:p>
            <a:pPr lvl="2"/>
            <a:r>
              <a:rPr lang="ru-RU" dirty="0" smtClean="0"/>
              <a:t>Ленивые вычисления</a:t>
            </a:r>
            <a:endParaRPr lang="ru-RU" dirty="0" smtClean="0"/>
          </a:p>
          <a:p>
            <a:pPr lvl="1"/>
            <a:r>
              <a:rPr lang="ru-RU" dirty="0" smtClean="0"/>
              <a:t>Простейшее </a:t>
            </a:r>
            <a:r>
              <a:rPr lang="ru-RU" dirty="0" smtClean="0"/>
              <a:t>информирование об </a:t>
            </a:r>
            <a:r>
              <a:rPr lang="ru-RU" dirty="0" smtClean="0"/>
              <a:t>ошибке</a:t>
            </a:r>
            <a:endParaRPr lang="en-US" dirty="0"/>
          </a:p>
        </p:txBody>
      </p:sp>
      <p:pic>
        <p:nvPicPr>
          <p:cNvPr id="1032" name="Коробка (зад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8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Шарик" descr="C:\Users\Vivid\AppData\Local\Microsoft\Windows\INetCache\IE\WS3H632O\Blue_spher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77" y="607946"/>
            <a:ext cx="1033094" cy="10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Коробка (перед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7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143" y="38072"/>
            <a:ext cx="100293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0" y="159657"/>
            <a:ext cx="638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Прямоугольник с опциональными заливкой и обводкой</a:t>
            </a:r>
          </a:p>
        </p:txBody>
      </p:sp>
    </p:spTree>
    <p:extLst>
      <p:ext uri="{BB962C8B-B14F-4D97-AF65-F5344CB8AC3E}">
        <p14:creationId xmlns:p14="http://schemas.microsoft.com/office/powerpoint/2010/main" val="21828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13638" y="5004792"/>
            <a:ext cx="2248806" cy="1671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56285" y="5532772"/>
            <a:ext cx="1109737" cy="6062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38737" y="5254116"/>
            <a:ext cx="545091" cy="557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11153" y="5254116"/>
            <a:ext cx="246880" cy="109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36" y="0"/>
            <a:ext cx="11857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34" y="3417293"/>
            <a:ext cx="10933507" cy="242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DrawPicture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10, 10, 20, 10,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YELLOW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5, 5, 10, 10, 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nullopt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GREEN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20, 5, 5, 20,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8942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Signal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GetMaxAmplitude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ru-RU" sz="2200" dirty="0">
              <a:ea typeface="Calibri"/>
              <a:cs typeface="Times New Roman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? 0.0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());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reset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828" y="159657"/>
            <a:ext cx="554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Ленивое вычисление характеристик цифрового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787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Тип, способный хранить значение одного из нескольких </a:t>
            </a:r>
            <a:r>
              <a:rPr lang="ru-RU" dirty="0" smtClean="0"/>
              <a:t>типов</a:t>
            </a:r>
            <a:endParaRPr lang="en-US" dirty="0" smtClean="0"/>
          </a:p>
          <a:p>
            <a:pPr lvl="1"/>
            <a:r>
              <a:rPr lang="ru-RU" dirty="0" smtClean="0"/>
              <a:t>Хранение по значению</a:t>
            </a:r>
          </a:p>
          <a:p>
            <a:pPr lvl="1"/>
            <a:r>
              <a:rPr lang="ru-RU" dirty="0" smtClean="0"/>
              <a:t>Примитивные или составные типы</a:t>
            </a:r>
          </a:p>
          <a:p>
            <a:pPr lvl="1"/>
            <a:r>
              <a:rPr lang="ru-RU" dirty="0" smtClean="0"/>
              <a:t>Не требуется какая-либо связь между типами</a:t>
            </a:r>
            <a:endParaRPr lang="ru-RU" dirty="0"/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 err="1" smtClean="0"/>
              <a:t>Типобезопасность</a:t>
            </a:r>
            <a:r>
              <a:rPr lang="ru-RU" dirty="0" smtClean="0"/>
              <a:t> по сравнению с </a:t>
            </a:r>
            <a:r>
              <a:rPr lang="en-US" dirty="0" smtClean="0"/>
              <a:t>union</a:t>
            </a:r>
            <a:endParaRPr lang="ru-RU" dirty="0"/>
          </a:p>
          <a:p>
            <a:pPr lvl="1"/>
            <a:r>
              <a:rPr lang="ru-RU" dirty="0"/>
              <a:t>Не использует динамическое выделение </a:t>
            </a:r>
            <a:r>
              <a:rPr lang="ru-RU" dirty="0" smtClean="0"/>
              <a:t>памяти</a:t>
            </a:r>
            <a:endParaRPr lang="en-US" dirty="0" smtClean="0"/>
          </a:p>
          <a:p>
            <a:pPr lvl="1"/>
            <a:r>
              <a:rPr lang="ru-RU" dirty="0" smtClean="0"/>
              <a:t>Надежнее по сравнению с наивной реализацией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312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решение квадратного уравнения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270" y="1956325"/>
            <a:ext cx="11810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one root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two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not a quadratic equation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квадратного уравнения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681082"/>
            <a:ext cx="12192001" cy="517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- 4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), 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при помощи </a:t>
            </a:r>
            <a:r>
              <a:rPr lang="en-US" dirty="0" smtClean="0"/>
              <a:t>visitor class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828034"/>
            <a:ext cx="111050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ResultPrinter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</a:t>
            </a:r>
            <a:r>
              <a:rPr lang="en-US" sz="2000" dirty="0" smtClean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0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pair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i="1" dirty="0" err="1">
                <a:solidFill>
                  <a:srgbClr val="880000"/>
                </a:solidFill>
                <a:latin typeface="Consolas"/>
                <a:ea typeface="Calibri"/>
              </a:rPr>
              <a:t>visit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/>
                <a:ea typeface="Calibri"/>
              </a:rPr>
              <a:t>ResultPrinter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(), </a:t>
            </a:r>
            <a:r>
              <a:rPr lang="ru-RU" sz="2000" dirty="0" err="1">
                <a:solidFill>
                  <a:srgbClr val="880000"/>
                </a:solidFill>
                <a:latin typeface="Consolas"/>
                <a:ea typeface="Calibri"/>
              </a:rPr>
              <a:t>Solve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(1, 0, -1));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при помощи </a:t>
            </a:r>
            <a:r>
              <a:rPr lang="en-US" dirty="0" err="1" smtClean="0"/>
              <a:t>get_if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00534"/>
            <a:ext cx="121920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-1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"Valueless by exception\n"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601" y="6270916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en-US" sz="2800" dirty="0" err="1" smtClean="0"/>
              <a:t>get_if</a:t>
            </a:r>
            <a:r>
              <a:rPr lang="en-US" sz="2800" dirty="0" smtClean="0"/>
              <a:t> </a:t>
            </a:r>
            <a:r>
              <a:rPr lang="ru-RU" sz="2800" dirty="0" smtClean="0"/>
              <a:t>для </a:t>
            </a:r>
            <a:r>
              <a:rPr lang="en-US" sz="2800" dirty="0" smtClean="0"/>
              <a:t>boost::variant 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://goo.gl/2cFj2y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58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при помощи </a:t>
            </a:r>
            <a:r>
              <a:rPr lang="en-US" dirty="0" err="1" smtClean="0"/>
              <a:t>constexpr</a:t>
            </a:r>
            <a:r>
              <a:rPr lang="en-US" dirty="0" smtClean="0"/>
              <a:t> 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3585" y="1307834"/>
            <a:ext cx="116448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false_type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decay_t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"Two roots: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static_assert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"non-exhaustive visitor!"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(1, 0, 0)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хранение состояния учетной записи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687354"/>
            <a:ext cx="515257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MONTHLY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FORTNIGHT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QUARTERLY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HALF_YEAR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ANNUAL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CENTURY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LoggedInTrialState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1687354"/>
            <a:ext cx="609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time_point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steady_clock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expTime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downloadsLeft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Algoritms</a:t>
            </a:r>
            <a:r>
              <a:rPr lang="en-US" dirty="0"/>
              <a:t>, Ranges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Контейнеры</a:t>
            </a:r>
          </a:p>
          <a:p>
            <a:pPr lvl="1"/>
            <a:r>
              <a:rPr lang="ru-RU" dirty="0" smtClean="0"/>
              <a:t>Хранят данные</a:t>
            </a:r>
          </a:p>
          <a:p>
            <a:r>
              <a:rPr lang="ru-RU" dirty="0" smtClean="0"/>
              <a:t>Алгоритмы (</a:t>
            </a:r>
            <a:r>
              <a:rPr lang="en-US" dirty="0" smtClean="0"/>
              <a:t>~</a:t>
            </a:r>
            <a:r>
              <a:rPr lang="ru-RU" dirty="0" smtClean="0"/>
              <a:t>100 </a:t>
            </a:r>
            <a:r>
              <a:rPr lang="ru-RU" dirty="0" smtClean="0"/>
              <a:t>в </a:t>
            </a:r>
            <a:r>
              <a:rPr lang="en-US" dirty="0" smtClean="0"/>
              <a:t>C++17)</a:t>
            </a:r>
            <a:endParaRPr lang="ru-RU" dirty="0" smtClean="0"/>
          </a:p>
          <a:p>
            <a:pPr lvl="1"/>
            <a:r>
              <a:rPr lang="ru-RU" dirty="0" smtClean="0"/>
              <a:t>Поиск и подсчет элементов</a:t>
            </a:r>
          </a:p>
          <a:p>
            <a:pPr lvl="1"/>
            <a:r>
              <a:rPr lang="ru-RU" dirty="0" smtClean="0"/>
              <a:t>Модификация, копирование элементов, перестановки</a:t>
            </a:r>
          </a:p>
          <a:p>
            <a:pPr lvl="1"/>
            <a:r>
              <a:rPr lang="ru-RU" dirty="0" smtClean="0"/>
              <a:t>Сортировка и разделение</a:t>
            </a:r>
          </a:p>
          <a:p>
            <a:pPr lvl="1"/>
            <a:r>
              <a:rPr lang="ru-RU" dirty="0" smtClean="0"/>
              <a:t>Удаление элементов</a:t>
            </a:r>
          </a:p>
          <a:p>
            <a:pPr lvl="1"/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Параллельная обработка (</a:t>
            </a:r>
            <a:r>
              <a:rPr lang="en-US" dirty="0" err="1" smtClean="0"/>
              <a:t>c++</a:t>
            </a:r>
            <a:r>
              <a:rPr lang="en-US" dirty="0" smtClean="0"/>
              <a:t>17)</a:t>
            </a:r>
            <a:endParaRPr lang="ru-RU" dirty="0" smtClean="0"/>
          </a:p>
          <a:p>
            <a:r>
              <a:rPr lang="ru-RU" dirty="0" smtClean="0"/>
              <a:t>Диапазоны</a:t>
            </a:r>
            <a:endParaRPr lang="en-US" dirty="0" smtClean="0"/>
          </a:p>
          <a:p>
            <a:pPr lvl="1"/>
            <a:r>
              <a:rPr lang="ru-RU" dirty="0" smtClean="0"/>
              <a:t>Обещают в </a:t>
            </a:r>
            <a:r>
              <a:rPr lang="en-US" dirty="0" smtClean="0"/>
              <a:t>C++20</a:t>
            </a:r>
          </a:p>
          <a:p>
            <a:pPr lvl="1"/>
            <a:r>
              <a:rPr lang="ru-RU" dirty="0" smtClean="0"/>
              <a:t>Есть в</a:t>
            </a:r>
            <a:r>
              <a:rPr lang="en-US" dirty="0" smtClean="0"/>
              <a:t> </a:t>
            </a:r>
            <a:r>
              <a:rPr lang="ru-RU" dirty="0" smtClean="0"/>
              <a:t>библиотеке </a:t>
            </a:r>
            <a:r>
              <a:rPr lang="en-US" dirty="0" smtClean="0"/>
              <a:t>boost::range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59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513" y="1644710"/>
            <a:ext cx="116549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uint8_t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"Ivan"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"Peter"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35,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some more people*/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200" dirty="0" smtClean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en-US" dirty="0" err="1"/>
              <a:t>stdout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2457" y="1935615"/>
            <a:ext cx="988422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raw loop)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977573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1;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 err="1"/>
              <a:t>max_element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10958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Единолично владеет </a:t>
            </a:r>
            <a:r>
              <a:rPr lang="ru-RU" dirty="0"/>
              <a:t>объектом через его </a:t>
            </a:r>
            <a:r>
              <a:rPr lang="ru-RU" dirty="0" smtClean="0"/>
              <a:t>указатель</a:t>
            </a:r>
          </a:p>
          <a:p>
            <a:r>
              <a:rPr lang="en-US" dirty="0" smtClean="0"/>
              <a:t>Move-only</a:t>
            </a:r>
            <a:endParaRPr lang="en-US" dirty="0"/>
          </a:p>
          <a:p>
            <a:r>
              <a:rPr lang="ru-RU" dirty="0"/>
              <a:t>Нулевой </a:t>
            </a:r>
            <a:r>
              <a:rPr lang="ru-RU" dirty="0" err="1" smtClean="0"/>
              <a:t>оверхед</a:t>
            </a:r>
            <a:r>
              <a:rPr lang="en-US" dirty="0" smtClean="0"/>
              <a:t> </a:t>
            </a:r>
            <a:r>
              <a:rPr lang="ru-RU" dirty="0" smtClean="0"/>
              <a:t>+ </a:t>
            </a:r>
            <a:r>
              <a:rPr lang="en-US" dirty="0" smtClean="0"/>
              <a:t>RAII</a:t>
            </a:r>
            <a:endParaRPr lang="ru-RU" dirty="0" smtClean="0"/>
          </a:p>
          <a:p>
            <a:r>
              <a:rPr lang="ru-RU" dirty="0" smtClean="0"/>
              <a:t>Совместим с </a:t>
            </a:r>
            <a:r>
              <a:rPr lang="en-US" dirty="0" err="1"/>
              <a:t>stl</a:t>
            </a:r>
            <a:r>
              <a:rPr lang="en-US" dirty="0"/>
              <a:t>-</a:t>
            </a:r>
            <a:r>
              <a:rPr lang="ru-RU" dirty="0"/>
              <a:t>контейнерами</a:t>
            </a:r>
          </a:p>
          <a:p>
            <a:r>
              <a:rPr lang="ru-RU" dirty="0" smtClean="0"/>
              <a:t>Позволяет управлять массивом объектов в куче</a:t>
            </a:r>
          </a:p>
          <a:p>
            <a:r>
              <a:rPr lang="ru-RU" dirty="0" smtClean="0"/>
              <a:t>Поддержка </a:t>
            </a:r>
            <a:r>
              <a:rPr lang="ru-RU" dirty="0"/>
              <a:t>пользовательского </a:t>
            </a:r>
            <a:r>
              <a:rPr lang="en-US" dirty="0" err="1"/>
              <a:t>deleter</a:t>
            </a:r>
            <a:r>
              <a:rPr lang="en-US" dirty="0"/>
              <a:t>-</a:t>
            </a:r>
            <a:r>
              <a:rPr lang="ru-RU" dirty="0"/>
              <a:t>а</a:t>
            </a:r>
          </a:p>
          <a:p>
            <a:endParaRPr lang="ru-RU" dirty="0"/>
          </a:p>
          <a:p>
            <a:r>
              <a:rPr lang="en-US" dirty="0"/>
              <a:t>R.I.P. </a:t>
            </a:r>
            <a:r>
              <a:rPr lang="en-US" dirty="0" err="1"/>
              <a:t>auto_ptr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3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C++17)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9390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4236" y="3318295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5029" y="365488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5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493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04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женщин от 20 до 30 лет, а потом мужчин от 25 до 40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8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Filtered-range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6871" y="1993944"/>
            <a:ext cx="118751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20, 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40)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1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/>
              <a:t>raw for)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0773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30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 err="1"/>
              <a:t>any_of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1141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any_of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</a:t>
            </a:r>
            <a:r>
              <a:rPr lang="ru-RU" dirty="0" smtClean="0"/>
              <a:t>проектирования в функциональном стиле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6686" y="1790090"/>
            <a:ext cx="68362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1945257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 lvl="0"/>
            <a:endParaRPr lang="en-US" sz="21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TestClassicFactory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(42);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>
              <a:spcAft>
                <a:spcPts val="100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идиома </a:t>
            </a:r>
            <a:r>
              <a:rPr lang="en-US" dirty="0" err="1"/>
              <a:t>PImpl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8439" y="1336868"/>
            <a:ext cx="695778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OpaqueObj.h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Foo()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do something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42;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: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::Foo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70301" y="1336868"/>
            <a:ext cx="2045918" cy="483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OpaqueObj.cpp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1587" y="1336868"/>
            <a:ext cx="4598548" cy="3816429"/>
            <a:chOff x="0" y="2117498"/>
            <a:chExt cx="4215008" cy="381642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2117498"/>
              <a:ext cx="4215008" cy="3816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class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{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public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80808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data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~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 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void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Foo();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private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struct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unique_ptr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&lt;</a:t>
              </a:r>
              <a:r>
                <a:rPr lang="en-US" sz="2200" dirty="0" err="1" smtClean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m_impl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};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613267" y="2117498"/>
              <a:ext cx="1601741" cy="4833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OpaqueObj.h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6286" y="2708864"/>
            <a:ext cx="8897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&gt;()&gt;;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TestFunctionalFactory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([]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&gt;(42);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Фабрика </a:t>
            </a:r>
            <a:r>
              <a:rPr lang="ru-RU" dirty="0" smtClean="0"/>
              <a:t>в функциональном стиле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9942" y="2208244"/>
            <a:ext cx="9595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ru-RU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ru-RU" sz="22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6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00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r>
              <a:rPr lang="en-US" sz="21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&amp;&amp;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70628"/>
            <a:ext cx="12192000" cy="317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typedef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()&gt;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[&amp;] {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в функциональном стиле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1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5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Миграция на современный </a:t>
            </a:r>
            <a:r>
              <a:rPr lang="en-US" dirty="0">
                <a:hlinkClick r:id="rId2"/>
              </a:rPr>
              <a:t>C++ 17</a:t>
            </a:r>
            <a:endParaRPr lang="en-US" dirty="0"/>
          </a:p>
          <a:p>
            <a:r>
              <a:rPr lang="ru-RU" dirty="0">
                <a:hlinkClick r:id="rId3"/>
              </a:rPr>
              <a:t>Интервалы с </a:t>
            </a:r>
            <a:r>
              <a:rPr lang="en-US" dirty="0">
                <a:hlinkClick r:id="rId3"/>
              </a:rPr>
              <a:t>C</a:t>
            </a:r>
            <a:r>
              <a:rPr lang="en-US" dirty="0" smtClean="0">
                <a:hlinkClick r:id="rId3"/>
              </a:rPr>
              <a:t>++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С++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without new and </a:t>
            </a:r>
            <a:r>
              <a:rPr lang="en-US" dirty="0" smtClean="0">
                <a:hlinkClick r:id="rId4"/>
              </a:rPr>
              <a:t>delete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47811" y="5745162"/>
            <a:ext cx="7121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5"/>
              </a:rPr>
              <a:t>https://github.com/alexey-malov/CppMeeting-Kazan2017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9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– открыть папку в </a:t>
            </a:r>
            <a:r>
              <a:rPr lang="en-US" dirty="0" smtClean="0"/>
              <a:t>Windows Explorer</a:t>
            </a:r>
            <a:r>
              <a:rPr lang="ru-RU" dirty="0" smtClean="0"/>
              <a:t> и выделить в ней файл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371" y="2810443"/>
            <a:ext cx="11314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HRESULT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SHOpenFolderAndSelectItems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PCIDLIST_ABSOLUTE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pidlFolder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         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folder id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UINT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cidl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PCUITEMID_CHILD_ARRAY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apidl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array of item ids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DWORD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 smtClean="0">
                <a:solidFill>
                  <a:srgbClr val="000080"/>
                </a:solidFill>
                <a:latin typeface="Consolas"/>
                <a:ea typeface="Calibri"/>
              </a:rPr>
              <a:t>dwFlags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latin typeface="Consolas"/>
                <a:ea typeface="Calibri"/>
              </a:rPr>
              <a:t>                          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flags</a:t>
            </a: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 lang="ru-RU" sz="2200" dirty="0" smtClean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PIDLIST_ABSOLUTE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ILCreateFromPathW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PCWSTR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pszPath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создать объект</a:t>
            </a:r>
            <a:endParaRPr lang="ru-RU" sz="2200" dirty="0" smtClean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ILFree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PIDLIST_RELATIVE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</a:t>
            </a:r>
            <a:r>
              <a:rPr lang="en-US" sz="2200" dirty="0" smtClean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ru-RU" sz="2200" dirty="0" smtClean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удалить объект</a:t>
            </a:r>
            <a:endParaRPr lang="ru-RU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4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47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ru-RU" sz="22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ITEMIDLIST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(&amp;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ILCreateFromPathW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c_str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()), &amp;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parent_path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LPCITEMIDLIST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SHOpenFolderAndSelectItems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(), 1, &amp;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0);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L"c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:\\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windows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\\system32\\notepad.exe"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CoUninitialize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Умный указатель, основанный на подсчете ссылок</a:t>
            </a:r>
          </a:p>
          <a:p>
            <a:r>
              <a:rPr lang="ru-RU" dirty="0" smtClean="0"/>
              <a:t>Обеспечивает совместное владение объектом</a:t>
            </a:r>
          </a:p>
          <a:p>
            <a:r>
              <a:rPr lang="ru-RU" dirty="0" smtClean="0"/>
              <a:t>Возможность управления не только памятью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Память для хранения счетчиков</a:t>
            </a:r>
          </a:p>
          <a:p>
            <a:pPr lvl="1"/>
            <a:r>
              <a:rPr lang="en-US" dirty="0"/>
              <a:t>Thread-safe </a:t>
            </a:r>
            <a:r>
              <a:rPr lang="ru-RU" dirty="0"/>
              <a:t>подсчет </a:t>
            </a:r>
            <a:r>
              <a:rPr lang="ru-RU" dirty="0" smtClean="0"/>
              <a:t>ссылок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266872" y="3555634"/>
            <a:ext cx="5510741" cy="2768048"/>
            <a:chOff x="1403928" y="3391123"/>
            <a:chExt cx="4645889" cy="2333633"/>
          </a:xfrm>
        </p:grpSpPr>
        <p:sp>
          <p:nvSpPr>
            <p:cNvPr id="5" name="Овал 4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Object</a:t>
              </a:r>
              <a:endParaRPr lang="ru-RU" sz="2200" dirty="0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 err="1"/>
                  <a:t>shared_ptr</a:t>
                </a:r>
                <a:r>
                  <a:rPr lang="en-US" sz="2200" dirty="0"/>
                  <a:t>&lt;Object&gt;</a:t>
                </a:r>
                <a:endParaRPr lang="ru-RU" sz="2200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ptr</a:t>
                </a:r>
                <a:endParaRPr lang="ru-RU" sz="22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counterPtr</a:t>
                </a:r>
                <a:endParaRPr lang="ru-RU" sz="2200" dirty="0"/>
              </a:p>
            </p:txBody>
          </p:sp>
        </p:grpSp>
        <p:cxnSp>
          <p:nvCxnSpPr>
            <p:cNvPr id="7" name="Соединительная линия уступом 6"/>
            <p:cNvCxnSpPr>
              <a:stCxn id="14" idx="3"/>
              <a:endCxn id="5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4451929" y="4394346"/>
              <a:ext cx="1597888" cy="1330410"/>
              <a:chOff x="4525821" y="5200071"/>
              <a:chExt cx="1597888" cy="1330410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525821" y="5200071"/>
                <a:ext cx="1597888" cy="13304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sharedCount</a:t>
                </a:r>
                <a:endParaRPr lang="ru-RU" sz="22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weakCount</a:t>
                </a:r>
                <a:endParaRPr lang="ru-RU" sz="22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87326" y="6059427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 smtClean="0"/>
                  <a:t>deleter</a:t>
                </a:r>
                <a:endParaRPr lang="ru-RU" sz="2200" dirty="0"/>
              </a:p>
            </p:txBody>
          </p:sp>
        </p:grpSp>
        <p:cxnSp>
          <p:nvCxnSpPr>
            <p:cNvPr id="9" name="Соединительная линия уступом 8"/>
            <p:cNvCxnSpPr>
              <a:stCxn id="15" idx="3"/>
              <a:endCxn id="10" idx="1"/>
            </p:cNvCxnSpPr>
            <p:nvPr/>
          </p:nvCxnSpPr>
          <p:spPr>
            <a:xfrm>
              <a:off x="3362036" y="4689909"/>
              <a:ext cx="1089893" cy="36964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9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Слабая ссылка на объект</a:t>
            </a:r>
          </a:p>
          <a:p>
            <a:pPr lvl="1"/>
            <a:r>
              <a:rPr lang="ru-RU" dirty="0"/>
              <a:t>Не влияет на время жизни</a:t>
            </a:r>
          </a:p>
          <a:p>
            <a:pPr lvl="1"/>
            <a:r>
              <a:rPr lang="ru-RU" dirty="0"/>
              <a:t>Автоматически обнуляется после удаления объекта</a:t>
            </a:r>
            <a:endParaRPr lang="en-US" dirty="0"/>
          </a:p>
          <a:p>
            <a:r>
              <a:rPr lang="ru-RU" dirty="0" smtClean="0"/>
              <a:t>Пока </a:t>
            </a:r>
            <a:r>
              <a:rPr lang="ru-RU" dirty="0"/>
              <a:t>объект жив, позволяет получить </a:t>
            </a:r>
            <a:r>
              <a:rPr lang="en-US" dirty="0" err="1" smtClean="0"/>
              <a:t>shared_ptr</a:t>
            </a:r>
            <a:r>
              <a:rPr lang="ru-RU" dirty="0" smtClean="0"/>
              <a:t> на него</a:t>
            </a:r>
            <a:endParaRPr lang="en-US" dirty="0"/>
          </a:p>
          <a:p>
            <a:r>
              <a:rPr lang="ru-RU" dirty="0"/>
              <a:t>Решает проблему циклических </a:t>
            </a:r>
            <a:r>
              <a:rPr lang="ru-RU" dirty="0" smtClean="0"/>
              <a:t>ссылок и висячих указателей</a:t>
            </a:r>
            <a:endParaRPr lang="en-US" dirty="0"/>
          </a:p>
          <a:p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2401455" y="4627418"/>
            <a:ext cx="6194519" cy="2230582"/>
            <a:chOff x="1403928" y="3391123"/>
            <a:chExt cx="4645889" cy="2230582"/>
          </a:xfrm>
        </p:grpSpPr>
        <p:sp>
          <p:nvSpPr>
            <p:cNvPr id="29" name="Овал 28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weak_ptr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31" name="Соединительная линия уступом 30"/>
            <p:cNvCxnSpPr>
              <a:stCxn id="38" idx="3"/>
              <a:endCxn id="29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451929" y="4394347"/>
              <a:ext cx="1597888" cy="1227358"/>
              <a:chOff x="4525821" y="5200072"/>
              <a:chExt cx="1597888" cy="1227358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4525821" y="5200072"/>
                <a:ext cx="1597888" cy="12273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4599708" y="6008943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deleter</a:t>
                </a:r>
                <a:endParaRPr lang="ru-RU" dirty="0"/>
              </a:p>
            </p:txBody>
          </p:sp>
        </p:grpSp>
        <p:cxnSp>
          <p:nvCxnSpPr>
            <p:cNvPr id="33" name="Соединительная линия уступом 32"/>
            <p:cNvCxnSpPr>
              <a:stCxn id="39" idx="3"/>
              <a:endCxn id="34" idx="1"/>
            </p:cNvCxnSpPr>
            <p:nvPr/>
          </p:nvCxnSpPr>
          <p:spPr>
            <a:xfrm>
              <a:off x="3362036" y="4689909"/>
              <a:ext cx="1089893" cy="318117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Овал 1"/>
          <p:cNvSpPr/>
          <p:nvPr/>
        </p:nvSpPr>
        <p:spPr>
          <a:xfrm>
            <a:off x="9691445" y="203200"/>
            <a:ext cx="1445109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3999" y="1828800"/>
            <a:ext cx="154805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 rot="10645717">
            <a:off x="10987539" y="876298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9880845" y="1028700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b9f63d8bedde2571021758885536b4dff2e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4972</Words>
  <Application>Microsoft Office PowerPoint</Application>
  <PresentationFormat>Произвольный</PresentationFormat>
  <Paragraphs>841</Paragraphs>
  <Slides>56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7" baseType="lpstr">
      <vt:lpstr>Тема Office</vt:lpstr>
      <vt:lpstr>Применение современного C++ в повседневной работе</vt:lpstr>
      <vt:lpstr>Содержание</vt:lpstr>
      <vt:lpstr>Умные указатели</vt:lpstr>
      <vt:lpstr>unique_ptr</vt:lpstr>
      <vt:lpstr>Пример – идиома PImpl</vt:lpstr>
      <vt:lpstr>Задача – открыть папку в Windows Explorer и выделить в ней файл</vt:lpstr>
      <vt:lpstr>Презентация PowerPoint</vt:lpstr>
      <vt:lpstr>shared_ptr</vt:lpstr>
      <vt:lpstr>weak_ptr</vt:lpstr>
      <vt:lpstr>enable_shared_from_this</vt:lpstr>
      <vt:lpstr>Презентация PowerPoint</vt:lpstr>
      <vt:lpstr>Задача: асинхронная загрузка изображения в GUI-приложении</vt:lpstr>
      <vt:lpstr>Решение, которое (иногда) не работает Почему?</vt:lpstr>
      <vt:lpstr>Идиома weak this</vt:lpstr>
      <vt:lpstr>Немного сахара в C++17</vt:lpstr>
      <vt:lpstr>Еще больше сахара с BindWeakPtr</vt:lpstr>
      <vt:lpstr>Пример - UniversalPtr</vt:lpstr>
      <vt:lpstr>Презентация PowerPoint</vt:lpstr>
      <vt:lpstr>Презентация PowerPoint</vt:lpstr>
      <vt:lpstr>Презентация PowerPoint</vt:lpstr>
      <vt:lpstr>std::optional</vt:lpstr>
      <vt:lpstr>optional</vt:lpstr>
      <vt:lpstr>Презентация PowerPoint</vt:lpstr>
      <vt:lpstr>Презентация PowerPoint</vt:lpstr>
      <vt:lpstr>Презентация PowerPoint</vt:lpstr>
      <vt:lpstr>variant</vt:lpstr>
      <vt:lpstr>variant</vt:lpstr>
      <vt:lpstr>Пример – решение квадратного уравнения</vt:lpstr>
      <vt:lpstr>Решение квадратного уравнения</vt:lpstr>
      <vt:lpstr>Обработка при помощи visitor class</vt:lpstr>
      <vt:lpstr>Обработка при помощи get_if</vt:lpstr>
      <vt:lpstr>Обработка при помощи constexpr if</vt:lpstr>
      <vt:lpstr>Пример – хранение состояния учетной записи</vt:lpstr>
      <vt:lpstr>Algoritms, Ranges</vt:lpstr>
      <vt:lpstr>Презентация PowerPoint</vt:lpstr>
      <vt:lpstr>Исходные данные</vt:lpstr>
      <vt:lpstr>Вывод в stdout</vt:lpstr>
      <vt:lpstr>Вывести самого старого (raw loop)</vt:lpstr>
      <vt:lpstr>Вывести самого старого (max_element)</vt:lpstr>
      <vt:lpstr>Вывести самого старого (C++17)</vt:lpstr>
      <vt:lpstr>Вывести женщин от 20 до 30 лет, а потом мужчин от 25 до 40</vt:lpstr>
      <vt:lpstr>Range based for</vt:lpstr>
      <vt:lpstr>Filtered-range</vt:lpstr>
      <vt:lpstr>Ищем, есть ли женщины за 30 (raw for)</vt:lpstr>
      <vt:lpstr>Ищем, есть ли женщины за 30 (any_of)</vt:lpstr>
      <vt:lpstr>Паттерны проектирования в функциональном стиле</vt:lpstr>
      <vt:lpstr>Abstract Factory</vt:lpstr>
      <vt:lpstr>Продукт</vt:lpstr>
      <vt:lpstr>Презентация PowerPoint</vt:lpstr>
      <vt:lpstr>Фабрика в функциональном стиле</vt:lpstr>
      <vt:lpstr>Команда</vt:lpstr>
      <vt:lpstr>Робот</vt:lpstr>
      <vt:lpstr>Презентация PowerPoint</vt:lpstr>
      <vt:lpstr>Команда в функциональном стиле</vt:lpstr>
      <vt:lpstr>Спасибо за внимание!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Malov</dc:creator>
  <cp:lastModifiedBy>Алексей Малов</cp:lastModifiedBy>
  <cp:revision>179</cp:revision>
  <dcterms:created xsi:type="dcterms:W3CDTF">2017-05-05T06:34:34Z</dcterms:created>
  <dcterms:modified xsi:type="dcterms:W3CDTF">2017-06-03T01:16:36Z</dcterms:modified>
</cp:coreProperties>
</file>