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6"/>
  </p:notesMasterIdLst>
  <p:sldIdLst>
    <p:sldId id="256" r:id="rId2"/>
    <p:sldId id="418" r:id="rId3"/>
    <p:sldId id="423" r:id="rId4"/>
    <p:sldId id="424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5" r:id="rId13"/>
    <p:sldId id="266" r:id="rId14"/>
    <p:sldId id="416" r:id="rId15"/>
    <p:sldId id="26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417" r:id="rId24"/>
    <p:sldId id="274" r:id="rId25"/>
    <p:sldId id="419" r:id="rId26"/>
    <p:sldId id="275" r:id="rId27"/>
    <p:sldId id="276" r:id="rId28"/>
    <p:sldId id="277" r:id="rId29"/>
    <p:sldId id="420" r:id="rId30"/>
    <p:sldId id="278" r:id="rId31"/>
    <p:sldId id="279" r:id="rId32"/>
    <p:sldId id="280" r:id="rId33"/>
    <p:sldId id="281" r:id="rId34"/>
    <p:sldId id="283" r:id="rId35"/>
    <p:sldId id="282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412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4" r:id="rId76"/>
    <p:sldId id="323" r:id="rId77"/>
    <p:sldId id="425" r:id="rId78"/>
    <p:sldId id="426" r:id="rId79"/>
    <p:sldId id="413" r:id="rId80"/>
    <p:sldId id="405" r:id="rId81"/>
    <p:sldId id="325" r:id="rId82"/>
    <p:sldId id="326" r:id="rId83"/>
    <p:sldId id="327" r:id="rId84"/>
    <p:sldId id="328" r:id="rId85"/>
    <p:sldId id="407" r:id="rId86"/>
    <p:sldId id="414" r:id="rId87"/>
    <p:sldId id="406" r:id="rId88"/>
    <p:sldId id="329" r:id="rId89"/>
    <p:sldId id="408" r:id="rId90"/>
    <p:sldId id="332" r:id="rId91"/>
    <p:sldId id="409" r:id="rId92"/>
    <p:sldId id="334" r:id="rId93"/>
    <p:sldId id="335" r:id="rId94"/>
    <p:sldId id="336" r:id="rId95"/>
    <p:sldId id="338" r:id="rId96"/>
    <p:sldId id="337" r:id="rId97"/>
    <p:sldId id="415" r:id="rId98"/>
    <p:sldId id="339" r:id="rId99"/>
    <p:sldId id="340" r:id="rId100"/>
    <p:sldId id="341" r:id="rId101"/>
    <p:sldId id="342" r:id="rId102"/>
    <p:sldId id="343" r:id="rId103"/>
    <p:sldId id="411" r:id="rId104"/>
    <p:sldId id="344" r:id="rId105"/>
    <p:sldId id="345" r:id="rId106"/>
    <p:sldId id="346" r:id="rId107"/>
    <p:sldId id="347" r:id="rId108"/>
    <p:sldId id="348" r:id="rId109"/>
    <p:sldId id="349" r:id="rId110"/>
    <p:sldId id="350" r:id="rId111"/>
    <p:sldId id="351" r:id="rId112"/>
    <p:sldId id="352" r:id="rId113"/>
    <p:sldId id="353" r:id="rId114"/>
    <p:sldId id="354" r:id="rId115"/>
    <p:sldId id="355" r:id="rId116"/>
    <p:sldId id="410" r:id="rId117"/>
    <p:sldId id="356" r:id="rId118"/>
    <p:sldId id="357" r:id="rId119"/>
    <p:sldId id="358" r:id="rId120"/>
    <p:sldId id="359" r:id="rId121"/>
    <p:sldId id="360" r:id="rId122"/>
    <p:sldId id="362" r:id="rId123"/>
    <p:sldId id="361" r:id="rId124"/>
    <p:sldId id="363" r:id="rId125"/>
    <p:sldId id="364" r:id="rId126"/>
    <p:sldId id="365" r:id="rId127"/>
    <p:sldId id="366" r:id="rId128"/>
    <p:sldId id="368" r:id="rId129"/>
    <p:sldId id="369" r:id="rId130"/>
    <p:sldId id="370" r:id="rId131"/>
    <p:sldId id="371" r:id="rId132"/>
    <p:sldId id="373" r:id="rId133"/>
    <p:sldId id="375" r:id="rId134"/>
    <p:sldId id="374" r:id="rId135"/>
    <p:sldId id="376" r:id="rId136"/>
    <p:sldId id="377" r:id="rId137"/>
    <p:sldId id="378" r:id="rId138"/>
    <p:sldId id="379" r:id="rId139"/>
    <p:sldId id="380" r:id="rId140"/>
    <p:sldId id="381" r:id="rId141"/>
    <p:sldId id="382" r:id="rId142"/>
    <p:sldId id="383" r:id="rId143"/>
    <p:sldId id="384" r:id="rId144"/>
    <p:sldId id="385" r:id="rId145"/>
    <p:sldId id="386" r:id="rId146"/>
    <p:sldId id="387" r:id="rId147"/>
    <p:sldId id="388" r:id="rId148"/>
    <p:sldId id="389" r:id="rId149"/>
    <p:sldId id="390" r:id="rId150"/>
    <p:sldId id="391" r:id="rId151"/>
    <p:sldId id="392" r:id="rId152"/>
    <p:sldId id="421" r:id="rId153"/>
    <p:sldId id="393" r:id="rId154"/>
    <p:sldId id="394" r:id="rId155"/>
    <p:sldId id="395" r:id="rId156"/>
    <p:sldId id="396" r:id="rId157"/>
    <p:sldId id="397" r:id="rId158"/>
    <p:sldId id="398" r:id="rId159"/>
    <p:sldId id="422" r:id="rId160"/>
    <p:sldId id="399" r:id="rId161"/>
    <p:sldId id="401" r:id="rId162"/>
    <p:sldId id="402" r:id="rId163"/>
    <p:sldId id="403" r:id="rId164"/>
    <p:sldId id="404" r:id="rId165"/>
  </p:sldIdLst>
  <p:sldSz cx="12192000" cy="6858000"/>
  <p:notesSz cx="6858000" cy="9144000"/>
  <p:custDataLst>
    <p:tags r:id="rId16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  <p14:sldId id="418"/>
            <p14:sldId id="423"/>
            <p14:sldId id="424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3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25"/>
            <p14:sldId id="426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  <p14:sldId id="363"/>
          </p14:sldIdLst>
        </p14:section>
        <p14:section name="Рисование трёхмерной сцены" id="{CA410F73-B176-493C-8E4F-8CBDA1742B9F}">
          <p14:sldIdLst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C"/>
    <a:srgbClr val="000000"/>
    <a:srgbClr val="0F6FC6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1992" autoAdjust="0"/>
  </p:normalViewPr>
  <p:slideViewPr>
    <p:cSldViewPr>
      <p:cViewPr varScale="1">
        <p:scale>
          <a:sx n="87" d="100"/>
          <a:sy n="87" d="100"/>
        </p:scale>
        <p:origin x="1110" y="84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127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652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392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5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126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6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.bin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4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7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9.bin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6.wmf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33.bin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1122363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8622457" y="3234712"/>
            <a:ext cx="3253927" cy="338834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23586" imgH="431613" progId="Equation.3">
                  <p:embed/>
                </p:oleObj>
              </mc:Choice>
              <mc:Fallback>
                <p:oleObj name="Формула" r:id="rId2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36600" imgH="431800" progId="Equation.3">
                  <p:embed/>
                </p:oleObj>
              </mc:Choice>
              <mc:Fallback>
                <p:oleObj name="Формула" r:id="rId4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819400" imgH="914400" progId="Equation.3">
                  <p:embed/>
                </p:oleObj>
              </mc:Choice>
              <mc:Fallback>
                <p:oleObj name="Формула" r:id="rId2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78000" imgH="914400" progId="Equation.3">
                  <p:embed/>
                </p:oleObj>
              </mc:Choice>
              <mc:Fallback>
                <p:oleObj name="Формула" r:id="rId4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47800" imgH="914400" progId="Equation.3">
                  <p:embed/>
                </p:oleObj>
              </mc:Choice>
              <mc:Fallback>
                <p:oleObj name="Формула" r:id="rId2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57300" imgH="914400" progId="Equation.3">
                  <p:embed/>
                </p:oleObj>
              </mc:Choice>
              <mc:Fallback>
                <p:oleObj name="Формула" r:id="rId2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46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</a:t>
            </a:r>
            <a:r>
              <a:rPr lang="en-US" sz="2400" dirty="0"/>
              <a:t>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72236"/>
              </p:ext>
            </p:extLst>
          </p:nvPr>
        </p:nvGraphicFramePr>
        <p:xfrm>
          <a:off x="1271464" y="4025429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536700" imgH="914400" progId="Equation.3">
                  <p:embed/>
                </p:oleObj>
              </mc:Choice>
              <mc:Fallback>
                <p:oleObj name="Формула" r:id="rId2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025429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49400" imgH="914400" progId="Equation.3">
                  <p:embed/>
                </p:oleObj>
              </mc:Choice>
              <mc:Fallback>
                <p:oleObj name="Формула" r:id="rId4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2412"/>
              </p:ext>
            </p:extLst>
          </p:nvPr>
        </p:nvGraphicFramePr>
        <p:xfrm>
          <a:off x="7680176" y="404711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36700" imgH="914400" progId="Equation.3">
                  <p:embed/>
                </p:oleObj>
              </mc:Choice>
              <mc:Fallback>
                <p:oleObj name="Формула" r:id="rId6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404711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72808" imgH="431613" progId="Equation.3">
                  <p:embed/>
                </p:oleObj>
              </mc:Choice>
              <mc:Fallback>
                <p:oleObj name="Формула" r:id="rId8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241300" progId="Equation.3">
                  <p:embed/>
                </p:oleObj>
              </mc:Choice>
              <mc:Fallback>
                <p:oleObj name="Формула" r:id="rId2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127500" imgH="939800" progId="Equation.3">
                  <p:embed/>
                </p:oleObj>
              </mc:Choice>
              <mc:Fallback>
                <p:oleObj name="Формула" r:id="rId2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100" imgH="939800" progId="Equation.3">
                  <p:embed/>
                </p:oleObj>
              </mc:Choice>
              <mc:Fallback>
                <p:oleObj name="Формула" r:id="rId4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54200" imgH="914400" progId="Equation.3">
                  <p:embed/>
                </p:oleObj>
              </mc:Choice>
              <mc:Fallback>
                <p:oleObj name="Формула" r:id="rId2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95500" imgH="812800" progId="Equation.3">
                  <p:embed/>
                </p:oleObj>
              </mc:Choice>
              <mc:Fallback>
                <p:oleObj name="Формула" r:id="rId4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27000" imgH="1307880" progId="Equation.3">
                  <p:embed/>
                </p:oleObj>
              </mc:Choice>
              <mc:Fallback>
                <p:oleObj name="Формула" r:id="rId6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710891" progId="Equation.3">
                  <p:embed/>
                </p:oleObj>
              </mc:Choice>
              <mc:Fallback>
                <p:oleObj name="Формула" r:id="rId2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651000" imgH="711200" progId="Equation.3">
                  <p:embed/>
                </p:oleObj>
              </mc:Choice>
              <mc:Fallback>
                <p:oleObj name="Формула" r:id="rId3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BB958-3DB6-481D-8BFF-F3F4CA9FB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60113" imgH="431613" progId="Equation.3">
                  <p:embed/>
                </p:oleObj>
              </mc:Choice>
              <mc:Fallback>
                <p:oleObj name="Формула" r:id="rId2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669" imgH="431613" progId="Equation.3">
                  <p:embed/>
                </p:oleObj>
              </mc:Choice>
              <mc:Fallback>
                <p:oleObj name="Формула" r:id="rId4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72808" imgH="444307" progId="Equation.3">
                  <p:embed/>
                </p:oleObj>
              </mc:Choice>
              <mc:Fallback>
                <p:oleObj name="Формула" r:id="rId6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62000" imgH="457200" progId="Equation.3">
                  <p:embed/>
                </p:oleObj>
              </mc:Choice>
              <mc:Fallback>
                <p:oleObj name="Формула" r:id="rId8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673B667-03C4-42CD-9EA5-73446EA0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0003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62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dirty="0"/>
              <a:t>Это позволяет </a:t>
            </a:r>
            <a:r>
              <a:rPr lang="ru-RU" sz="2800" dirty="0"/>
              <a:t>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</a:t>
            </a:r>
            <a:r>
              <a:rPr lang="en-US" dirty="0"/>
              <a:t>(x, y, z) </a:t>
            </a:r>
            <a:r>
              <a:rPr lang="ru-RU" sz="2800" dirty="0"/>
              <a:t>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четвёртую компоненту 1 (при необходимости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150" y="3989388"/>
          <a:ext cx="614045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90800" imgH="914400" progId="Equation.3">
                  <p:embed/>
                </p:oleObj>
              </mc:Choice>
              <mc:Fallback>
                <p:oleObj name="Формула" r:id="rId2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89388"/>
                        <a:ext cx="614045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2017713"/>
            <a:ext cx="9207624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Что, если четвертая строка матрицы будет отличной от </a:t>
            </a:r>
            <a:r>
              <a:rPr lang="en-US" sz="2400" dirty="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7189370"/>
              </p:ext>
            </p:extLst>
          </p:nvPr>
        </p:nvGraphicFramePr>
        <p:xfrm>
          <a:off x="3287712" y="2864227"/>
          <a:ext cx="1440135" cy="119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04900" imgH="914400" progId="Equation.3">
                  <p:embed/>
                </p:oleObj>
              </mc:Choice>
              <mc:Fallback>
                <p:oleObj name="Формула" r:id="rId2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2864227"/>
                        <a:ext cx="1440135" cy="119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3623"/>
              </p:ext>
            </p:extLst>
          </p:nvPr>
        </p:nvGraphicFramePr>
        <p:xfrm>
          <a:off x="2351584" y="4991100"/>
          <a:ext cx="3142988" cy="12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13000" imgH="939800" progId="Equation.3">
                  <p:embed/>
                </p:oleObj>
              </mc:Choice>
              <mc:Fallback>
                <p:oleObj name="Формула" r:id="rId4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991100"/>
                        <a:ext cx="3142988" cy="122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775520" y="4076700"/>
            <a:ext cx="863689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При умножении такой матрицы на точку в однородных координатах с любым значением </a:t>
            </a:r>
            <a:r>
              <a:rPr lang="en-US" sz="2400" dirty="0"/>
              <a:t>w</a:t>
            </a:r>
            <a:r>
              <a:rPr lang="ru-RU" sz="2400" dirty="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676401"/>
            <a:ext cx="10513168" cy="1021382"/>
          </a:xfrm>
        </p:spPr>
        <p:txBody>
          <a:bodyPr/>
          <a:lstStyle/>
          <a:p>
            <a:pPr eaLnBrk="1" hangingPunct="1"/>
            <a:r>
              <a:rPr lang="ru-RU" sz="2800" dirty="0"/>
              <a:t>Для вычисления фактических координат этой точки разделим все координаты точки на четвертый компонент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044998"/>
              </p:ext>
            </p:extLst>
          </p:nvPr>
        </p:nvGraphicFramePr>
        <p:xfrm>
          <a:off x="2495600" y="3138488"/>
          <a:ext cx="4580650" cy="137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482600" progId="Equation.3">
                  <p:embed/>
                </p:oleObj>
              </mc:Choice>
              <mc:Fallback>
                <p:oleObj name="Формула" r:id="rId2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138488"/>
                        <a:ext cx="4580650" cy="137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27448" y="4949825"/>
            <a:ext cx="10153127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Этот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EBA5D30-64B7-473C-92C6-2B8120B4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263900" imgH="1371600" progId="Equation.3">
                  <p:embed/>
                </p:oleObj>
              </mc:Choice>
              <mc:Fallback>
                <p:oleObj name="Формула" r:id="rId2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44600" imgH="1117600" progId="Equation.3">
                  <p:embed/>
                </p:oleObj>
              </mc:Choice>
              <mc:Fallback>
                <p:oleObj name="Формула" r:id="rId4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80C4A7F-0823-49B2-B613-F1DF8881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1197B2E-9BFC-494A-8E20-84573B98E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28777"/>
              </p:ext>
            </p:extLst>
          </p:nvPr>
        </p:nvGraphicFramePr>
        <p:xfrm>
          <a:off x="1703512" y="3320915"/>
          <a:ext cx="4738271" cy="196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124200" imgH="1295400" progId="Equation.3">
                  <p:embed/>
                </p:oleObj>
              </mc:Choice>
              <mc:Fallback>
                <p:oleObj name="Формула" r:id="rId2" imgW="3124200" imgH="1295400" progId="Equation.3">
                  <p:embed/>
                  <p:pic>
                    <p:nvPicPr>
                      <p:cNvPr id="4505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320915"/>
                        <a:ext cx="4738271" cy="1964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8536F9B-5F34-45DF-9DBC-2240E42C0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89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52" y="497315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3443" y="857892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02" y="4705528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6" y="4354106"/>
            <a:ext cx="8496944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66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1. Операции над векторами и точками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697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375" y="4354106"/>
            <a:ext cx="8788951" cy="1655762"/>
          </a:xfrm>
          <a:ln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Bef>
                <a:spcPct val="0"/>
              </a:spcBef>
            </a:pP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Часть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3</a:t>
            </a: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  <a:ea typeface="+mj-ea"/>
                <a:cs typeface="+mj-cs"/>
              </a:rPr>
              <a:t>. Проецирование, сохранение информации о глубине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60" y="836712"/>
            <a:ext cx="10729192" cy="2387600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9DF9370-A0DA-4147-B755-E78CBE95C223}"/>
              </a:ext>
            </a:extLst>
          </p:cNvPr>
          <p:cNvGrpSpPr/>
          <p:nvPr/>
        </p:nvGrpSpPr>
        <p:grpSpPr>
          <a:xfrm>
            <a:off x="8832303" y="2708920"/>
            <a:ext cx="3253927" cy="3388340"/>
            <a:chOff x="-5291045" y="1481158"/>
            <a:chExt cx="3427218" cy="3486308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B738248-3D65-4139-85E7-A3EB49C95652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8E841E9A-9E1A-4E59-B572-6B884AC2E555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5" name="Прямая со стрелкой 4">
                  <a:extLst>
                    <a:ext uri="{FF2B5EF4-FFF2-40B4-BE49-F238E27FC236}">
                      <a16:creationId xmlns:a16="http://schemas.microsoft.com/office/drawing/2014/main" id="{C8A88DA3-3C33-4E2F-965B-00CC059F0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Прямая со стрелкой 6">
                  <a:extLst>
                    <a:ext uri="{FF2B5EF4-FFF2-40B4-BE49-F238E27FC236}">
                      <a16:creationId xmlns:a16="http://schemas.microsoft.com/office/drawing/2014/main" id="{76ACA33A-4D8D-49B9-AC62-4DCD940F7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Прямая со стрелкой 9">
                  <a:extLst>
                    <a:ext uri="{FF2B5EF4-FFF2-40B4-BE49-F238E27FC236}">
                      <a16:creationId xmlns:a16="http://schemas.microsoft.com/office/drawing/2014/main" id="{46ED15C4-C134-4D26-B150-D07FAF424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Рисунок 20">
                <a:extLst>
                  <a:ext uri="{FF2B5EF4-FFF2-40B4-BE49-F238E27FC236}">
                    <a16:creationId xmlns:a16="http://schemas.microsoft.com/office/drawing/2014/main" id="{177ED029-C848-4545-AB08-B4D011E0A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23" name="Равнобедренный треугольник 22">
              <a:extLst>
                <a:ext uri="{FF2B5EF4-FFF2-40B4-BE49-F238E27FC236}">
                  <a16:creationId xmlns:a16="http://schemas.microsoft.com/office/drawing/2014/main" id="{F9959667-7F0D-4492-B15C-DEA7116D4CAB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8ED9FC5F-11E8-4F50-A8B4-CC60BE769D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800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55700" imgH="914400" progId="Equation.3">
                  <p:embed/>
                </p:oleObj>
              </mc:Choice>
              <mc:Fallback>
                <p:oleObj name="Формула" r:id="rId2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19200" imgH="914400" progId="Equation.3">
                  <p:embed/>
                </p:oleObj>
              </mc:Choice>
              <mc:Fallback>
                <p:oleObj name="Формула" r:id="rId4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3"/>
            <a:ext cx="9640888" cy="38884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/>
              <a:t>E=</a:t>
            </a:r>
            <a:r>
              <a:rPr lang="en-US" sz="2800" i="1" dirty="0" err="1"/>
              <a:t>fP+gR</a:t>
            </a:r>
            <a:r>
              <a:rPr lang="en-US" sz="2800" i="1" dirty="0"/>
              <a:t>,</a:t>
            </a:r>
            <a:r>
              <a:rPr lang="ru-RU" sz="2800" i="1" dirty="0"/>
              <a:t> </a:t>
            </a:r>
            <a:r>
              <a:rPr lang="ru-RU" sz="2800" dirty="0"/>
              <a:t>такая, что</a:t>
            </a:r>
            <a:r>
              <a:rPr lang="en-US" sz="2800" i="1" dirty="0"/>
              <a:t> f+g≠1</a:t>
            </a:r>
            <a:endParaRPr lang="ru-RU" sz="2800" dirty="0"/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cs typeface="Tahoma" pitchFamily="34" charset="0"/>
              </a:rPr>
              <a:t>u</a:t>
            </a:r>
            <a:r>
              <a:rPr lang="en-US" dirty="0">
                <a:cs typeface="Tahoma" pitchFamily="34" charset="0"/>
              </a:rPr>
              <a:t>, </a:t>
            </a:r>
            <a:r>
              <a:rPr lang="ru-RU" dirty="0">
                <a:cs typeface="Tahoma" pitchFamily="34" charset="0"/>
              </a:rPr>
              <a:t>тогда точка </a:t>
            </a:r>
            <a:r>
              <a:rPr lang="en-US" i="1" dirty="0">
                <a:cs typeface="Tahoma" pitchFamily="34" charset="0"/>
              </a:rPr>
              <a:t>P</a:t>
            </a:r>
            <a:r>
              <a:rPr lang="ru-RU" dirty="0">
                <a:cs typeface="Tahoma" pitchFamily="34" charset="0"/>
              </a:rPr>
              <a:t> смещена на </a:t>
            </a:r>
            <a:r>
              <a:rPr lang="en-US" i="1" dirty="0" err="1">
                <a:cs typeface="Tahoma" pitchFamily="34" charset="0"/>
              </a:rPr>
              <a:t>P+</a:t>
            </a:r>
            <a:r>
              <a:rPr lang="en-US" b="1" i="1" dirty="0" err="1">
                <a:cs typeface="Tahoma" pitchFamily="34" charset="0"/>
              </a:rPr>
              <a:t>u</a:t>
            </a:r>
            <a:r>
              <a:rPr lang="en-US" dirty="0">
                <a:cs typeface="Tahoma" pitchFamily="34" charset="0"/>
              </a:rPr>
              <a:t>, </a:t>
            </a:r>
            <a:r>
              <a:rPr lang="ru-RU" dirty="0">
                <a:cs typeface="Tahoma" pitchFamily="34" charset="0"/>
              </a:rPr>
              <a:t>а точка </a:t>
            </a:r>
            <a:r>
              <a:rPr lang="en-US" i="1" dirty="0">
                <a:cs typeface="Tahoma" pitchFamily="34" charset="0"/>
              </a:rPr>
              <a:t>R</a:t>
            </a:r>
            <a:r>
              <a:rPr lang="en-US" dirty="0">
                <a:cs typeface="Tahoma" pitchFamily="34" charset="0"/>
              </a:rPr>
              <a:t> – </a:t>
            </a:r>
            <a:r>
              <a:rPr lang="ru-RU" dirty="0">
                <a:cs typeface="Tahoma" pitchFamily="34" charset="0"/>
              </a:rPr>
              <a:t>на </a:t>
            </a:r>
            <a:r>
              <a:rPr lang="en-US" i="1" dirty="0" err="1">
                <a:cs typeface="Tahoma" pitchFamily="34" charset="0"/>
              </a:rPr>
              <a:t>R+</a:t>
            </a:r>
            <a:r>
              <a:rPr lang="en-US" b="1" i="1" dirty="0" err="1">
                <a:cs typeface="Tahoma" pitchFamily="34" charset="0"/>
              </a:rPr>
              <a:t>u</a:t>
            </a:r>
            <a:endParaRPr lang="en-US" b="1" i="1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cs typeface="Tahoma" pitchFamily="34" charset="0"/>
              </a:rPr>
              <a:t>Если </a:t>
            </a:r>
            <a:r>
              <a:rPr lang="en-US" dirty="0">
                <a:cs typeface="Tahoma" pitchFamily="34" charset="0"/>
              </a:rPr>
              <a:t>E </a:t>
            </a:r>
            <a:r>
              <a:rPr lang="ru-RU" dirty="0"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cs typeface="Tahoma" pitchFamily="34" charset="0"/>
              </a:rPr>
              <a:t>E’=</a:t>
            </a:r>
            <a:r>
              <a:rPr lang="en-US" i="1" dirty="0" err="1">
                <a:cs typeface="Tahoma" pitchFamily="34" charset="0"/>
              </a:rPr>
              <a:t>E+</a:t>
            </a:r>
            <a:r>
              <a:rPr lang="en-US" b="1" i="1" dirty="0" err="1">
                <a:cs typeface="Tahoma" pitchFamily="34" charset="0"/>
              </a:rPr>
              <a:t>u</a:t>
            </a:r>
            <a:r>
              <a:rPr lang="en-US" dirty="0">
                <a:cs typeface="Tahoma" pitchFamily="34" charset="0"/>
              </a:rPr>
              <a:t>, </a:t>
            </a:r>
            <a:r>
              <a:rPr lang="ru-RU" dirty="0"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cs typeface="Tahoma" pitchFamily="34" charset="0"/>
              </a:rPr>
              <a:t>E’=</a:t>
            </a:r>
            <a:r>
              <a:rPr lang="en-US" sz="2000" i="1" dirty="0" err="1">
                <a:cs typeface="Tahoma" pitchFamily="34" charset="0"/>
              </a:rPr>
              <a:t>fP</a:t>
            </a:r>
            <a:r>
              <a:rPr lang="en-US" sz="2000" i="1" dirty="0">
                <a:cs typeface="Tahoma" pitchFamily="34" charset="0"/>
              </a:rPr>
              <a:t> + </a:t>
            </a:r>
            <a:r>
              <a:rPr lang="en-US" sz="2000" i="1" dirty="0" err="1">
                <a:cs typeface="Tahoma" pitchFamily="34" charset="0"/>
              </a:rPr>
              <a:t>gR</a:t>
            </a:r>
            <a:r>
              <a:rPr lang="en-US" sz="2000" i="1" dirty="0">
                <a:cs typeface="Tahoma" pitchFamily="34" charset="0"/>
              </a:rPr>
              <a:t> + (</a:t>
            </a:r>
            <a:r>
              <a:rPr lang="en-US" sz="2000" i="1" dirty="0" err="1">
                <a:cs typeface="Tahoma" pitchFamily="34" charset="0"/>
              </a:rPr>
              <a:t>f+g</a:t>
            </a:r>
            <a:r>
              <a:rPr lang="en-US" sz="2000" i="1" dirty="0">
                <a:cs typeface="Tahoma" pitchFamily="34" charset="0"/>
              </a:rPr>
              <a:t>)</a:t>
            </a:r>
            <a:r>
              <a:rPr lang="en-US" sz="2000" b="1" i="1" dirty="0"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cs typeface="Tahoma" pitchFamily="34" charset="0"/>
              </a:rPr>
              <a:t>Если </a:t>
            </a:r>
            <a:r>
              <a:rPr lang="en-US" sz="2000" dirty="0">
                <a:cs typeface="Tahoma" pitchFamily="34" charset="0"/>
              </a:rPr>
              <a:t>f+g≠1, </a:t>
            </a:r>
            <a:r>
              <a:rPr lang="ru-RU" sz="2000" dirty="0">
                <a:cs typeface="Tahoma" pitchFamily="34" charset="0"/>
              </a:rPr>
              <a:t>то </a:t>
            </a:r>
            <a:r>
              <a:rPr lang="en-US" sz="2000" dirty="0">
                <a:cs typeface="Tahoma" pitchFamily="34" charset="0"/>
              </a:rPr>
              <a:t>E’≠E + </a:t>
            </a:r>
            <a:r>
              <a:rPr lang="en-US" sz="2000" b="1" dirty="0"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cs typeface="Tahoma" pitchFamily="34" charset="0"/>
              </a:rPr>
              <a:t>Иными словами, </a:t>
            </a:r>
            <a:r>
              <a:rPr lang="ru-RU" b="1" dirty="0" err="1">
                <a:cs typeface="Tahoma" pitchFamily="34" charset="0"/>
              </a:rPr>
              <a:t>неаффинная</a:t>
            </a:r>
            <a:r>
              <a:rPr lang="ru-RU" b="1" dirty="0"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83432" y="2239963"/>
            <a:ext cx="93607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983432" y="4381500"/>
            <a:ext cx="9443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 dirty="0"/>
              <a:t>D </a:t>
            </a:r>
            <a:r>
              <a:rPr lang="ru-RU" dirty="0"/>
              <a:t>плоскости и в 3</a:t>
            </a:r>
            <a:r>
              <a:rPr lang="en-US" dirty="0"/>
              <a:t>D</a:t>
            </a:r>
            <a:r>
              <a:rPr lang="ru-RU" dirty="0"/>
              <a:t> пространстве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1">
            <a:extLst>
              <a:ext uri="{FF2B5EF4-FFF2-40B4-BE49-F238E27FC236}">
                <a16:creationId xmlns:a16="http://schemas.microsoft.com/office/drawing/2014/main" id="{CA183720-A4D7-4B2E-81FE-32DCFA801F6E}"/>
              </a:ext>
            </a:extLst>
          </p:cNvPr>
          <p:cNvSpPr/>
          <p:nvPr/>
        </p:nvSpPr>
        <p:spPr>
          <a:xfrm>
            <a:off x="6528048" y="1772816"/>
            <a:ext cx="15841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ACCD52-D040-4063-A77D-E00A76FAC6FE}"/>
              </a:ext>
            </a:extLst>
          </p:cNvPr>
          <p:cNvCxnSpPr/>
          <p:nvPr/>
        </p:nvCxnSpPr>
        <p:spPr>
          <a:xfrm>
            <a:off x="5951984" y="1772816"/>
            <a:ext cx="3024336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77819A-A3F2-412E-AB37-E281BD639ED5}"/>
              </a:ext>
            </a:extLst>
          </p:cNvPr>
          <p:cNvCxnSpPr/>
          <p:nvPr/>
        </p:nvCxnSpPr>
        <p:spPr>
          <a:xfrm>
            <a:off x="6528048" y="1412776"/>
            <a:ext cx="0" cy="208823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4C99DE-B930-43FB-9F4F-857990756190}"/>
              </a:ext>
            </a:extLst>
          </p:cNvPr>
          <p:cNvCxnSpPr/>
          <p:nvPr/>
        </p:nvCxnSpPr>
        <p:spPr>
          <a:xfrm>
            <a:off x="8112224" y="1412776"/>
            <a:ext cx="0" cy="230425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A7A18B-A117-43B1-941C-F6CE92C31C4F}"/>
              </a:ext>
            </a:extLst>
          </p:cNvPr>
          <p:cNvCxnSpPr/>
          <p:nvPr/>
        </p:nvCxnSpPr>
        <p:spPr>
          <a:xfrm>
            <a:off x="5951984" y="3140968"/>
            <a:ext cx="316835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88D4C724-097D-4117-BDBE-EBB41F0C10FD}"/>
              </a:ext>
            </a:extLst>
          </p:cNvPr>
          <p:cNvSpPr/>
          <p:nvPr/>
        </p:nvSpPr>
        <p:spPr>
          <a:xfrm rot="1133784">
            <a:off x="1487488" y="1052736"/>
            <a:ext cx="1512168" cy="1296144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58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781633C-4329-42C7-998C-70BA6EDE99FD}"/>
              </a:ext>
            </a:extLst>
          </p:cNvPr>
          <p:cNvCxnSpPr>
            <a:cxnSpLocks/>
          </p:cNvCxnSpPr>
          <p:nvPr/>
        </p:nvCxnSpPr>
        <p:spPr>
          <a:xfrm>
            <a:off x="6780235" y="1827221"/>
            <a:ext cx="2372700" cy="124484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22DBFF0-46FB-424B-AF4D-E9B0B5CD2C02}"/>
              </a:ext>
            </a:extLst>
          </p:cNvPr>
          <p:cNvCxnSpPr>
            <a:cxnSpLocks/>
          </p:cNvCxnSpPr>
          <p:nvPr/>
        </p:nvCxnSpPr>
        <p:spPr>
          <a:xfrm rot="1661029" flipH="1">
            <a:off x="6735815" y="1374478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945F1C-DD30-4662-B9F6-E17D6401FE1E}"/>
              </a:ext>
            </a:extLst>
          </p:cNvPr>
          <p:cNvCxnSpPr>
            <a:cxnSpLocks/>
          </p:cNvCxnSpPr>
          <p:nvPr/>
        </p:nvCxnSpPr>
        <p:spPr>
          <a:xfrm>
            <a:off x="5953307" y="2938391"/>
            <a:ext cx="2333564" cy="122430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2D29C5B-2EB2-4DEC-B03A-59F89D134C8E}"/>
              </a:ext>
            </a:extLst>
          </p:cNvPr>
          <p:cNvCxnSpPr>
            <a:cxnSpLocks/>
          </p:cNvCxnSpPr>
          <p:nvPr/>
        </p:nvCxnSpPr>
        <p:spPr>
          <a:xfrm rot="1661029" flipH="1">
            <a:off x="7791085" y="2009443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1">
            <a:extLst>
              <a:ext uri="{FF2B5EF4-FFF2-40B4-BE49-F238E27FC236}">
                <a16:creationId xmlns:a16="http://schemas.microsoft.com/office/drawing/2014/main" id="{5BA6B830-CB01-4295-8823-2702B0106AE9}"/>
              </a:ext>
            </a:extLst>
          </p:cNvPr>
          <p:cNvSpPr/>
          <p:nvPr/>
        </p:nvSpPr>
        <p:spPr>
          <a:xfrm rot="1661029">
            <a:off x="6686523" y="2276210"/>
            <a:ext cx="1577329" cy="1380852"/>
          </a:xfrm>
          <a:custGeom>
            <a:avLst/>
            <a:gdLst>
              <a:gd name="connsiteX0" fmla="*/ 0 w 1243954"/>
              <a:gd name="connsiteY0" fmla="*/ 0 h 1368152"/>
              <a:gd name="connsiteX1" fmla="*/ 1243954 w 1243954"/>
              <a:gd name="connsiteY1" fmla="*/ 0 h 1368152"/>
              <a:gd name="connsiteX2" fmla="*/ 1243954 w 1243954"/>
              <a:gd name="connsiteY2" fmla="*/ 1368152 h 1368152"/>
              <a:gd name="connsiteX3" fmla="*/ 0 w 1243954"/>
              <a:gd name="connsiteY3" fmla="*/ 1368152 h 1368152"/>
              <a:gd name="connsiteX4" fmla="*/ 0 w 1243954"/>
              <a:gd name="connsiteY4" fmla="*/ 0 h 1368152"/>
              <a:gd name="connsiteX0" fmla="*/ 0 w 1593204"/>
              <a:gd name="connsiteY0" fmla="*/ 1270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0 w 1593204"/>
              <a:gd name="connsiteY4" fmla="*/ 12700 h 1380852"/>
              <a:gd name="connsiteX0" fmla="*/ 365125 w 1593204"/>
              <a:gd name="connsiteY0" fmla="*/ 635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365125 w 1593204"/>
              <a:gd name="connsiteY4" fmla="*/ 6350 h 1380852"/>
              <a:gd name="connsiteX0" fmla="*/ 349250 w 1577329"/>
              <a:gd name="connsiteY0" fmla="*/ 6350 h 1380852"/>
              <a:gd name="connsiteX1" fmla="*/ 1577329 w 1577329"/>
              <a:gd name="connsiteY1" fmla="*/ 0 h 1380852"/>
              <a:gd name="connsiteX2" fmla="*/ 1228079 w 1577329"/>
              <a:gd name="connsiteY2" fmla="*/ 1380852 h 1380852"/>
              <a:gd name="connsiteX3" fmla="*/ 0 w 1577329"/>
              <a:gd name="connsiteY3" fmla="*/ 1377677 h 1380852"/>
              <a:gd name="connsiteX4" fmla="*/ 349250 w 1577329"/>
              <a:gd name="connsiteY4" fmla="*/ 6350 h 13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29" h="1380852">
                <a:moveTo>
                  <a:pt x="349250" y="6350"/>
                </a:moveTo>
                <a:lnTo>
                  <a:pt x="1577329" y="0"/>
                </a:lnTo>
                <a:lnTo>
                  <a:pt x="1228079" y="1380852"/>
                </a:lnTo>
                <a:lnTo>
                  <a:pt x="0" y="1377677"/>
                </a:lnTo>
                <a:lnTo>
                  <a:pt x="3492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06AF5075-7B92-473A-B1D0-538462C5027D}"/>
              </a:ext>
            </a:extLst>
          </p:cNvPr>
          <p:cNvSpPr/>
          <p:nvPr/>
        </p:nvSpPr>
        <p:spPr>
          <a:xfrm rot="19205938">
            <a:off x="1283800" y="1853287"/>
            <a:ext cx="2604024" cy="184404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041ED-9179-4077-AA61-EAC4F9355141}"/>
              </a:ext>
            </a:extLst>
          </p:cNvPr>
          <p:cNvSpPr/>
          <p:nvPr/>
        </p:nvSpPr>
        <p:spPr>
          <a:xfrm>
            <a:off x="1045219" y="469530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B186A-C301-445D-B3FD-9659D091D317}"/>
              </a:ext>
            </a:extLst>
          </p:cNvPr>
          <p:cNvSpPr/>
          <p:nvPr/>
        </p:nvSpPr>
        <p:spPr>
          <a:xfrm>
            <a:off x="2567608" y="4695305"/>
            <a:ext cx="792088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09529-5BDA-4392-A319-649377821ACA}"/>
              </a:ext>
            </a:extLst>
          </p:cNvPr>
          <p:cNvSpPr/>
          <p:nvPr/>
        </p:nvSpPr>
        <p:spPr>
          <a:xfrm>
            <a:off x="5935620" y="523536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209079-3A32-4374-BA3B-99708B060101}"/>
              </a:ext>
            </a:extLst>
          </p:cNvPr>
          <p:cNvSpPr/>
          <p:nvPr/>
        </p:nvSpPr>
        <p:spPr>
          <a:xfrm>
            <a:off x="9452771" y="5055344"/>
            <a:ext cx="1282050" cy="8640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FAF57B8-4564-4222-A719-467CAAB85508}"/>
              </a:ext>
            </a:extLst>
          </p:cNvPr>
          <p:cNvGrpSpPr/>
          <p:nvPr/>
        </p:nvGrpSpPr>
        <p:grpSpPr>
          <a:xfrm>
            <a:off x="8941668" y="4407273"/>
            <a:ext cx="2592288" cy="1808584"/>
            <a:chOff x="7032104" y="3429000"/>
            <a:chExt cx="2592288" cy="1808584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703F656-52EF-4E58-BA5A-0968F92E314B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8A5E227-EB04-45D5-BA2D-6C1071359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CEBAC7C-CAF3-4374-877A-C2E48066284A}"/>
              </a:ext>
            </a:extLst>
          </p:cNvPr>
          <p:cNvGrpSpPr/>
          <p:nvPr/>
        </p:nvGrpSpPr>
        <p:grpSpPr>
          <a:xfrm>
            <a:off x="1117227" y="4407273"/>
            <a:ext cx="2592288" cy="1808584"/>
            <a:chOff x="7032104" y="3429000"/>
            <a:chExt cx="2592288" cy="1808584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326D2386-C3DA-496A-952B-6CC2F28F0FF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C4B60F53-ED7E-40B9-9376-50028D8C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A82F32-50EA-492D-91FF-18BFC0C664F9}"/>
              </a:ext>
            </a:extLst>
          </p:cNvPr>
          <p:cNvGrpSpPr/>
          <p:nvPr/>
        </p:nvGrpSpPr>
        <p:grpSpPr>
          <a:xfrm>
            <a:off x="5179536" y="4407273"/>
            <a:ext cx="2592288" cy="1808584"/>
            <a:chOff x="7032104" y="3429000"/>
            <a:chExt cx="2592288" cy="1808584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4BA4C9C-3C68-47CC-97C2-2F79C304A5D9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2CBEF64-2FD4-4142-957B-DA5CDBEB4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3763 0.14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38200" y="3573463"/>
            <a:ext cx="10370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4404048"/>
            <a:ext cx="9499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C911A9-A4A7-4D43-AA28-B8AF7084C6AB}"/>
              </a:ext>
            </a:extLst>
          </p:cNvPr>
          <p:cNvSpPr/>
          <p:nvPr/>
        </p:nvSpPr>
        <p:spPr>
          <a:xfrm>
            <a:off x="8944704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EEF013-E99F-4E7F-A019-72CB89AD8AB0}"/>
              </a:ext>
            </a:extLst>
          </p:cNvPr>
          <p:cNvSpPr/>
          <p:nvPr/>
        </p:nvSpPr>
        <p:spPr>
          <a:xfrm>
            <a:off x="1415480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A2DA80-DB69-4D36-8201-E59EA3BD013D}"/>
              </a:ext>
            </a:extLst>
          </p:cNvPr>
          <p:cNvGrpSpPr/>
          <p:nvPr/>
        </p:nvGrpSpPr>
        <p:grpSpPr>
          <a:xfrm>
            <a:off x="659396" y="4704760"/>
            <a:ext cx="2592288" cy="1808584"/>
            <a:chOff x="7032104" y="3429000"/>
            <a:chExt cx="2592288" cy="180858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902D56E-D008-45FC-B088-2664BFE4672F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4CA860B-EA2E-44F3-A495-693F189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74DC2-A4C5-4946-813C-D452948E9D50}"/>
              </a:ext>
            </a:extLst>
          </p:cNvPr>
          <p:cNvSpPr/>
          <p:nvPr/>
        </p:nvSpPr>
        <p:spPr>
          <a:xfrm>
            <a:off x="5088496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2C74B6-17C4-4BEB-8F89-F9C9A7DB8602}"/>
              </a:ext>
            </a:extLst>
          </p:cNvPr>
          <p:cNvGrpSpPr/>
          <p:nvPr/>
        </p:nvGrpSpPr>
        <p:grpSpPr>
          <a:xfrm>
            <a:off x="4332412" y="4704760"/>
            <a:ext cx="2592288" cy="1808584"/>
            <a:chOff x="7032104" y="3429000"/>
            <a:chExt cx="2592288" cy="1808584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865348-E178-4427-89EF-851C5F2C20DA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E3A0304-9800-4445-8B7B-28C7223F1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6AA1517-E0E9-4998-A2E6-977D9E6682FB}"/>
              </a:ext>
            </a:extLst>
          </p:cNvPr>
          <p:cNvGrpSpPr/>
          <p:nvPr/>
        </p:nvGrpSpPr>
        <p:grpSpPr>
          <a:xfrm>
            <a:off x="8188620" y="4704760"/>
            <a:ext cx="2592288" cy="1808584"/>
            <a:chOff x="7032104" y="3429000"/>
            <a:chExt cx="2592288" cy="180858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22881EB-4C4E-4AB8-B239-E9F082061640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1585166-C25A-4C7C-985C-FF53B632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CB526247-52C5-4F90-B20E-E080C33F531E}"/>
              </a:ext>
            </a:extLst>
          </p:cNvPr>
          <p:cNvSpPr/>
          <p:nvPr/>
        </p:nvSpPr>
        <p:spPr>
          <a:xfrm>
            <a:off x="3503712" y="5532852"/>
            <a:ext cx="540667" cy="5406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4D416B34-E009-424F-AD76-207D835D4D76}"/>
              </a:ext>
            </a:extLst>
          </p:cNvPr>
          <p:cNvSpPr/>
          <p:nvPr/>
        </p:nvSpPr>
        <p:spPr>
          <a:xfrm>
            <a:off x="7268386" y="5516744"/>
            <a:ext cx="572881" cy="5728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6497 -0.0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6497 -0.07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8" grpId="0" animBg="1"/>
      <p:bldP spid="2" grpId="0" animBg="1"/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latin typeface="Verdana" pitchFamily="34" charset="0"/>
              </a:rPr>
              <a:t>T</a:t>
            </a:r>
            <a:endParaRPr lang="ru-RU" sz="30000" dirty="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 dirty="0">
                <a:latin typeface="Verdana" pitchFamily="34" charset="0"/>
              </a:rPr>
              <a:t>T</a:t>
            </a:r>
            <a:endParaRPr lang="ru-RU" sz="30000" i="1" dirty="0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Матрица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ru-RU" sz="2400" dirty="0"/>
              <a:t>размерностью </a:t>
            </a:r>
            <a:r>
              <a:rPr lang="en-US" sz="2400" dirty="0"/>
              <a:t>n</a:t>
            </a:r>
            <a:r>
              <a:rPr lang="ru-RU" sz="2400" dirty="0"/>
              <a:t> 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</a:t>
            </a:r>
            <a:r>
              <a:rPr lang="en-US" sz="2400" dirty="0"/>
              <a:t>|M| </a:t>
            </a:r>
            <a:r>
              <a:rPr lang="ru-RU" sz="2400" dirty="0"/>
              <a:t>отличен от нуля</a:t>
            </a:r>
          </a:p>
          <a:p>
            <a:pPr eaLnBrk="1" hangingPunct="1"/>
            <a:r>
              <a:rPr lang="ru-RU" sz="2400" dirty="0"/>
              <a:t>В этом случае матрица </a:t>
            </a:r>
            <a:r>
              <a:rPr lang="en-US" sz="2400" dirty="0"/>
              <a:t>M </a:t>
            </a:r>
            <a:r>
              <a:rPr lang="ru-RU" sz="2400" dirty="0"/>
              <a:t>имеет обратную матрицу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en-US" sz="2400" dirty="0"/>
              <a:t>, </a:t>
            </a:r>
            <a:r>
              <a:rPr lang="ru-RU" sz="2400" dirty="0"/>
              <a:t>обладающую свойством:</a:t>
            </a:r>
          </a:p>
          <a:p>
            <a:pPr lvl="1" eaLnBrk="1" hangingPunct="1"/>
            <a:r>
              <a:rPr lang="en-US" sz="2000" b="1" dirty="0"/>
              <a:t>MM</a:t>
            </a:r>
            <a:r>
              <a:rPr lang="en-US" sz="2000" b="1" baseline="30000" dirty="0"/>
              <a:t>-1</a:t>
            </a:r>
            <a:r>
              <a:rPr lang="en-US" sz="2000" b="1" dirty="0"/>
              <a:t> = M</a:t>
            </a:r>
            <a:r>
              <a:rPr lang="en-US" sz="2000" b="1" baseline="30000" dirty="0"/>
              <a:t>-1</a:t>
            </a:r>
            <a:r>
              <a:rPr lang="en-US" sz="2000" b="1" dirty="0"/>
              <a:t>M = I,</a:t>
            </a:r>
            <a:br>
              <a:rPr lang="en-US" sz="2000" b="1" dirty="0"/>
            </a:br>
            <a:r>
              <a:rPr lang="ru-RU" sz="2000" dirty="0"/>
              <a:t>где </a:t>
            </a:r>
            <a:r>
              <a:rPr lang="en-US" sz="2000" dirty="0"/>
              <a:t>I – </a:t>
            </a:r>
            <a:r>
              <a:rPr lang="ru-RU" sz="2000" dirty="0"/>
              <a:t>единичная матрица размерностью </a:t>
            </a:r>
            <a:r>
              <a:rPr lang="en-US" sz="2000" dirty="0"/>
              <a:t>n </a:t>
            </a:r>
            <a:r>
              <a:rPr lang="ru-RU" sz="2000" dirty="0"/>
              <a:t>на </a:t>
            </a:r>
            <a:r>
              <a:rPr lang="en-US" sz="2000" dirty="0"/>
              <a:t>n</a:t>
            </a:r>
            <a:endParaRPr lang="ru-RU" sz="2000" dirty="0"/>
          </a:p>
          <a:p>
            <a:pPr eaLnBrk="1" hangingPunct="1"/>
            <a:r>
              <a:rPr lang="ru-RU" sz="2400" dirty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dirty="0"/>
              <a:t>(</a:t>
            </a:r>
            <a:r>
              <a:rPr lang="en-US" sz="2000" dirty="0"/>
              <a:t>AB)</a:t>
            </a:r>
            <a:r>
              <a:rPr lang="en-US" sz="2000" b="1" baseline="30000" dirty="0"/>
              <a:t>-</a:t>
            </a:r>
            <a:r>
              <a:rPr lang="en-US" sz="2000" baseline="30000" dirty="0"/>
              <a:t>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CD5554-58D2-4AEC-B141-0B045F25C48B}"/>
              </a:ext>
            </a:extLst>
          </p:cNvPr>
          <p:cNvGrpSpPr/>
          <p:nvPr/>
        </p:nvGrpSpPr>
        <p:grpSpPr>
          <a:xfrm>
            <a:off x="4943872" y="4869160"/>
            <a:ext cx="2592288" cy="1808584"/>
            <a:chOff x="7032104" y="3429000"/>
            <a:chExt cx="2592288" cy="1808584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A1E547E-4A6F-4295-A718-75003519DB8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D6C921E-CDC7-43FE-8186-FA20FA8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986D4837-A194-4639-9048-E99EF8B48B09}"/>
              </a:ext>
            </a:extLst>
          </p:cNvPr>
          <p:cNvSpPr/>
          <p:nvPr/>
        </p:nvSpPr>
        <p:spPr>
          <a:xfrm>
            <a:off x="5087888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FD9E260-19E3-4161-8DF5-FC621549ADCE}"/>
              </a:ext>
            </a:extLst>
          </p:cNvPr>
          <p:cNvSpPr/>
          <p:nvPr/>
        </p:nvSpPr>
        <p:spPr>
          <a:xfrm>
            <a:off x="6023992" y="5093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A524B4E-449B-4D2F-9629-3E5992BEEB35}"/>
              </a:ext>
            </a:extLst>
          </p:cNvPr>
          <p:cNvSpPr/>
          <p:nvPr/>
        </p:nvSpPr>
        <p:spPr>
          <a:xfrm>
            <a:off x="674407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A8027-7C84-4508-ABC0-628D86946EA8}"/>
              </a:ext>
            </a:extLst>
          </p:cNvPr>
          <p:cNvSpPr/>
          <p:nvPr/>
        </p:nvSpPr>
        <p:spPr>
          <a:xfrm>
            <a:off x="602399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7A3ABB6-0B48-4E50-BC06-A0DBC706C137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168008" y="562949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4A8BBE-7676-445B-8DE4-20F800F5E86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231904" y="5157192"/>
            <a:ext cx="792088" cy="8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82800" imgH="482600" progId="Equation.3">
                  <p:embed/>
                </p:oleObj>
              </mc:Choice>
              <mc:Fallback>
                <p:oleObj name="Формула" r:id="rId2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939800" progId="Equation.3">
                  <p:embed/>
                </p:oleObj>
              </mc:Choice>
              <mc:Fallback>
                <p:oleObj name="Equation" r:id="rId4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3647728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5976</TotalTime>
  <Words>5880</Words>
  <Application>Microsoft Office PowerPoint</Application>
  <PresentationFormat>Widescreen</PresentationFormat>
  <Paragraphs>873</Paragraphs>
  <Slides>164</Slides>
  <Notes>11</Notes>
  <HiddenSlides>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164</vt:i4>
      </vt:variant>
    </vt:vector>
  </HeadingPairs>
  <TitlesOfParts>
    <vt:vector size="178" baseType="lpstr">
      <vt:lpstr>Arial</vt:lpstr>
      <vt:lpstr>Calibri</vt:lpstr>
      <vt:lpstr>Calibri Light</vt:lpstr>
      <vt:lpstr>Cambria Math</vt:lpstr>
      <vt:lpstr>Courier New</vt:lpstr>
      <vt:lpstr>Impact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Equation</vt:lpstr>
      <vt:lpstr>Математические основы компьютерной графики</vt:lpstr>
      <vt:lpstr>Математические основы компьютерной графики</vt:lpstr>
      <vt:lpstr>Математические основы компьютерной графики</vt:lpstr>
      <vt:lpstr>Математические основы компьютерной графики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PowerPoint Presentation</vt:lpstr>
      <vt:lpstr>PowerPoint Presentation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PowerPoint Presentation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PowerPoint Presentation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342</cp:revision>
  <dcterms:created xsi:type="dcterms:W3CDTF">2006-10-11T18:13:04Z</dcterms:created>
  <dcterms:modified xsi:type="dcterms:W3CDTF">2024-07-22T23:27:11Z</dcterms:modified>
</cp:coreProperties>
</file>