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2"/>
  </p:notesMasterIdLst>
  <p:sldIdLst>
    <p:sldId id="288" r:id="rId2"/>
    <p:sldId id="257" r:id="rId3"/>
    <p:sldId id="258" r:id="rId4"/>
    <p:sldId id="283" r:id="rId5"/>
    <p:sldId id="259" r:id="rId6"/>
    <p:sldId id="260" r:id="rId7"/>
    <p:sldId id="263" r:id="rId8"/>
    <p:sldId id="261" r:id="rId9"/>
    <p:sldId id="284" r:id="rId10"/>
    <p:sldId id="264" r:id="rId11"/>
    <p:sldId id="265" r:id="rId12"/>
    <p:sldId id="285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4" r:id="rId24"/>
    <p:sldId id="277" r:id="rId25"/>
    <p:sldId id="278" r:id="rId26"/>
    <p:sldId id="279" r:id="rId27"/>
    <p:sldId id="280" r:id="rId28"/>
    <p:sldId id="282" r:id="rId29"/>
    <p:sldId id="281" r:id="rId30"/>
    <p:sldId id="275" r:id="rId31"/>
  </p:sldIdLst>
  <p:sldSz cx="12192000" cy="6858000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819874-28A2-46DE-BF76-F34B292A9E61}" type="datetimeFigureOut">
              <a:rPr lang="ru-RU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B86B00-C1BB-4528-A816-F0ADC00088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Образ слайда 1">
            <a:extLst>
              <a:ext uri="{FF2B5EF4-FFF2-40B4-BE49-F238E27FC236}">
                <a16:creationId xmlns:a16="http://schemas.microsoft.com/office/drawing/2014/main" id="{A779B27D-9217-4218-9478-1373E4E1E2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Заметки 2">
            <a:extLst>
              <a:ext uri="{FF2B5EF4-FFF2-40B4-BE49-F238E27FC236}">
                <a16:creationId xmlns:a16="http://schemas.microsoft.com/office/drawing/2014/main" id="{74CCE929-B9CA-4446-823D-E269C6D64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4212" name="Номер слайда 3">
            <a:extLst>
              <a:ext uri="{FF2B5EF4-FFF2-40B4-BE49-F238E27FC236}">
                <a16:creationId xmlns:a16="http://schemas.microsoft.com/office/drawing/2014/main" id="{44DBC8C0-2749-4D5D-B20D-10BA16D21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CE03EC-959C-4530-8A5D-5CEFC6DF12B6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198A-AFCF-4ECA-8F33-D458E0663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F044-A52C-4BE8-A55F-9B80371B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319A-564C-4C2D-B4F3-EE103536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DFD7-BD8E-4307-96A1-266DF276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A95D-103D-4C90-BF51-63A1E4CE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8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8DCC-E48A-4FA0-8D31-BC914824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3638-F97D-48AF-A36C-0A2BBEEE6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1015-602A-4EC1-8C36-1FF64CD0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3A2D-0DB7-4C2D-96D4-E2DCE5FE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3FBC-A550-4DC2-97AD-CA4C52EB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4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5B296-929E-46D7-A3B5-69A0EBEBC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7ED0-903B-4958-8B90-08D7D9B0A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78CC-D782-45BB-827E-40CEEB4E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9C42-CAE5-49B9-BCB3-312BDFAA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299A-D1F3-4BA0-9090-23027701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9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FBE0-FB50-4AD3-B07D-B433424D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FC38-3ABD-42F8-BDEB-FD788F88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B8FB-8720-4655-9539-E13A731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6229-75CD-420C-91C0-E28D6468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10367-789C-4E9E-9180-E91D084C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9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3228-1F27-444E-8D6C-563BD6B3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EE3C2-0288-4679-941C-A1A7A3E5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2977-15D9-4145-9ACC-3E2527A2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E04E-A890-4D75-A39D-2AE45285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3288-A348-46DC-9D99-DB2F739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FD5B-22A6-4C60-8201-9FD9CB6E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C2FB-182B-45D3-BA9C-358384E2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F08D1-FA9C-4339-9C50-785851CD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5AF2A-AC22-4F17-842F-DCB49896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2025B-9BCE-419C-B830-C83D830D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88ADD-0842-4F20-910B-EF51F472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4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39C8-E2B4-400E-AEB7-9A09D2E3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9172-90C0-432B-8B5D-32465752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ADA3E-B9CB-43E2-B705-BCCBA08C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DA7D6-2AC3-46EA-90B5-60F99DC85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E1660-4060-430B-87AF-C8B9AC875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72687-D47F-4F1F-ADE8-4F25DD80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81F00-1A40-4100-A8B5-E6B6E5D1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8CDED-DD6C-4459-8D56-6D4D0C0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9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351E-5774-4433-9BC0-40DDEF35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2B176-006D-4E6E-8123-7CCCBB5A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86B2D-C2A6-408B-9F81-04E1941F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89D02-08E7-4D10-B7E7-3965F371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1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CF50B-BC9F-465E-B2A6-03FBE07D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9CDDA-4A76-452B-ADE9-847CD764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AC87-C181-4EEF-BF58-30CE4890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3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109-4B19-4234-9810-16E5C334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F53F-22FC-4406-A2F4-DA841189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C0A8A-187E-4364-8A1E-62ACF25CA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2E68-CD40-4C8E-9494-D7AE5C48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7A5D4-1744-4C44-A64E-EDFF97B8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1BAB9-D06A-4729-8BDB-B1959E4C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72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898E-778B-4813-92E3-41FA47FA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1F414-DDC6-40DD-82D7-4019ADC4F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398B-7B6C-4BE5-9D33-CAD8BA17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BD0A7-479E-4FB6-B175-C10015CB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270A-4AC4-4A7F-8F6B-A6B2425A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5AC3-0B57-4A1F-85A7-6F307C90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94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46D77-F923-49BD-A034-9570CAD5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8CAE-DF3F-4A62-AD2D-C80629674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5407-38A5-4DF5-A735-F7FFA590F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BE3CD1-D157-4188-94EE-AEA5C8D1C554}" type="datetimeFigureOut">
              <a:rPr lang="ru-RU" smtClean="0"/>
              <a:pPr>
                <a:defRPr/>
              </a:pPr>
              <a:t>01.07.2024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36F21-CAA1-4606-ADBD-A3D738B63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EFB0-30B2-4DE3-9E97-149353B6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870160-03D6-4BC6-AB74-BB216D46E36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77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erome.jouvie.free.fr/OpenGl/Lessons/Lesson8.php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4F5EC-8C52-9AAE-1ECA-C2D0C4B66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" t="375" r="1899" b="3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3B57-9951-46E8-AA54-4385CFAF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412776"/>
            <a:ext cx="9793088" cy="36004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Практическое использование шейдеров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6DA4-BEC8-44A0-9680-312800F9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1208"/>
            <a:ext cx="9144000" cy="892696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фрагментного 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Нормализация вектора нормали и направления на источник света</a:t>
            </a:r>
          </a:p>
          <a:p>
            <a:pPr lvl="1"/>
            <a:r>
              <a:rPr lang="ru-RU" dirty="0"/>
              <a:t>При интерполяции векторов </a:t>
            </a:r>
            <a:r>
              <a:rPr lang="en-US" dirty="0"/>
              <a:t>L </a:t>
            </a:r>
            <a:r>
              <a:rPr lang="ru-RU" dirty="0"/>
              <a:t>и </a:t>
            </a:r>
            <a:r>
              <a:rPr lang="en-US" dirty="0"/>
              <a:t>N </a:t>
            </a:r>
            <a:r>
              <a:rPr lang="ru-RU" dirty="0"/>
              <a:t>света они перестают быть единичными</a:t>
            </a:r>
          </a:p>
          <a:p>
            <a:pPr lvl="1"/>
            <a:r>
              <a:rPr lang="ru-RU" dirty="0"/>
              <a:t>Используется функция встроенная функция </a:t>
            </a:r>
            <a:r>
              <a:rPr lang="en-US" dirty="0"/>
              <a:t>normalize()</a:t>
            </a:r>
            <a:endParaRPr lang="ru-RU" dirty="0"/>
          </a:p>
          <a:p>
            <a:r>
              <a:rPr lang="ru-RU" dirty="0"/>
              <a:t>Вычисление диффузной составляющей освещения по формуле Ламберта</a:t>
            </a:r>
          </a:p>
          <a:p>
            <a:pPr lvl="1"/>
            <a:r>
              <a:rPr lang="ru-RU" dirty="0"/>
              <a:t>Используется встроенная функция </a:t>
            </a:r>
            <a:r>
              <a:rPr lang="en-US" dirty="0"/>
              <a:t>dot</a:t>
            </a:r>
            <a:r>
              <a:rPr lang="ru-RU" dirty="0"/>
              <a:t>() для вычисления скалярного произведения и функция </a:t>
            </a:r>
            <a:r>
              <a:rPr lang="en-US" dirty="0"/>
              <a:t>max() </a:t>
            </a:r>
            <a:r>
              <a:rPr lang="ru-RU" dirty="0"/>
              <a:t>для определения максимального из 2-х значений</a:t>
            </a:r>
          </a:p>
          <a:p>
            <a:r>
              <a:rPr lang="ru-RU" dirty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236E9A-0DEF-43DB-8446-9745F0BD9407}"/>
              </a:ext>
            </a:extLst>
          </p:cNvPr>
          <p:cNvSpPr/>
          <p:nvPr/>
        </p:nvSpPr>
        <p:spPr>
          <a:xfrm>
            <a:off x="335360" y="1484784"/>
            <a:ext cx="115212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(Normal);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(n, l),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].diffuse;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lightDiffuse.rgb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DiffuseColor.rgb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C0AC9-B8F3-466E-89C3-99E1EDB28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692696"/>
            <a:ext cx="4946472" cy="3945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95770-85D5-41E5-9AC4-331A82894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692696"/>
            <a:ext cx="4946472" cy="394599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5B27-E190-4DB5-BAC5-09C49FF2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</a:t>
            </a:r>
            <a:r>
              <a:rPr lang="en-US" dirty="0"/>
              <a:t> specular-</a:t>
            </a:r>
            <a:r>
              <a:rPr lang="ru-RU" dirty="0"/>
              <a:t>компоненту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62D9-AED5-4BBC-BCA5-94BD621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Вершинный шейдер должен вычислить вектор, направленный из вершины в глаз наблюдателя</a:t>
            </a:r>
          </a:p>
          <a:p>
            <a:r>
              <a:rPr lang="ru-RU" dirty="0"/>
              <a:t>Фрагментный шейдер вычисляет отражённый луч и косинус угла между ним и направлением в сторону наблюдателя в степени </a:t>
            </a:r>
            <a:r>
              <a:rPr lang="en-US" dirty="0"/>
              <a:t>shininess</a:t>
            </a:r>
          </a:p>
          <a:p>
            <a:r>
              <a:rPr lang="ru-RU" dirty="0"/>
              <a:t>Диффузная составляющая складывается со </a:t>
            </a:r>
            <a:r>
              <a:rPr lang="en-US" dirty="0"/>
              <a:t>specular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64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B39067-E5F7-4FE1-BDB4-FA4F1BCF50C7}"/>
              </a:ext>
            </a:extLst>
          </p:cNvPr>
          <p:cNvSpPr/>
          <p:nvPr/>
        </p:nvSpPr>
        <p:spPr>
          <a:xfrm>
            <a:off x="0" y="-1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gl_ModelViewMatrix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gl_Vertex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Normal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20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4E9463-5018-4C9F-BC37-6F5BC858B273}"/>
              </a:ext>
            </a:extLst>
          </p:cNvPr>
          <p:cNvSpPr/>
          <p:nvPr/>
        </p:nvSpPr>
        <p:spPr>
          <a:xfrm>
            <a:off x="0" y="0"/>
            <a:ext cx="12072664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(Normal);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(n, l),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].diffuse;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lightDiffuse.a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DiffuseColor.a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EyeDir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l, n);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(r,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eye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specularIntensity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specularFactor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.shininess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specularIntensity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gl_FrontMaterial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.specular.rgb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specularColor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805F0-1845-4531-B335-C1EA9195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48471"/>
            <a:ext cx="5423216" cy="4433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BB848C-7461-42A7-BF44-0AFF7E92D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48471"/>
            <a:ext cx="5423216" cy="443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Дальнейшие улучшения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Наложение текстуры для детализации поверхности цветом</a:t>
            </a:r>
          </a:p>
          <a:p>
            <a:pPr eaLnBrk="1" hangingPunct="1"/>
            <a:r>
              <a:rPr lang="ru-RU" dirty="0"/>
              <a:t>Применение более одного источника света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Примеры более сложных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17411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800"/>
              <a:t>Наложение микрорельефа (</a:t>
            </a:r>
            <a:r>
              <a:rPr sz="4800"/>
              <a:t>bump mapping)</a:t>
            </a:r>
            <a:endParaRPr lang="ru-RU" sz="4800"/>
          </a:p>
        </p:txBody>
      </p:sp>
      <p:sp>
        <p:nvSpPr>
          <p:cNvPr id="18435" name="Текст 3"/>
          <p:cNvSpPr>
            <a:spLocks noGrp="1"/>
          </p:cNvSpPr>
          <p:nvPr>
            <p:ph type="body" idx="1"/>
          </p:nvPr>
        </p:nvSpPr>
        <p:spPr>
          <a:xfrm>
            <a:off x="2054225" y="2705101"/>
            <a:ext cx="7772400" cy="1509713"/>
          </a:xfrm>
        </p:spPr>
        <p:txBody>
          <a:bodyPr/>
          <a:lstStyle/>
          <a:p>
            <a:pPr eaLnBrk="1" hangingPunct="1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3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/>
              <a:t>Что такое </a:t>
            </a:r>
            <a:r>
              <a:rPr lang="en-US"/>
              <a:t>Bump-mapping?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981200" y="1920875"/>
            <a:ext cx="4038600" cy="443388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Данная технология применяется для визуализации поверхностей, имеющих мелкие неровности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Каменные стены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Кафельная плитка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Кожа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Фольга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Сам микрорельеф задается  при помощи </a:t>
            </a:r>
            <a:r>
              <a:rPr lang="ru-RU" b="1" dirty="0"/>
              <a:t>карт нормалей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ru-RU" dirty="0"/>
          </a:p>
        </p:txBody>
      </p:sp>
      <p:pic>
        <p:nvPicPr>
          <p:cNvPr id="1946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2043113"/>
            <a:ext cx="4038600" cy="4189412"/>
          </a:xfr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4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1143000"/>
          </a:xfrm>
        </p:spPr>
        <p:txBody>
          <a:bodyPr/>
          <a:lstStyle/>
          <a:p>
            <a:pPr eaLnBrk="1" hangingPunct="1"/>
            <a:r>
              <a:rPr lang="ru-RU"/>
              <a:t>Карта нормалей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981200" y="1920876"/>
            <a:ext cx="4038600" cy="4722813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Для создания эффекта необходима </a:t>
            </a:r>
            <a:r>
              <a:rPr lang="ru-RU" b="1" dirty="0"/>
              <a:t>карта нормалей</a:t>
            </a:r>
            <a:r>
              <a:rPr lang="ru-RU" dirty="0"/>
              <a:t> – специальная текстура, задающая отклонения вектора нормали в каждой точке объекта</a:t>
            </a:r>
            <a:endParaRPr lang="en-US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Направление вектора нормали кодируется при помощи </a:t>
            </a:r>
            <a:r>
              <a:rPr lang="en-US" dirty="0"/>
              <a:t>RGB-</a:t>
            </a:r>
            <a:r>
              <a:rPr lang="ru-RU" dirty="0"/>
              <a:t>компонент пикселей текстуры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практической реализации необходимо знать текстурные координаты вершин объекта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Значения в карте нормалей обычно задаются в т.н. «</a:t>
            </a:r>
            <a:r>
              <a:rPr lang="ru-RU" b="1" dirty="0"/>
              <a:t>касательном пространстве</a:t>
            </a:r>
            <a:r>
              <a:rPr lang="ru-RU" dirty="0"/>
              <a:t>»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ru-RU" dirty="0"/>
          </a:p>
        </p:txBody>
      </p:sp>
      <p:pic>
        <p:nvPicPr>
          <p:cNvPr id="2048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8364" y="2928938"/>
            <a:ext cx="4638675" cy="2500312"/>
          </a:xfr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Простейший пример использования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Разработаем вершинный и фрагментный шейдеры, выполняющие базовые преобразования вершин и фрагментов</a:t>
            </a:r>
          </a:p>
          <a:p>
            <a:pPr eaLnBrk="1" hangingPunct="1"/>
            <a:r>
              <a:rPr lang="ru-RU" dirty="0"/>
              <a:t>Простейший вершинный шейдер будет выполнять преобразование вершин в пространство координат канонического объема</a:t>
            </a:r>
          </a:p>
          <a:p>
            <a:pPr lvl="1" eaLnBrk="1" hangingPunct="1"/>
            <a:r>
              <a:rPr lang="ru-RU" dirty="0"/>
              <a:t>Сделать это можно при помощи встроенной функции </a:t>
            </a:r>
            <a:r>
              <a:rPr lang="en-US" dirty="0" err="1"/>
              <a:t>ftransform</a:t>
            </a:r>
            <a:r>
              <a:rPr lang="ru-RU" dirty="0"/>
              <a:t>()</a:t>
            </a:r>
            <a:endParaRPr lang="en-US" dirty="0"/>
          </a:p>
          <a:p>
            <a:pPr eaLnBrk="1" hangingPunct="1"/>
            <a:r>
              <a:rPr lang="ru-RU" dirty="0"/>
              <a:t>Простейший фрагментный шейдер будет задавать константное значение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Касательное пространство (</a:t>
            </a:r>
            <a:r>
              <a:rPr lang="en-US" dirty="0"/>
              <a:t>tangent space)</a:t>
            </a:r>
            <a:endParaRPr lang="ru-RU" dirty="0"/>
          </a:p>
        </p:txBody>
      </p:sp>
      <p:sp>
        <p:nvSpPr>
          <p:cNvPr id="23555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/>
              <a:t>Система координат, начало которой меняется с каждой точкой поверхности</a:t>
            </a:r>
          </a:p>
          <a:p>
            <a:pPr lvl="1" eaLnBrk="1" hangingPunct="1">
              <a:defRPr/>
            </a:pPr>
            <a:r>
              <a:rPr lang="ru-RU" dirty="0"/>
              <a:t>Текущая точка поверхности имеет координаты (0,0,0)</a:t>
            </a:r>
          </a:p>
          <a:p>
            <a:pPr eaLnBrk="1" hangingPunct="1">
              <a:defRPr/>
            </a:pPr>
            <a:r>
              <a:rPr lang="ru-RU" dirty="0"/>
              <a:t>Направления координатных осей задают нормаль к текущей точке, касательная и бинормаль</a:t>
            </a:r>
          </a:p>
          <a:p>
            <a:pPr lvl="1" eaLnBrk="1" hangingPunct="1">
              <a:defRPr/>
            </a:pPr>
            <a:r>
              <a:rPr lang="ru-RU" b="1" dirty="0"/>
              <a:t>Нормаль</a:t>
            </a:r>
            <a:r>
              <a:rPr lang="ru-RU" dirty="0"/>
              <a:t> к поверхности в касательном пространстве имеет координаты (0,0,1)</a:t>
            </a:r>
          </a:p>
          <a:p>
            <a:pPr lvl="1" eaLnBrk="1" hangingPunct="1">
              <a:defRPr/>
            </a:pPr>
            <a:r>
              <a:rPr lang="ru-RU" b="1" dirty="0"/>
              <a:t>Касательная (</a:t>
            </a:r>
            <a:r>
              <a:rPr lang="en-US" b="1" dirty="0"/>
              <a:t>tangent)</a:t>
            </a:r>
            <a:r>
              <a:rPr lang="ru-RU" dirty="0"/>
              <a:t> – вектор касательной, лежащий в плоскости</a:t>
            </a:r>
          </a:p>
          <a:p>
            <a:pPr lvl="1" eaLnBrk="1" hangingPunct="1">
              <a:defRPr/>
            </a:pPr>
            <a:r>
              <a:rPr lang="ru-RU" b="1" dirty="0"/>
              <a:t>Бинормаль</a:t>
            </a:r>
            <a:r>
              <a:rPr lang="en-US" b="1" dirty="0"/>
              <a:t> (</a:t>
            </a:r>
            <a:r>
              <a:rPr lang="en-US" b="1" dirty="0" err="1"/>
              <a:t>binormal</a:t>
            </a:r>
            <a:r>
              <a:rPr lang="en-US" b="1" dirty="0"/>
              <a:t>)</a:t>
            </a:r>
            <a:r>
              <a:rPr lang="ru-RU" dirty="0"/>
              <a:t> – равен векторному произведению касательной и нормали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Задание тангенциального вектора</a:t>
            </a:r>
          </a:p>
        </p:txBody>
      </p:sp>
      <p:sp>
        <p:nvSpPr>
          <p:cNvPr id="2253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Тангенциальный (касательный) вектор по определению лежит в касательной плоскости перпендикулярно к нормали поверхности</a:t>
            </a:r>
          </a:p>
          <a:p>
            <a:pPr lvl="1" eaLnBrk="1" hangingPunct="1"/>
            <a:r>
              <a:rPr lang="ru-RU" dirty="0"/>
              <a:t>Тангенциальные векторы должны быть заданы согласованно для всех вершин полигональной сетки, задающей объект</a:t>
            </a:r>
            <a:endParaRPr lang="en-US" dirty="0"/>
          </a:p>
          <a:p>
            <a:pPr eaLnBrk="1" hangingPunct="1"/>
            <a:r>
              <a:rPr lang="ru-RU" dirty="0"/>
              <a:t>Если для вершин треугольника заданы текстурные координаты, можно с их помощью вычислить тангенс, нормаль и бинормаль касательного пространства данного треугольника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Вычисление касательной, нормали и бинормали</a:t>
            </a:r>
          </a:p>
        </p:txBody>
      </p:sp>
      <p:sp>
        <p:nvSpPr>
          <p:cNvPr id="23555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26368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dirty="0"/>
              <a:t>Пусть известны координаты 3 вершин, задающих вершины треугольника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endParaRPr lang="ru-RU" dirty="0"/>
          </a:p>
          <a:p>
            <a:pPr eaLnBrk="1" hangingPunct="1"/>
            <a:r>
              <a:rPr lang="ru-RU" dirty="0"/>
              <a:t>Пусть для вершин треугольника заданы текстурные координаты </a:t>
            </a:r>
            <a:r>
              <a:rPr lang="en-US" dirty="0"/>
              <a:t>(u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(u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ru-RU" dirty="0"/>
              <a:t>и</a:t>
            </a:r>
            <a:r>
              <a:rPr lang="en-US" dirty="0"/>
              <a:t> (u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)</a:t>
            </a:r>
          </a:p>
          <a:p>
            <a:pPr eaLnBrk="1" hangingPunct="1"/>
            <a:r>
              <a:rPr lang="ru-RU" dirty="0"/>
              <a:t>Тогда касательная, бинормаль и нормаль могут быть найдены по следующим формулам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2339976" y="5643564"/>
          <a:ext cx="54086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514600" imgH="431800" progId="Equation.3">
                  <p:embed/>
                </p:oleObj>
              </mc:Choice>
              <mc:Fallback>
                <p:oleObj name="Формула" r:id="rId3" imgW="25146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6" y="5643564"/>
                        <a:ext cx="5408613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2309813" y="4572000"/>
          <a:ext cx="532606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476500" imgH="431800" progId="Equation.3">
                  <p:embed/>
                </p:oleObj>
              </mc:Choice>
              <mc:Fallback>
                <p:oleObj name="Формула" r:id="rId5" imgW="2476500" imgH="431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4572000"/>
                        <a:ext cx="5326062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8024814" y="5786438"/>
          <a:ext cx="13922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647419" imgH="215806" progId="Equation.3">
                  <p:embed/>
                </p:oleObj>
              </mc:Choice>
              <mc:Fallback>
                <p:oleObj name="Формула" r:id="rId7" imgW="647419" imgH="21580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14" y="5786438"/>
                        <a:ext cx="13922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Преобразование в касательное пространство</a:t>
            </a:r>
          </a:p>
        </p:txBody>
      </p:sp>
      <p:sp>
        <p:nvSpPr>
          <p:cNvPr id="24579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1493837"/>
          </a:xfrm>
        </p:spPr>
        <p:txBody>
          <a:bodyPr/>
          <a:lstStyle/>
          <a:p>
            <a:pPr eaLnBrk="1" hangingPunct="1"/>
            <a:r>
              <a:rPr lang="ru-RU"/>
              <a:t>Из пространственных координат объекта преобразование в касательное пространство задается при помощи следующей матрицы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992314" y="3284538"/>
          <a:ext cx="2611437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028700" imgH="736600" progId="Equation.3">
                  <p:embed/>
                </p:oleObj>
              </mc:Choice>
              <mc:Fallback>
                <p:oleObj name="Формула" r:id="rId3" imgW="1028700" imgH="736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284538"/>
                        <a:ext cx="2611437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4872039" y="4724400"/>
          <a:ext cx="4224337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790700" imgH="736600" progId="Equation.3">
                  <p:embed/>
                </p:oleObj>
              </mc:Choice>
              <mc:Fallback>
                <p:oleObj name="Формула" r:id="rId5" imgW="1790700" imgH="736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4724400"/>
                        <a:ext cx="4224337" cy="173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Вершинный </a:t>
            </a:r>
            <a:r>
              <a:rPr lang="ru-RU" dirty="0" err="1"/>
              <a:t>шейдер</a:t>
            </a:r>
            <a:r>
              <a:rPr lang="ru-RU" dirty="0"/>
              <a:t>, выполняющий </a:t>
            </a:r>
            <a:r>
              <a:rPr lang="en-US" dirty="0"/>
              <a:t>bump-mapping</a:t>
            </a:r>
            <a:endParaRPr lang="ru-RU" dirty="0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Выполняет стандартную трансформацию вершины</a:t>
            </a:r>
          </a:p>
          <a:p>
            <a:pPr eaLnBrk="1" hangingPunct="1"/>
            <a:r>
              <a:rPr lang="ru-RU" dirty="0"/>
              <a:t>Копирует текстурные координаты из атрибутов вершин в </a:t>
            </a:r>
            <a:r>
              <a:rPr lang="en-US" dirty="0"/>
              <a:t>varying-</a:t>
            </a:r>
            <a:r>
              <a:rPr lang="ru-RU" dirty="0"/>
              <a:t>атрибуты фрагментного шейдера</a:t>
            </a:r>
          </a:p>
          <a:p>
            <a:pPr eaLnBrk="1" hangingPunct="1"/>
            <a:r>
              <a:rPr lang="ru-RU" dirty="0"/>
              <a:t>Трансформирует нормаль и касательный вектор в систему координат наблюдателя</a:t>
            </a:r>
          </a:p>
          <a:p>
            <a:pPr eaLnBrk="1" hangingPunct="1"/>
            <a:r>
              <a:rPr lang="ru-RU" dirty="0"/>
              <a:t>Вычисляет бинормаль</a:t>
            </a:r>
            <a:endParaRPr lang="en-US" dirty="0"/>
          </a:p>
          <a:p>
            <a:pPr eaLnBrk="1" hangingPunct="1"/>
            <a:r>
              <a:rPr lang="ru-RU" dirty="0"/>
              <a:t>Трансформирует направление на источник света и координаты вершин в касательное пространство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Исходный код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1524000" y="1773239"/>
            <a:ext cx="91440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attribute vec3 Tangent;</a:t>
            </a:r>
            <a:r>
              <a:rPr lang="en-US" sz="1200" b="1" i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на источник света в касательном пространстве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в сторону наблюдателя в касательном пространстве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Трансформация вершин и текстурных координат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gl_TexCoord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 = gl_MultiTexCoord0;</a:t>
            </a: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    // Compute the </a:t>
            </a:r>
            <a:r>
              <a:rPr lang="en-US" sz="1200" i="1" dirty="0" err="1">
                <a:latin typeface="Courier New" pitchFamily="49" charset="0"/>
                <a:cs typeface="Courier New" pitchFamily="49" charset="0"/>
              </a:rPr>
              <a:t>binormal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n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t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gl_NormalMatrix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Tangent);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vec3 b = cross(n, t);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Вычисляем координаты вершины в системе координат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vertex = 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).xyz;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из вершины на источник света и к наблюдателю в системе координат наблюдателя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l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position.xyz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– vertex;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eye = -vertex;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Направление из вершины на источник света и к наблюдателю в касательном пространстве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vec3(dot(t, l), dot(b, l), dot(n, l));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vec3(dot(t, eye), dot(b, eye), dot(n, eye));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62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62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Функции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27651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Распаковка вектора нормали из карты нормалей</a:t>
            </a:r>
            <a:endParaRPr lang="en-US" dirty="0"/>
          </a:p>
          <a:p>
            <a:pPr lvl="1" eaLnBrk="1" hangingPunct="1"/>
            <a:r>
              <a:rPr lang="ru-RU" dirty="0"/>
              <a:t>Координаты вектора нормали лежат в диапазоне -1 до +1, а значения в текстуре – от 0 до +1</a:t>
            </a:r>
          </a:p>
          <a:p>
            <a:pPr lvl="2" eaLnBrk="1" hangingPunct="1"/>
            <a:r>
              <a:rPr lang="en-US" dirty="0"/>
              <a:t>Color = (Normal / 2) + (0.5, 0.5, 0.5)</a:t>
            </a:r>
          </a:p>
          <a:p>
            <a:pPr lvl="2" eaLnBrk="1" hangingPunct="1"/>
            <a:r>
              <a:rPr lang="en-US" dirty="0"/>
              <a:t>Normal = (Color – ( 0.5, 0.5, 0.5)) * 2</a:t>
            </a:r>
            <a:endParaRPr lang="ru-RU" dirty="0"/>
          </a:p>
          <a:p>
            <a:pPr eaLnBrk="1" hangingPunct="1"/>
            <a:r>
              <a:rPr lang="ru-RU" dirty="0"/>
              <a:t>Вычисление диффузной составляющей</a:t>
            </a:r>
            <a:endParaRPr lang="en-US" dirty="0"/>
          </a:p>
          <a:p>
            <a:pPr lvl="1" eaLnBrk="1" hangingPunct="1"/>
            <a:r>
              <a:rPr lang="ru-RU" dirty="0"/>
              <a:t>Использование формулы Ламберта</a:t>
            </a:r>
          </a:p>
          <a:p>
            <a:pPr eaLnBrk="1" hangingPunct="1"/>
            <a:r>
              <a:rPr lang="ru-RU" dirty="0"/>
              <a:t>Вычисление зеркальной составляющей</a:t>
            </a:r>
          </a:p>
          <a:p>
            <a:pPr lvl="1" eaLnBrk="1" hangingPunct="1"/>
            <a:r>
              <a:rPr lang="ru-RU" dirty="0"/>
              <a:t>Использование формулы </a:t>
            </a:r>
            <a:r>
              <a:rPr lang="ru-RU" dirty="0" err="1"/>
              <a:t>Фонга</a:t>
            </a:r>
            <a:endParaRPr lang="ru-RU" dirty="0"/>
          </a:p>
          <a:p>
            <a:pPr eaLnBrk="1" hangingPunct="1"/>
            <a:r>
              <a:rPr lang="ru-RU" dirty="0"/>
              <a:t>Формирование цвета фрагмента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Исходный код фрагментного шейдера (начало)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1524000" y="1960564"/>
            <a:ext cx="9144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 // карта цвета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uniform sampler2D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normalMap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карта нормалей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направление на источник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varying 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направление в сторону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Вычисление цвета диффузной составляющей отраженного света (формула Ламберта)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(vec3 normal,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light,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attenuation)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max(dot(normal, light), 0.0) * attenuation;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Вычисление цвета зеркальной составляющей отраженного света (формула </a:t>
            </a:r>
            <a:r>
              <a:rPr lang="ru-RU" sz="1200" i="1" dirty="0" err="1">
                <a:latin typeface="Courier New" pitchFamily="49" charset="0"/>
                <a:cs typeface="Courier New" pitchFamily="49" charset="0"/>
              </a:rPr>
              <a:t>Фонга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vec3 eye,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shininess,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attenuation)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max(dot(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eye), 0.0);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specularIntensity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pow(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specularFactor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shininess) * attenuation;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specularIntensity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Исходный код фрагментного шейдера (окончание)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1524000" y="1773238"/>
            <a:ext cx="91440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913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координаты в текстуре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vec2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gl_TexCoord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Извлекаем и «распаковываем» вектор нормали из карты нормалей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vec3 normal = normalize((texture2D(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normalMap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- 0.5));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Нормализация вектора направления в сторону наблюдателя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Расстояние до источника света от текущего фрагмента до источника света и расчет</a:t>
            </a: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коэффициента ослабления света от расстояния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length(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float attenuation = 1.0 / (0.005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lightDistance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+ 1.0);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normalize(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i="1" dirty="0">
                <a:latin typeface="Courier New" pitchFamily="49" charset="0"/>
                <a:cs typeface="Courier New" pitchFamily="49" charset="0"/>
              </a:rPr>
              <a:t>	// Смешиваем цвет материала с цветом текстуры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texture2D(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diffuseMap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gl_FrontMaterial.diffuse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Вычисляем диффузную составляющую отраженного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(normal,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[0].diffuse, 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diffuseMaterial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attenuation);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Вычисляем направление отраженного луча света и зеркальную составляющую отраженного света</a:t>
            </a:r>
            <a:endParaRPr lang="en-US" sz="12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vec3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reflect(-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lightDir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normal);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vec4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CalculateSpecularColor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reflectedLight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eyeDir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gl_LightSource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[0].specular,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gl_FrontMaterial.specular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gl_FrontMaterial.shininess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attenuation);</a:t>
            </a:r>
          </a:p>
          <a:p>
            <a:pPr eaLnBrk="1" hangingPunct="1"/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200" i="1" dirty="0">
                <a:latin typeface="Courier New" pitchFamily="49" charset="0"/>
                <a:cs typeface="Courier New" pitchFamily="49" charset="0"/>
              </a:rPr>
              <a:t>// Формируем цвет фрагмента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diffuseColor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specularColor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6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6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6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69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69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69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69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69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Bump mapping </a:t>
            </a:r>
            <a:r>
              <a:rPr lang="ru-RU" dirty="0"/>
              <a:t>в действии</a:t>
            </a:r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1844676"/>
            <a:ext cx="6411912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7" descr="F:\Temp\Release\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84467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8" descr="F:\Temp\Release\face-norm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43957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7171" name="TextBox 3"/>
          <p:cNvSpPr txBox="1">
            <a:spLocks noChangeArrowheads="1"/>
          </p:cNvSpPr>
          <p:nvPr/>
        </p:nvSpPr>
        <p:spPr bwMode="auto">
          <a:xfrm>
            <a:off x="1952626" y="2000250"/>
            <a:ext cx="85010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Простейший вершинный </a:t>
            </a:r>
            <a:r>
              <a:rPr lang="ru-RU" sz="1400" i="1" dirty="0" err="1">
                <a:latin typeface="Courier New" pitchFamily="49" charset="0"/>
                <a:cs typeface="Courier New" pitchFamily="49" charset="0"/>
              </a:rPr>
              <a:t>шейдер</a:t>
            </a:r>
            <a:endParaRPr lang="ru-RU" sz="1400" i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// </a:t>
            </a:r>
            <a:r>
              <a:rPr lang="ru-RU" sz="1400" dirty="0">
                <a:latin typeface="Courier New" pitchFamily="49" charset="0"/>
                <a:cs typeface="Courier New" pitchFamily="49" charset="0"/>
              </a:rPr>
              <a:t>аналогично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gl_ModelViewProjectionMatrix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ftransform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952626" y="3786189"/>
            <a:ext cx="8501063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1400" i="1">
                <a:latin typeface="Courier New" pitchFamily="49" charset="0"/>
                <a:cs typeface="Courier New" pitchFamily="49" charset="0"/>
              </a:rPr>
              <a:t>// Простейший фрагментный шейдер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gl_FragColor</a:t>
            </a:r>
            <a:r>
              <a:rPr lang="ru-RU" sz="1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= vec4(0.5, 0.2, 0.5, 1.0);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042737"/>
            <a:ext cx="3614564" cy="37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Ссылки</a:t>
            </a:r>
          </a:p>
        </p:txBody>
      </p:sp>
      <p:sp>
        <p:nvSpPr>
          <p:cNvPr id="317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hlinkClick r:id="rId3"/>
              </a:rPr>
              <a:t>Tangent space</a:t>
            </a: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33E4-DCBB-4E80-A08E-2D08B9A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разный цвет вершин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58159-B736-494D-823D-CFDF6ACC852E}"/>
              </a:ext>
            </a:extLst>
          </p:cNvPr>
          <p:cNvSpPr/>
          <p:nvPr/>
        </p:nvSpPr>
        <p:spPr>
          <a:xfrm>
            <a:off x="829480" y="2636912"/>
            <a:ext cx="418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gl_FrontColor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57986-0951-4948-A5FF-B41193A4BFF6}"/>
              </a:ext>
            </a:extLst>
          </p:cNvPr>
          <p:cNvSpPr/>
          <p:nvPr/>
        </p:nvSpPr>
        <p:spPr>
          <a:xfrm>
            <a:off x="6672064" y="264262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gl_FragColor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F6551-4E88-4863-9040-77A716BE2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842953"/>
            <a:ext cx="4567545" cy="28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3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Простейшее диффузное освещение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Применим формулу Ламберта для расчета диффузной составляющей освещения</a:t>
            </a:r>
          </a:p>
          <a:p>
            <a:pPr eaLnBrk="1" hangingPunct="1"/>
            <a:endParaRPr lang="ru-RU" dirty="0"/>
          </a:p>
          <a:p>
            <a:pPr eaLnBrk="1" hangingPunct="1"/>
            <a:endParaRPr lang="ru-RU" dirty="0"/>
          </a:p>
          <a:p>
            <a:pPr eaLnBrk="1" hangingPunct="1"/>
            <a:r>
              <a:rPr lang="en-US" dirty="0"/>
              <a:t>I</a:t>
            </a:r>
            <a:r>
              <a:rPr lang="en-US" baseline="-25000" dirty="0"/>
              <a:t>d</a:t>
            </a:r>
            <a:r>
              <a:rPr lang="en-US" dirty="0"/>
              <a:t> – </a:t>
            </a:r>
            <a:r>
              <a:rPr lang="ru-RU" dirty="0"/>
              <a:t>интенсивность рассеянного света</a:t>
            </a:r>
          </a:p>
          <a:p>
            <a:pPr eaLnBrk="1" hangingPunct="1"/>
            <a:r>
              <a:rPr lang="en-US" dirty="0"/>
              <a:t>I</a:t>
            </a:r>
            <a:r>
              <a:rPr lang="en-US" baseline="-25000" dirty="0"/>
              <a:t>s</a:t>
            </a:r>
            <a:r>
              <a:rPr lang="en-US" dirty="0"/>
              <a:t> – </a:t>
            </a:r>
            <a:r>
              <a:rPr lang="ru-RU" dirty="0"/>
              <a:t>интенсивность падающего света</a:t>
            </a:r>
          </a:p>
          <a:p>
            <a:pPr eaLnBrk="1" hangingPunct="1"/>
            <a:r>
              <a:rPr lang="en-US" dirty="0"/>
              <a:t>s –</a:t>
            </a:r>
            <a:r>
              <a:rPr lang="ru-RU" dirty="0"/>
              <a:t> направление на источник света</a:t>
            </a:r>
          </a:p>
          <a:p>
            <a:pPr eaLnBrk="1" hangingPunct="1"/>
            <a:r>
              <a:rPr lang="en-US" dirty="0"/>
              <a:t>m – </a:t>
            </a:r>
            <a:r>
              <a:rPr lang="ru-RU" dirty="0"/>
              <a:t>направление нормали в точке поверхности</a:t>
            </a:r>
            <a:endParaRPr lang="en-US" dirty="0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2509838" y="2714625"/>
          <a:ext cx="32686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485900" imgH="508000" progId="Equation.3">
                  <p:embed/>
                </p:oleObj>
              </mc:Choice>
              <mc:Fallback>
                <p:oleObj name="Формула" r:id="rId3" imgW="1485900" imgH="508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714625"/>
                        <a:ext cx="3268662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Особенности реализации на </a:t>
            </a:r>
            <a:r>
              <a:rPr lang="en-US" dirty="0"/>
              <a:t>GLSL</a:t>
            </a:r>
            <a:endParaRPr lang="ru-RU" dirty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Стандартная модель освещения </a:t>
            </a:r>
            <a:r>
              <a:rPr lang="en-US" dirty="0"/>
              <a:t>OpenGL </a:t>
            </a:r>
            <a:r>
              <a:rPr lang="ru-RU" dirty="0"/>
              <a:t>вычисляет освещенность и цвет лишь в вершинах примитивов</a:t>
            </a:r>
          </a:p>
          <a:p>
            <a:pPr lvl="1" eaLnBrk="1" hangingPunct="1"/>
            <a:r>
              <a:rPr lang="ru-RU" dirty="0"/>
              <a:t>Цвет интерполируется вдоль фрагментов примитива</a:t>
            </a:r>
          </a:p>
          <a:p>
            <a:pPr eaLnBrk="1" hangingPunct="1"/>
            <a:r>
              <a:rPr lang="ru-RU" dirty="0"/>
              <a:t>Шейдеры</a:t>
            </a:r>
            <a:r>
              <a:rPr lang="en-US" dirty="0"/>
              <a:t> GLSL </a:t>
            </a:r>
            <a:r>
              <a:rPr lang="ru-RU" dirty="0"/>
              <a:t>позволяют вычислять освещённость для каждого фрагмента примитива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Принцип работы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4881554" y="3429000"/>
            <a:ext cx="2786058" cy="1716542"/>
          </a:xfrm>
          <a:custGeom>
            <a:avLst/>
            <a:gdLst>
              <a:gd name="connsiteX0" fmla="*/ 0 w 3429000"/>
              <a:gd name="connsiteY0" fmla="*/ 391886 h 1502228"/>
              <a:gd name="connsiteX1" fmla="*/ 1850571 w 3429000"/>
              <a:gd name="connsiteY1" fmla="*/ 1502228 h 1502228"/>
              <a:gd name="connsiteX2" fmla="*/ 3429000 w 3429000"/>
              <a:gd name="connsiteY2" fmla="*/ 0 h 1502228"/>
              <a:gd name="connsiteX3" fmla="*/ 0 w 3429000"/>
              <a:gd name="connsiteY3" fmla="*/ 391886 h 1502228"/>
              <a:gd name="connsiteX0" fmla="*/ 0 w 3071778"/>
              <a:gd name="connsiteY0" fmla="*/ 963414 h 2073756"/>
              <a:gd name="connsiteX1" fmla="*/ 1850571 w 3071778"/>
              <a:gd name="connsiteY1" fmla="*/ 2073756 h 2073756"/>
              <a:gd name="connsiteX2" fmla="*/ 3071778 w 3071778"/>
              <a:gd name="connsiteY2" fmla="*/ 0 h 2073756"/>
              <a:gd name="connsiteX3" fmla="*/ 0 w 3071778"/>
              <a:gd name="connsiteY3" fmla="*/ 963414 h 2073756"/>
              <a:gd name="connsiteX0" fmla="*/ 0 w 2786058"/>
              <a:gd name="connsiteY0" fmla="*/ 820514 h 2073756"/>
              <a:gd name="connsiteX1" fmla="*/ 1564851 w 2786058"/>
              <a:gd name="connsiteY1" fmla="*/ 2073756 h 2073756"/>
              <a:gd name="connsiteX2" fmla="*/ 2786058 w 2786058"/>
              <a:gd name="connsiteY2" fmla="*/ 0 h 2073756"/>
              <a:gd name="connsiteX3" fmla="*/ 0 w 2786058"/>
              <a:gd name="connsiteY3" fmla="*/ 820514 h 2073756"/>
              <a:gd name="connsiteX0" fmla="*/ 0 w 2786058"/>
              <a:gd name="connsiteY0" fmla="*/ 820514 h 1716542"/>
              <a:gd name="connsiteX1" fmla="*/ 2064885 w 2786058"/>
              <a:gd name="connsiteY1" fmla="*/ 1716542 h 1716542"/>
              <a:gd name="connsiteX2" fmla="*/ 2786058 w 2786058"/>
              <a:gd name="connsiteY2" fmla="*/ 0 h 1716542"/>
              <a:gd name="connsiteX3" fmla="*/ 0 w 2786058"/>
              <a:gd name="connsiteY3" fmla="*/ 820514 h 171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058" h="1716542">
                <a:moveTo>
                  <a:pt x="0" y="820514"/>
                </a:moveTo>
                <a:lnTo>
                  <a:pt x="2064885" y="1716542"/>
                </a:lnTo>
                <a:lnTo>
                  <a:pt x="2786058" y="0"/>
                </a:lnTo>
                <a:lnTo>
                  <a:pt x="0" y="820514"/>
                </a:lnTo>
                <a:close/>
              </a:path>
            </a:pathLst>
          </a:custGeom>
          <a:gradFill flip="none" rotWithShape="1">
            <a:gsLst>
              <a:gs pos="0">
                <a:srgbClr val="FFFF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>
            <a:off x="3540125" y="1849438"/>
            <a:ext cx="484188" cy="508000"/>
          </a:xfrm>
          <a:prstGeom prst="star16">
            <a:avLst>
              <a:gd name="adj" fmla="val 3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latin typeface="Constantia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3952875" y="3571876"/>
            <a:ext cx="928688" cy="6778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7453313" y="2286000"/>
            <a:ext cx="214312" cy="11430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6810376" y="3929064"/>
            <a:ext cx="136525" cy="1216025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23"/>
          <p:cNvSpPr txBox="1">
            <a:spLocks noChangeArrowheads="1"/>
          </p:cNvSpPr>
          <p:nvPr/>
        </p:nvSpPr>
        <p:spPr bwMode="auto">
          <a:xfrm>
            <a:off x="7524751" y="2357439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1" name="TextBox 24"/>
          <p:cNvSpPr txBox="1">
            <a:spLocks noChangeArrowheads="1"/>
          </p:cNvSpPr>
          <p:nvPr/>
        </p:nvSpPr>
        <p:spPr bwMode="auto">
          <a:xfrm>
            <a:off x="3738563" y="3643314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2" name="TextBox 25"/>
          <p:cNvSpPr txBox="1">
            <a:spLocks noChangeArrowheads="1"/>
          </p:cNvSpPr>
          <p:nvPr/>
        </p:nvSpPr>
        <p:spPr bwMode="auto">
          <a:xfrm>
            <a:off x="6881813" y="4071939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4310063" y="3357564"/>
            <a:ext cx="571500" cy="89217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 flipV="1">
            <a:off x="6596063" y="3071814"/>
            <a:ext cx="1071562" cy="35718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6310314" y="4429126"/>
            <a:ext cx="636587" cy="71596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41"/>
          <p:cNvSpPr txBox="1">
            <a:spLocks noChangeArrowheads="1"/>
          </p:cNvSpPr>
          <p:nvPr/>
        </p:nvSpPr>
        <p:spPr bwMode="auto">
          <a:xfrm>
            <a:off x="4524376" y="328612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2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7" name="TextBox 42"/>
          <p:cNvSpPr txBox="1">
            <a:spLocks noChangeArrowheads="1"/>
          </p:cNvSpPr>
          <p:nvPr/>
        </p:nvSpPr>
        <p:spPr bwMode="auto">
          <a:xfrm>
            <a:off x="6667501" y="2786064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1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58" name="TextBox 43"/>
          <p:cNvSpPr txBox="1">
            <a:spLocks noChangeArrowheads="1"/>
          </p:cNvSpPr>
          <p:nvPr/>
        </p:nvSpPr>
        <p:spPr bwMode="auto">
          <a:xfrm>
            <a:off x="6024563" y="4286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r>
              <a:rPr lang="en-US" baseline="-25000">
                <a:latin typeface="Constantia" pitchFamily="18" charset="0"/>
              </a:rPr>
              <a:t>3</a:t>
            </a:r>
            <a:endParaRPr lang="ru-RU" baseline="-25000">
              <a:latin typeface="Constantia" pitchFamily="18" charset="0"/>
            </a:endParaRPr>
          </a:p>
        </p:txBody>
      </p:sp>
      <p:cxnSp>
        <p:nvCxnSpPr>
          <p:cNvPr id="52" name="Прямая со стрелкой 51"/>
          <p:cNvCxnSpPr/>
          <p:nvPr/>
        </p:nvCxnSpPr>
        <p:spPr>
          <a:xfrm rot="10800000">
            <a:off x="5667375" y="3500439"/>
            <a:ext cx="857250" cy="6064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rot="16200000" flipV="1">
            <a:off x="5953126" y="3500439"/>
            <a:ext cx="785813" cy="35718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6453188" y="4000501"/>
            <a:ext cx="214312" cy="214313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810126" y="4143376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596188" y="3286126"/>
            <a:ext cx="214312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810376" y="5000626"/>
            <a:ext cx="214313" cy="21431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265" name="TextBox 60"/>
          <p:cNvSpPr txBox="1">
            <a:spLocks noChangeArrowheads="1"/>
          </p:cNvSpPr>
          <p:nvPr/>
        </p:nvSpPr>
        <p:spPr bwMode="auto">
          <a:xfrm>
            <a:off x="1524000" y="5357813"/>
            <a:ext cx="9144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b="1" dirty="0">
                <a:latin typeface="Constantia" pitchFamily="18" charset="0"/>
              </a:rPr>
              <a:t>Вершинный шейдер</a:t>
            </a:r>
            <a:r>
              <a:rPr lang="ru-RU" dirty="0">
                <a:latin typeface="Constantia" pitchFamily="18" charset="0"/>
              </a:rPr>
              <a:t> вычисляет векторы </a:t>
            </a:r>
            <a:r>
              <a:rPr lang="en-US" b="1" dirty="0">
                <a:latin typeface="Constantia" pitchFamily="18" charset="0"/>
              </a:rPr>
              <a:t>s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ru-RU" dirty="0">
                <a:latin typeface="Constantia" pitchFamily="18" charset="0"/>
              </a:rPr>
              <a:t>и </a:t>
            </a:r>
            <a:r>
              <a:rPr lang="en-US" b="1" dirty="0">
                <a:latin typeface="Constantia" pitchFamily="18" charset="0"/>
              </a:rPr>
              <a:t>m</a:t>
            </a:r>
            <a:r>
              <a:rPr lang="ru-RU" dirty="0">
                <a:latin typeface="Constantia" pitchFamily="18" charset="0"/>
              </a:rPr>
              <a:t> в вершинах примитива</a:t>
            </a:r>
          </a:p>
          <a:p>
            <a:pPr eaLnBrk="1" hangingPunct="1"/>
            <a:r>
              <a:rPr lang="ru-RU" dirty="0">
                <a:latin typeface="Constantia" pitchFamily="18" charset="0"/>
              </a:rPr>
              <a:t>При растеризации значения, вычисленные вершинным шейдером</a:t>
            </a:r>
            <a:r>
              <a:rPr lang="en-US" dirty="0">
                <a:latin typeface="Constantia" pitchFamily="18" charset="0"/>
              </a:rPr>
              <a:t>,</a:t>
            </a:r>
            <a:r>
              <a:rPr lang="ru-RU" dirty="0">
                <a:latin typeface="Constantia" pitchFamily="18" charset="0"/>
              </a:rPr>
              <a:t> интерполируются и передаются через </a:t>
            </a:r>
            <a:r>
              <a:rPr lang="en-US" b="1" dirty="0">
                <a:latin typeface="Constantia" pitchFamily="18" charset="0"/>
              </a:rPr>
              <a:t>varying</a:t>
            </a:r>
            <a:r>
              <a:rPr lang="en-US" dirty="0">
                <a:latin typeface="Constantia" pitchFamily="18" charset="0"/>
              </a:rPr>
              <a:t>-</a:t>
            </a:r>
            <a:r>
              <a:rPr lang="ru-RU" dirty="0">
                <a:latin typeface="Constantia" pitchFamily="18" charset="0"/>
              </a:rPr>
              <a:t>переменные фрагментному шейдеру</a:t>
            </a:r>
          </a:p>
          <a:p>
            <a:pPr eaLnBrk="1" hangingPunct="1"/>
            <a:r>
              <a:rPr lang="ru-RU" b="1" dirty="0" err="1">
                <a:latin typeface="Constantia" pitchFamily="18" charset="0"/>
              </a:rPr>
              <a:t>Фрагментшый</a:t>
            </a:r>
            <a:r>
              <a:rPr lang="ru-RU" b="1" dirty="0">
                <a:latin typeface="Constantia" pitchFamily="18" charset="0"/>
              </a:rPr>
              <a:t> шейдер</a:t>
            </a:r>
            <a:r>
              <a:rPr lang="ru-RU" dirty="0">
                <a:latin typeface="Constantia" pitchFamily="18" charset="0"/>
              </a:rPr>
              <a:t> использует их, чтобы вычислить интенсивность диффузного освещения по </a:t>
            </a:r>
            <a:r>
              <a:rPr lang="ru-RU" b="1" dirty="0">
                <a:latin typeface="Constantia" pitchFamily="18" charset="0"/>
              </a:rPr>
              <a:t>формуле Ламберта</a:t>
            </a:r>
            <a:endParaRPr lang="ru-RU" dirty="0">
              <a:latin typeface="Constantia" pitchFamily="18" charset="0"/>
            </a:endParaRPr>
          </a:p>
        </p:txBody>
      </p:sp>
      <p:sp>
        <p:nvSpPr>
          <p:cNvPr id="10266" name="TextBox 23"/>
          <p:cNvSpPr txBox="1">
            <a:spLocks noChangeArrowheads="1"/>
          </p:cNvSpPr>
          <p:nvPr/>
        </p:nvSpPr>
        <p:spPr bwMode="auto">
          <a:xfrm>
            <a:off x="5916613" y="2941639"/>
            <a:ext cx="501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m</a:t>
            </a:r>
            <a:endParaRPr lang="ru-RU" baseline="-25000">
              <a:latin typeface="Constantia" pitchFamily="18" charset="0"/>
            </a:endParaRPr>
          </a:p>
        </p:txBody>
      </p:sp>
      <p:sp>
        <p:nvSpPr>
          <p:cNvPr id="10267" name="TextBox 24"/>
          <p:cNvSpPr txBox="1">
            <a:spLocks noChangeArrowheads="1"/>
          </p:cNvSpPr>
          <p:nvPr/>
        </p:nvSpPr>
        <p:spPr bwMode="auto">
          <a:xfrm>
            <a:off x="5232401" y="3208339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nstantia" pitchFamily="18" charset="0"/>
              </a:rPr>
              <a:t>s</a:t>
            </a:r>
            <a:endParaRPr lang="ru-RU" baseline="-25000">
              <a:latin typeface="Constantia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 вершинного шейдера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Трансформация вершин</a:t>
            </a:r>
            <a:r>
              <a:rPr lang="en-US" dirty="0"/>
              <a:t> </a:t>
            </a:r>
            <a:r>
              <a:rPr lang="ru-RU" dirty="0"/>
              <a:t>и нормалей</a:t>
            </a:r>
          </a:p>
          <a:p>
            <a:r>
              <a:rPr lang="ru-RU" dirty="0"/>
              <a:t>Вычисление векторов нормали и направления на источник света</a:t>
            </a:r>
          </a:p>
          <a:p>
            <a:pPr lvl="1"/>
            <a:r>
              <a:rPr lang="ru-RU" dirty="0"/>
              <a:t>Вычисленные векторы передаются через </a:t>
            </a:r>
            <a:r>
              <a:rPr lang="en-US" dirty="0"/>
              <a:t>varying</a:t>
            </a:r>
            <a:r>
              <a:rPr lang="ru-RU" dirty="0"/>
              <a:t>-переменные фрагментному шейдеру</a:t>
            </a:r>
          </a:p>
          <a:p>
            <a:r>
              <a:rPr lang="ru-RU" dirty="0"/>
              <a:t>Нововведения:</a:t>
            </a:r>
          </a:p>
          <a:p>
            <a:pPr lvl="1"/>
            <a:r>
              <a:rPr lang="en-US" dirty="0" err="1"/>
              <a:t>gl_ModelViewMatrix</a:t>
            </a:r>
            <a:r>
              <a:rPr lang="ru-RU" dirty="0"/>
              <a:t> – матрица моделирования-вида</a:t>
            </a:r>
          </a:p>
          <a:p>
            <a:pPr lvl="1"/>
            <a:r>
              <a:rPr lang="en-US" dirty="0" err="1"/>
              <a:t>gl_LightSource</a:t>
            </a:r>
            <a:r>
              <a:rPr lang="ru-RU" dirty="0"/>
              <a:t> – массив структур, определяющих характеристики встроенных источников света</a:t>
            </a:r>
          </a:p>
          <a:p>
            <a:pPr lvl="1"/>
            <a:r>
              <a:rPr lang="en-US" dirty="0" err="1"/>
              <a:t>gl_NormalMatrix</a:t>
            </a:r>
            <a:r>
              <a:rPr lang="ru-RU" dirty="0"/>
              <a:t> – матрица 3</a:t>
            </a:r>
            <a:r>
              <a:rPr lang="en-US" dirty="0"/>
              <a:t>x</a:t>
            </a:r>
            <a:r>
              <a:rPr lang="ru-RU" dirty="0"/>
              <a:t>3 для преобразования нормалей – получается из </a:t>
            </a:r>
            <a:r>
              <a:rPr lang="en-US" dirty="0" err="1"/>
              <a:t>glModelViewMatrix</a:t>
            </a:r>
            <a:endParaRPr lang="en-US" dirty="0"/>
          </a:p>
          <a:p>
            <a:pPr lvl="1"/>
            <a:r>
              <a:rPr lang="en-US" dirty="0" err="1"/>
              <a:t>gl_Normal</a:t>
            </a:r>
            <a:r>
              <a:rPr lang="en-US" dirty="0"/>
              <a:t> – </a:t>
            </a:r>
            <a:r>
              <a:rPr lang="ru-RU" dirty="0"/>
              <a:t>вектор нормали, связанный с вершиной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B2A837-9E05-49F9-8744-7AD7EDAA2F25}"/>
              </a:ext>
            </a:extLst>
          </p:cNvPr>
          <p:cNvSpPr/>
          <p:nvPr/>
        </p:nvSpPr>
        <p:spPr>
          <a:xfrm>
            <a:off x="479376" y="197346"/>
            <a:ext cx="10801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Normal;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varying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gl_Position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ftransform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gl_ModelViewMatrix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gl_Vertex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LightDir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gl_LightSource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position.xyz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vertexPos.xyz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DiffuseColor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gl_Color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Normal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gl_NormalMatrix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gl_Normal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72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84"/>
  <p:tag name="ISPRING_ULTRA_SCORM_DURATION" val="3600"/>
  <p:tag name="ISPRINGONLINETITLE" val="История развития OpenGL"/>
  <p:tag name="ISPRINGONLINETAGS" val="компьютерная графика GLSL лекция шейдеры шейдер shader"/>
  <p:tag name="ISPRINGONLINETOPIC" val="Education"/>
  <p:tag name="ISPRINGONLINELANG" val="ru"/>
  <p:tag name="ISPRINGONLINEALLOWACCESS" val="1"/>
  <p:tag name="ISPRINGONLINEUPLOADPRESENTATION" val="0"/>
  <p:tag name="ISPRINGONLINEALLOWDOWNLOAD" val="0"/>
  <p:tag name="ARTICULATE_PROJECT_OPEN" val="0"/>
  <p:tag name="ISPRING_RESOURCE_PATHS_HASH_2" val="8dd69b6a18244f33af0c398bd4f91ec2c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41ab8e4-75dd-4e67-ba06-5c0cb6c95ac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fa7fb8f-46da-47ab-b179-11f495d44ec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788c7ec-c8b4-4793-b336-6ca791a2403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c4b9719-ec81-4df0-8fd5-5be2ba1331c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7eaa01-a556-45fd-b89a-4c677d1fc7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fa33693-c5c8-4722-b728-aad7e1d6556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5294936-4dc8-47e9-b11f-bcb1842ea3f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c334d7-afb1-4d57-91ce-ad264f8b4dd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971c42d-2288-4d5c-a1cc-9129079afa1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ec4fa8-803d-4f7d-8619-41ade57366e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6edb653-5d3d-4ed3-87a4-26f428b34bd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9aa82f1-8560-4d6d-8c5d-5e4b3d3a174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fdbaf7a-94b2-4df7-9b77-db6b75fde8d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36c6920-8594-439c-84a1-f443aa419d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7e3082e-2e1d-4874-a084-77245a4ab54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813a3dd-4bbd-44eb-b70d-a4d07f5427c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aa68ce0-982a-48b1-819a-a43bffd6da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75a57eb-c9f3-40b1-863a-6531da300b5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112b139-e01f-4781-9653-9fd57c263db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9fff8e-c4c6-43be-b1bd-02696778192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38cbadd-44e5-4297-b46a-13aeab9ebfc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5717a02-ff6d-415e-bbd3-f2ea92b6bd4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aab6a5-c453-4349-8291-fb04f72ae9b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2022</Words>
  <Application>Microsoft Office PowerPoint</Application>
  <PresentationFormat>Widescreen</PresentationFormat>
  <Paragraphs>284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Constantia</vt:lpstr>
      <vt:lpstr>Courier New</vt:lpstr>
      <vt:lpstr>Impact</vt:lpstr>
      <vt:lpstr>Wingdings 2</vt:lpstr>
      <vt:lpstr>Office Theme</vt:lpstr>
      <vt:lpstr>Формула</vt:lpstr>
      <vt:lpstr>Практическое использование шейдеров</vt:lpstr>
      <vt:lpstr>Простейший пример использования шейдеров</vt:lpstr>
      <vt:lpstr>Пример</vt:lpstr>
      <vt:lpstr>Добавляем разный цвет вершин</vt:lpstr>
      <vt:lpstr>Простейшее диффузное освещение</vt:lpstr>
      <vt:lpstr>Особенности реализации на GLSL</vt:lpstr>
      <vt:lpstr>Принцип работы</vt:lpstr>
      <vt:lpstr>Функции вершинного шейдера</vt:lpstr>
      <vt:lpstr>PowerPoint Presentation</vt:lpstr>
      <vt:lpstr>Функции фрагментного шейдера</vt:lpstr>
      <vt:lpstr>PowerPoint Presentation</vt:lpstr>
      <vt:lpstr>Добавляем specular-компоненту</vt:lpstr>
      <vt:lpstr>PowerPoint Presentation</vt:lpstr>
      <vt:lpstr>PowerPoint Presentation</vt:lpstr>
      <vt:lpstr>Дальнейшие улучшения</vt:lpstr>
      <vt:lpstr>Примеры более сложных шейдеров</vt:lpstr>
      <vt:lpstr>Наложение микрорельефа (bump mapping)</vt:lpstr>
      <vt:lpstr>Что такое Bump-mapping?</vt:lpstr>
      <vt:lpstr>Карта нормалей</vt:lpstr>
      <vt:lpstr>Касательное пространство (tangent space)</vt:lpstr>
      <vt:lpstr>Задание тангенциального вектора</vt:lpstr>
      <vt:lpstr>Вычисление касательной, нормали и бинормали</vt:lpstr>
      <vt:lpstr>Преобразование в касательное пространство</vt:lpstr>
      <vt:lpstr>Вершинный шейдер, выполняющий bump-mapping</vt:lpstr>
      <vt:lpstr>Исходный код вершинного шейдера</vt:lpstr>
      <vt:lpstr>Функции фрагментного шейдера</vt:lpstr>
      <vt:lpstr>Исходный код фрагментного шейдера (начало)</vt:lpstr>
      <vt:lpstr>Исходный код фрагментного шейдера (окончание)</vt:lpstr>
      <vt:lpstr>Bump mapping в действии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OpenGL</dc:title>
  <dc:creator>Aleksey Malov</dc:creator>
  <cp:lastModifiedBy>Алексей Малов</cp:lastModifiedBy>
  <cp:revision>210</cp:revision>
  <dcterms:created xsi:type="dcterms:W3CDTF">2008-11-30T13:41:23Z</dcterms:created>
  <dcterms:modified xsi:type="dcterms:W3CDTF">2024-07-01T21:41:52Z</dcterms:modified>
</cp:coreProperties>
</file>