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6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416" r:id="rId12"/>
    <p:sldId id="264" r:id="rId13"/>
    <p:sldId id="267" r:id="rId14"/>
    <p:sldId id="268" r:id="rId15"/>
    <p:sldId id="269" r:id="rId16"/>
    <p:sldId id="270" r:id="rId17"/>
    <p:sldId id="271" r:id="rId18"/>
    <p:sldId id="427" r:id="rId19"/>
    <p:sldId id="272" r:id="rId20"/>
    <p:sldId id="273" r:id="rId21"/>
    <p:sldId id="417" r:id="rId22"/>
    <p:sldId id="274" r:id="rId23"/>
    <p:sldId id="419" r:id="rId24"/>
    <p:sldId id="275" r:id="rId25"/>
    <p:sldId id="276" r:id="rId26"/>
    <p:sldId id="277" r:id="rId27"/>
    <p:sldId id="420" r:id="rId28"/>
    <p:sldId id="278" r:id="rId29"/>
    <p:sldId id="279" r:id="rId30"/>
    <p:sldId id="280" r:id="rId31"/>
    <p:sldId id="281" r:id="rId32"/>
    <p:sldId id="282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412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4" r:id="rId73"/>
    <p:sldId id="323" r:id="rId74"/>
    <p:sldId id="425" r:id="rId75"/>
    <p:sldId id="426" r:id="rId76"/>
    <p:sldId id="413" r:id="rId77"/>
    <p:sldId id="405" r:id="rId78"/>
    <p:sldId id="325" r:id="rId79"/>
    <p:sldId id="326" r:id="rId80"/>
    <p:sldId id="327" r:id="rId81"/>
    <p:sldId id="328" r:id="rId82"/>
    <p:sldId id="407" r:id="rId83"/>
    <p:sldId id="414" r:id="rId84"/>
    <p:sldId id="406" r:id="rId85"/>
    <p:sldId id="329" r:id="rId86"/>
    <p:sldId id="408" r:id="rId87"/>
    <p:sldId id="332" r:id="rId88"/>
    <p:sldId id="409" r:id="rId89"/>
    <p:sldId id="334" r:id="rId90"/>
    <p:sldId id="335" r:id="rId91"/>
    <p:sldId id="336" r:id="rId92"/>
    <p:sldId id="338" r:id="rId93"/>
    <p:sldId id="337" r:id="rId94"/>
    <p:sldId id="415" r:id="rId95"/>
    <p:sldId id="339" r:id="rId96"/>
    <p:sldId id="340" r:id="rId97"/>
    <p:sldId id="341" r:id="rId98"/>
    <p:sldId id="342" r:id="rId99"/>
    <p:sldId id="343" r:id="rId100"/>
    <p:sldId id="411" r:id="rId101"/>
    <p:sldId id="344" r:id="rId102"/>
    <p:sldId id="345" r:id="rId103"/>
    <p:sldId id="346" r:id="rId104"/>
    <p:sldId id="347" r:id="rId105"/>
    <p:sldId id="348" r:id="rId106"/>
    <p:sldId id="349" r:id="rId107"/>
    <p:sldId id="350" r:id="rId108"/>
    <p:sldId id="351" r:id="rId109"/>
    <p:sldId id="352" r:id="rId110"/>
    <p:sldId id="353" r:id="rId111"/>
    <p:sldId id="354" r:id="rId112"/>
    <p:sldId id="355" r:id="rId113"/>
    <p:sldId id="410" r:id="rId114"/>
    <p:sldId id="356" r:id="rId115"/>
    <p:sldId id="357" r:id="rId116"/>
    <p:sldId id="358" r:id="rId117"/>
    <p:sldId id="359" r:id="rId118"/>
    <p:sldId id="360" r:id="rId119"/>
    <p:sldId id="362" r:id="rId120"/>
    <p:sldId id="361" r:id="rId121"/>
    <p:sldId id="363" r:id="rId122"/>
    <p:sldId id="364" r:id="rId123"/>
    <p:sldId id="365" r:id="rId124"/>
    <p:sldId id="366" r:id="rId125"/>
    <p:sldId id="368" r:id="rId126"/>
    <p:sldId id="369" r:id="rId127"/>
    <p:sldId id="370" r:id="rId128"/>
    <p:sldId id="371" r:id="rId129"/>
    <p:sldId id="373" r:id="rId130"/>
    <p:sldId id="375" r:id="rId131"/>
    <p:sldId id="374" r:id="rId132"/>
    <p:sldId id="376" r:id="rId133"/>
    <p:sldId id="377" r:id="rId134"/>
    <p:sldId id="378" r:id="rId135"/>
    <p:sldId id="379" r:id="rId136"/>
    <p:sldId id="380" r:id="rId137"/>
    <p:sldId id="381" r:id="rId138"/>
    <p:sldId id="382" r:id="rId139"/>
    <p:sldId id="383" r:id="rId140"/>
    <p:sldId id="384" r:id="rId141"/>
    <p:sldId id="385" r:id="rId142"/>
    <p:sldId id="386" r:id="rId143"/>
    <p:sldId id="387" r:id="rId144"/>
    <p:sldId id="388" r:id="rId145"/>
    <p:sldId id="389" r:id="rId146"/>
    <p:sldId id="390" r:id="rId147"/>
    <p:sldId id="391" r:id="rId148"/>
    <p:sldId id="392" r:id="rId149"/>
    <p:sldId id="421" r:id="rId150"/>
    <p:sldId id="393" r:id="rId151"/>
    <p:sldId id="394" r:id="rId152"/>
    <p:sldId id="395" r:id="rId153"/>
    <p:sldId id="396" r:id="rId154"/>
    <p:sldId id="397" r:id="rId155"/>
    <p:sldId id="398" r:id="rId156"/>
    <p:sldId id="422" r:id="rId157"/>
    <p:sldId id="399" r:id="rId158"/>
    <p:sldId id="401" r:id="rId159"/>
    <p:sldId id="402" r:id="rId160"/>
    <p:sldId id="403" r:id="rId161"/>
    <p:sldId id="404" r:id="rId162"/>
  </p:sldIdLst>
  <p:sldSz cx="12192000" cy="6858000"/>
  <p:notesSz cx="6858000" cy="9144000"/>
  <p:custDataLst>
    <p:tags r:id="rId16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34024-E20E-4EBD-A92E-7374D8628FBC}">
          <p14:sldIdLst>
            <p14:sldId id="256"/>
          </p14:sldIdLst>
        </p14:section>
        <p14:section name="Введение" id="{B4336778-C2B4-4858-B0C0-8B7708B45B31}">
          <p14:sldIdLst>
            <p14:sldId id="257"/>
            <p14:sldId id="258"/>
            <p14:sldId id="260"/>
            <p14:sldId id="259"/>
          </p14:sldIdLst>
        </p14:section>
        <p14:section name="Системы координат" id="{162370DB-6435-445D-BBC7-7A42C9F48CF2}">
          <p14:sldIdLst>
            <p14:sldId id="261"/>
            <p14:sldId id="262"/>
            <p14:sldId id="263"/>
            <p14:sldId id="265"/>
            <p14:sldId id="266"/>
            <p14:sldId id="416"/>
          </p14:sldIdLst>
        </p14:section>
        <p14:section name="Векторы и точки" id="{5A0A4DC7-5073-4647-8470-6280E92633D1}">
          <p14:sldIdLst>
            <p14:sldId id="264"/>
            <p14:sldId id="267"/>
            <p14:sldId id="268"/>
            <p14:sldId id="269"/>
            <p14:sldId id="270"/>
            <p14:sldId id="271"/>
            <p14:sldId id="427"/>
            <p14:sldId id="272"/>
          </p14:sldIdLst>
        </p14:section>
        <p14:section name="Линейная, аффинная, выпуклая комбинации векторов" id="{7EA54321-47A7-48BA-8ABF-E114F6FBB4DC}">
          <p14:sldIdLst>
            <p14:sldId id="273"/>
            <p14:sldId id="417"/>
            <p14:sldId id="274"/>
            <p14:sldId id="419"/>
            <p14:sldId id="275"/>
            <p14:sldId id="276"/>
            <p14:sldId id="277"/>
            <p14:sldId id="420"/>
          </p14:sldIdLst>
        </p14:section>
        <p14:section name="Длина вектора, нормирование" id="{13C063EC-88BE-46A0-A18A-F6B27DEDE199}">
          <p14:sldIdLst>
            <p14:sldId id="278"/>
            <p14:sldId id="279"/>
          </p14:sldIdLst>
        </p14:section>
        <p14:section name="Скалярное произведение" id="{270E15D1-218C-4C42-BCAC-827B11C3BE5A}">
          <p14:sldIdLst>
            <p14:sldId id="280"/>
            <p14:sldId id="281"/>
            <p14:sldId id="282"/>
            <p14:sldId id="284"/>
            <p14:sldId id="285"/>
          </p14:sldIdLst>
        </p14:section>
        <p14:section name="Перп-вектор" id="{92012922-EE73-4A72-98D2-08DD280F5CF8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Отражение" id="{6B3829AB-B80F-4565-9C5A-EB2241D38293}">
          <p14:sldIdLst>
            <p14:sldId id="293"/>
            <p14:sldId id="294"/>
          </p14:sldIdLst>
        </p14:section>
        <p14:section name="Векторное произведение" id="{42E0C4CE-ECFF-4937-86D2-2D0E0CD8250D}">
          <p14:sldIdLst>
            <p14:sldId id="295"/>
            <p14:sldId id="296"/>
            <p14:sldId id="297"/>
            <p14:sldId id="298"/>
            <p14:sldId id="412"/>
          </p14:sldIdLst>
        </p14:section>
        <p14:section name="Однородное представление точек и векторов" id="{86F4AADE-BFAC-4A19-A2D7-C2D09D2E5983}">
          <p14:sldIdLst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Линейные комбинации векторов и точек" id="{1F54CCC4-7D89-4F8C-90C3-D99D2F82B803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</p14:sldIdLst>
        </p14:section>
        <p14:section name="Преобразования" id="{158FBEAC-E2D4-4BBD-A881-D05208B658E1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</p14:sldIdLst>
        </p14:section>
        <p14:section name="Аффинные преобразования" id="{618DF15E-179F-4ACC-95D0-4ED41E6CBB0C}">
          <p14:sldIdLst>
            <p14:sldId id="323"/>
            <p14:sldId id="425"/>
            <p14:sldId id="426"/>
            <p14:sldId id="413"/>
            <p14:sldId id="405"/>
            <p14:sldId id="325"/>
            <p14:sldId id="326"/>
            <p14:sldId id="327"/>
            <p14:sldId id="328"/>
            <p14:sldId id="407"/>
            <p14:sldId id="414"/>
            <p14:sldId id="406"/>
            <p14:sldId id="329"/>
            <p14:sldId id="408"/>
            <p14:sldId id="332"/>
            <p14:sldId id="409"/>
            <p14:sldId id="334"/>
            <p14:sldId id="335"/>
          </p14:sldIdLst>
        </p14:section>
        <p14:section name="Инвертирование аффинного преобразования" id="{EFDBB573-0B6D-4FE8-AB2A-A4A5E1EC1BC2}">
          <p14:sldIdLst>
            <p14:sldId id="336"/>
            <p14:sldId id="338"/>
            <p14:sldId id="337"/>
            <p14:sldId id="415"/>
          </p14:sldIdLst>
        </p14:section>
        <p14:section name="Композиция аффинных преобразований" id="{CE13CFAE-4F1A-4CC8-A43C-2142247EF280}">
          <p14:sldIdLst>
            <p14:sldId id="339"/>
            <p14:sldId id="340"/>
            <p14:sldId id="341"/>
            <p14:sldId id="342"/>
            <p14:sldId id="343"/>
            <p14:sldId id="411"/>
          </p14:sldIdLst>
        </p14:section>
        <p14:section name="Трехмерные аффинные преобразования" id="{592DD3A5-8286-4DF4-8830-B5CE626CC1D0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0"/>
            <p14:sldId id="356"/>
            <p14:sldId id="357"/>
          </p14:sldIdLst>
        </p14:section>
        <p14:section name="Изменение систем координат" id="{63D48EE4-160B-4994-A392-0156CA00C381}">
          <p14:sldIdLst>
            <p14:sldId id="358"/>
            <p14:sldId id="359"/>
            <p14:sldId id="360"/>
            <p14:sldId id="362"/>
            <p14:sldId id="361"/>
            <p14:sldId id="363"/>
          </p14:sldIdLst>
        </p14:section>
        <p14:section name="Рисование трёхмерной сцены" id="{CA410F73-B176-493C-8E4F-8CBDA1742B9F}">
          <p14:sldIdLst>
            <p14:sldId id="364"/>
            <p14:sldId id="365"/>
            <p14:sldId id="366"/>
            <p14:sldId id="368"/>
            <p14:sldId id="369"/>
            <p14:sldId id="370"/>
            <p14:sldId id="371"/>
            <p14:sldId id="373"/>
            <p14:sldId id="375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21"/>
            <p14:sldId id="393"/>
            <p14:sldId id="394"/>
            <p14:sldId id="395"/>
            <p14:sldId id="396"/>
            <p14:sldId id="397"/>
            <p14:sldId id="398"/>
            <p14:sldId id="422"/>
            <p14:sldId id="399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F6FC6"/>
    <a:srgbClr val="FCF60C"/>
    <a:srgbClr val="000000"/>
    <a:srgbClr val="333333"/>
    <a:srgbClr val="9999FF"/>
    <a:srgbClr val="E1DD37"/>
    <a:srgbClr val="DDDDDD"/>
    <a:srgbClr val="C0C0C0"/>
    <a:srgbClr val="53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0" autoAdjust="0"/>
    <p:restoredTop sz="81992" autoAdjust="0"/>
  </p:normalViewPr>
  <p:slideViewPr>
    <p:cSldViewPr>
      <p:cViewPr>
        <p:scale>
          <a:sx n="66" d="100"/>
          <a:sy n="66" d="100"/>
        </p:scale>
        <p:origin x="1386" y="534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</a:t>
            </a:r>
            <a:r>
              <a:rPr lang="ru-RU" baseline="0"/>
              <a:t> псевдоглубины от координаты </a:t>
            </a:r>
            <a:r>
              <a:rPr lang="en-US" baseline="0"/>
              <a:t>Z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[Book1]Sheet1!$A$4:$A$132</c:f>
              <c:numCache>
                <c:formatCode>General</c:formatCode>
                <c:ptCount val="129"/>
                <c:pt idx="0">
                  <c:v>2</c:v>
                </c:pt>
                <c:pt idx="1">
                  <c:v>1.7</c:v>
                </c:pt>
                <c:pt idx="2">
                  <c:v>1.4</c:v>
                </c:pt>
                <c:pt idx="3">
                  <c:v>1.1000000000000001</c:v>
                </c:pt>
                <c:pt idx="4">
                  <c:v>0.8</c:v>
                </c:pt>
                <c:pt idx="5">
                  <c:v>0.5</c:v>
                </c:pt>
                <c:pt idx="6">
                  <c:v>0.2</c:v>
                </c:pt>
                <c:pt idx="7">
                  <c:v>-0.1</c:v>
                </c:pt>
                <c:pt idx="8">
                  <c:v>-0.4</c:v>
                </c:pt>
                <c:pt idx="9">
                  <c:v>-0.7</c:v>
                </c:pt>
                <c:pt idx="10">
                  <c:v>-1</c:v>
                </c:pt>
                <c:pt idx="11">
                  <c:v>-1.3</c:v>
                </c:pt>
                <c:pt idx="12">
                  <c:v>-1.6</c:v>
                </c:pt>
                <c:pt idx="13">
                  <c:v>-1.9</c:v>
                </c:pt>
                <c:pt idx="14">
                  <c:v>-2.2000000000000002</c:v>
                </c:pt>
                <c:pt idx="15">
                  <c:v>-2.5</c:v>
                </c:pt>
                <c:pt idx="16">
                  <c:v>-2.8</c:v>
                </c:pt>
                <c:pt idx="17">
                  <c:v>-3.1</c:v>
                </c:pt>
                <c:pt idx="18">
                  <c:v>-3.4</c:v>
                </c:pt>
                <c:pt idx="19">
                  <c:v>-3.7</c:v>
                </c:pt>
                <c:pt idx="20">
                  <c:v>-4</c:v>
                </c:pt>
                <c:pt idx="21">
                  <c:v>-4.3</c:v>
                </c:pt>
                <c:pt idx="22">
                  <c:v>-4.5999999999999996</c:v>
                </c:pt>
                <c:pt idx="23">
                  <c:v>-4.9000000000000004</c:v>
                </c:pt>
                <c:pt idx="24">
                  <c:v>-5.2</c:v>
                </c:pt>
                <c:pt idx="25">
                  <c:v>-5.5</c:v>
                </c:pt>
                <c:pt idx="26">
                  <c:v>-5.8</c:v>
                </c:pt>
                <c:pt idx="27">
                  <c:v>-6.1</c:v>
                </c:pt>
                <c:pt idx="28">
                  <c:v>-6.4</c:v>
                </c:pt>
                <c:pt idx="29">
                  <c:v>-6.7</c:v>
                </c:pt>
                <c:pt idx="30">
                  <c:v>-7</c:v>
                </c:pt>
                <c:pt idx="31">
                  <c:v>-7.3</c:v>
                </c:pt>
                <c:pt idx="32">
                  <c:v>-7.6</c:v>
                </c:pt>
                <c:pt idx="33">
                  <c:v>-7.9</c:v>
                </c:pt>
                <c:pt idx="34">
                  <c:v>-8.1999999999999993</c:v>
                </c:pt>
                <c:pt idx="35">
                  <c:v>-8.5</c:v>
                </c:pt>
                <c:pt idx="36">
                  <c:v>-8.8000000000000007</c:v>
                </c:pt>
                <c:pt idx="37">
                  <c:v>-9.1</c:v>
                </c:pt>
                <c:pt idx="38">
                  <c:v>-9.4</c:v>
                </c:pt>
                <c:pt idx="39">
                  <c:v>-9.6999999999999993</c:v>
                </c:pt>
                <c:pt idx="40">
                  <c:v>-10</c:v>
                </c:pt>
                <c:pt idx="41">
                  <c:v>-10.3</c:v>
                </c:pt>
                <c:pt idx="42">
                  <c:v>-10.6</c:v>
                </c:pt>
                <c:pt idx="43">
                  <c:v>-10.9</c:v>
                </c:pt>
                <c:pt idx="44">
                  <c:v>-11.2</c:v>
                </c:pt>
                <c:pt idx="45">
                  <c:v>-11.5</c:v>
                </c:pt>
                <c:pt idx="46">
                  <c:v>-11.8</c:v>
                </c:pt>
                <c:pt idx="47">
                  <c:v>-12.1</c:v>
                </c:pt>
                <c:pt idx="48">
                  <c:v>-12.4</c:v>
                </c:pt>
                <c:pt idx="49">
                  <c:v>-12.7</c:v>
                </c:pt>
                <c:pt idx="50">
                  <c:v>-13</c:v>
                </c:pt>
                <c:pt idx="51">
                  <c:v>-13.3</c:v>
                </c:pt>
                <c:pt idx="52">
                  <c:v>-13.6</c:v>
                </c:pt>
                <c:pt idx="53">
                  <c:v>-13.9</c:v>
                </c:pt>
                <c:pt idx="54">
                  <c:v>-14.2</c:v>
                </c:pt>
                <c:pt idx="55">
                  <c:v>-14.5</c:v>
                </c:pt>
                <c:pt idx="56">
                  <c:v>-14.8</c:v>
                </c:pt>
                <c:pt idx="57">
                  <c:v>-15.1</c:v>
                </c:pt>
                <c:pt idx="58">
                  <c:v>-15.4</c:v>
                </c:pt>
                <c:pt idx="59">
                  <c:v>-15.7</c:v>
                </c:pt>
                <c:pt idx="60">
                  <c:v>-16</c:v>
                </c:pt>
                <c:pt idx="61">
                  <c:v>-16.3</c:v>
                </c:pt>
                <c:pt idx="62">
                  <c:v>-16.600000000000001</c:v>
                </c:pt>
                <c:pt idx="63">
                  <c:v>-16.899999999999999</c:v>
                </c:pt>
                <c:pt idx="64">
                  <c:v>-17.2</c:v>
                </c:pt>
                <c:pt idx="65">
                  <c:v>-17.5</c:v>
                </c:pt>
                <c:pt idx="66">
                  <c:v>-17.8</c:v>
                </c:pt>
                <c:pt idx="67">
                  <c:v>-18.100000000000001</c:v>
                </c:pt>
                <c:pt idx="68">
                  <c:v>-18.399999999999999</c:v>
                </c:pt>
                <c:pt idx="69">
                  <c:v>-18.7</c:v>
                </c:pt>
                <c:pt idx="70">
                  <c:v>-19</c:v>
                </c:pt>
                <c:pt idx="71">
                  <c:v>-19.3</c:v>
                </c:pt>
                <c:pt idx="72">
                  <c:v>-19.600000000000001</c:v>
                </c:pt>
                <c:pt idx="73">
                  <c:v>-19.899999999999999</c:v>
                </c:pt>
                <c:pt idx="74">
                  <c:v>-20.2</c:v>
                </c:pt>
                <c:pt idx="75">
                  <c:v>-20.5</c:v>
                </c:pt>
                <c:pt idx="76">
                  <c:v>-20.8</c:v>
                </c:pt>
                <c:pt idx="77">
                  <c:v>-21.1</c:v>
                </c:pt>
                <c:pt idx="78">
                  <c:v>-21.4</c:v>
                </c:pt>
                <c:pt idx="79">
                  <c:v>-21.7</c:v>
                </c:pt>
                <c:pt idx="80">
                  <c:v>-22</c:v>
                </c:pt>
                <c:pt idx="81">
                  <c:v>-22.3</c:v>
                </c:pt>
                <c:pt idx="82">
                  <c:v>-22.6</c:v>
                </c:pt>
                <c:pt idx="83">
                  <c:v>-22.9</c:v>
                </c:pt>
                <c:pt idx="84">
                  <c:v>-23.2</c:v>
                </c:pt>
                <c:pt idx="85">
                  <c:v>-23.5</c:v>
                </c:pt>
                <c:pt idx="86">
                  <c:v>-23.8</c:v>
                </c:pt>
                <c:pt idx="87">
                  <c:v>-24.1</c:v>
                </c:pt>
                <c:pt idx="88">
                  <c:v>-24.4</c:v>
                </c:pt>
                <c:pt idx="89">
                  <c:v>-24.7</c:v>
                </c:pt>
                <c:pt idx="90">
                  <c:v>-25</c:v>
                </c:pt>
                <c:pt idx="91">
                  <c:v>-25.3</c:v>
                </c:pt>
                <c:pt idx="92">
                  <c:v>-25.6</c:v>
                </c:pt>
                <c:pt idx="93">
                  <c:v>-25.9</c:v>
                </c:pt>
                <c:pt idx="94">
                  <c:v>-26.2</c:v>
                </c:pt>
                <c:pt idx="95">
                  <c:v>-26.5</c:v>
                </c:pt>
                <c:pt idx="96">
                  <c:v>-26.8</c:v>
                </c:pt>
                <c:pt idx="97">
                  <c:v>-27.1</c:v>
                </c:pt>
                <c:pt idx="98">
                  <c:v>-27.4</c:v>
                </c:pt>
                <c:pt idx="99">
                  <c:v>-27.7</c:v>
                </c:pt>
                <c:pt idx="100">
                  <c:v>-28</c:v>
                </c:pt>
                <c:pt idx="101">
                  <c:v>-28.3</c:v>
                </c:pt>
                <c:pt idx="102">
                  <c:v>-28.6</c:v>
                </c:pt>
                <c:pt idx="103">
                  <c:v>-28.9</c:v>
                </c:pt>
                <c:pt idx="104">
                  <c:v>-29.2</c:v>
                </c:pt>
                <c:pt idx="105">
                  <c:v>-29.5</c:v>
                </c:pt>
                <c:pt idx="106">
                  <c:v>-29.8</c:v>
                </c:pt>
                <c:pt idx="107">
                  <c:v>-30.1</c:v>
                </c:pt>
                <c:pt idx="108">
                  <c:v>-30.4</c:v>
                </c:pt>
                <c:pt idx="109">
                  <c:v>-30.7</c:v>
                </c:pt>
                <c:pt idx="110">
                  <c:v>-31</c:v>
                </c:pt>
                <c:pt idx="111">
                  <c:v>-31.3</c:v>
                </c:pt>
                <c:pt idx="112">
                  <c:v>-31.6</c:v>
                </c:pt>
                <c:pt idx="113">
                  <c:v>-31.9</c:v>
                </c:pt>
                <c:pt idx="114">
                  <c:v>-32.200000000000003</c:v>
                </c:pt>
                <c:pt idx="115">
                  <c:v>-32.5</c:v>
                </c:pt>
                <c:pt idx="116">
                  <c:v>-32.799999999999997</c:v>
                </c:pt>
                <c:pt idx="117">
                  <c:v>-33.1</c:v>
                </c:pt>
                <c:pt idx="118">
                  <c:v>-33.4</c:v>
                </c:pt>
                <c:pt idx="119">
                  <c:v>-33.700000000000003</c:v>
                </c:pt>
                <c:pt idx="120">
                  <c:v>-34</c:v>
                </c:pt>
                <c:pt idx="121">
                  <c:v>-34.299999999999997</c:v>
                </c:pt>
                <c:pt idx="122">
                  <c:v>-34.6</c:v>
                </c:pt>
                <c:pt idx="123">
                  <c:v>-34.9</c:v>
                </c:pt>
                <c:pt idx="124">
                  <c:v>-35.200000000000003</c:v>
                </c:pt>
                <c:pt idx="125">
                  <c:v>-35.5</c:v>
                </c:pt>
                <c:pt idx="126">
                  <c:v>-35.799999999999997</c:v>
                </c:pt>
                <c:pt idx="127">
                  <c:v>-36.1</c:v>
                </c:pt>
                <c:pt idx="128">
                  <c:v>-36.4</c:v>
                </c:pt>
              </c:numCache>
            </c:numRef>
          </c:cat>
          <c:val>
            <c:numRef>
              <c:f>[Book1]Sheet1!$B$4:$B$132</c:f>
              <c:numCache>
                <c:formatCode>General</c:formatCode>
                <c:ptCount val="129"/>
                <c:pt idx="0">
                  <c:v>7.4</c:v>
                </c:pt>
                <c:pt idx="1">
                  <c:v>8.4588235294117649</c:v>
                </c:pt>
                <c:pt idx="2">
                  <c:v>9.9714285714285715</c:v>
                </c:pt>
                <c:pt idx="3">
                  <c:v>12.309090909090907</c:v>
                </c:pt>
                <c:pt idx="4">
                  <c:v>16.399999999999999</c:v>
                </c:pt>
                <c:pt idx="5">
                  <c:v>25.4</c:v>
                </c:pt>
                <c:pt idx="6">
                  <c:v>61.399999999999991</c:v>
                </c:pt>
                <c:pt idx="7">
                  <c:v>-118.6</c:v>
                </c:pt>
                <c:pt idx="8">
                  <c:v>-28.599999999999998</c:v>
                </c:pt>
                <c:pt idx="9">
                  <c:v>-15.742857142857144</c:v>
                </c:pt>
                <c:pt idx="10">
                  <c:v>-10.6</c:v>
                </c:pt>
                <c:pt idx="11">
                  <c:v>-7.8307692307692305</c:v>
                </c:pt>
                <c:pt idx="12">
                  <c:v>-6.1</c:v>
                </c:pt>
                <c:pt idx="13">
                  <c:v>-4.9157894736842103</c:v>
                </c:pt>
                <c:pt idx="14">
                  <c:v>-4.0545454545454538</c:v>
                </c:pt>
                <c:pt idx="15">
                  <c:v>-3.4</c:v>
                </c:pt>
                <c:pt idx="16">
                  <c:v>-2.8857142857142861</c:v>
                </c:pt>
                <c:pt idx="17">
                  <c:v>-2.4709677419354836</c:v>
                </c:pt>
                <c:pt idx="18">
                  <c:v>-2.1294117647058823</c:v>
                </c:pt>
                <c:pt idx="19">
                  <c:v>-1.8432432432432433</c:v>
                </c:pt>
                <c:pt idx="20">
                  <c:v>-1.6</c:v>
                </c:pt>
                <c:pt idx="21">
                  <c:v>-1.3906976744186048</c:v>
                </c:pt>
                <c:pt idx="22">
                  <c:v>-1.2086956521739132</c:v>
                </c:pt>
                <c:pt idx="23">
                  <c:v>-1.0489795918367346</c:v>
                </c:pt>
                <c:pt idx="24">
                  <c:v>-0.9076923076923078</c:v>
                </c:pt>
                <c:pt idx="25">
                  <c:v>-0.78181818181818197</c:v>
                </c:pt>
                <c:pt idx="26">
                  <c:v>-0.66896551724137943</c:v>
                </c:pt>
                <c:pt idx="27">
                  <c:v>-0.56721311475409852</c:v>
                </c:pt>
                <c:pt idx="28">
                  <c:v>-0.47500000000000014</c:v>
                </c:pt>
                <c:pt idx="29">
                  <c:v>-0.39104477611940314</c:v>
                </c:pt>
                <c:pt idx="30">
                  <c:v>-0.31428571428571445</c:v>
                </c:pt>
                <c:pt idx="31">
                  <c:v>-0.24383561643835633</c:v>
                </c:pt>
                <c:pt idx="32">
                  <c:v>-0.1789473684210528</c:v>
                </c:pt>
                <c:pt idx="33">
                  <c:v>-0.11898734177215183</c:v>
                </c:pt>
                <c:pt idx="34">
                  <c:v>-6.3414634146341631E-2</c:v>
                </c:pt>
                <c:pt idx="35">
                  <c:v>-1.1764705882353108E-2</c:v>
                </c:pt>
                <c:pt idx="36">
                  <c:v>3.636363636363639E-2</c:v>
                </c:pt>
                <c:pt idx="37">
                  <c:v>8.1318681318681155E-2</c:v>
                </c:pt>
                <c:pt idx="38">
                  <c:v>0.12340425531914895</c:v>
                </c:pt>
                <c:pt idx="39">
                  <c:v>0.16288659793814417</c:v>
                </c:pt>
                <c:pt idx="40">
                  <c:v>0.2</c:v>
                </c:pt>
                <c:pt idx="41">
                  <c:v>0.2349514563106796</c:v>
                </c:pt>
                <c:pt idx="42">
                  <c:v>0.26792452830188662</c:v>
                </c:pt>
                <c:pt idx="43">
                  <c:v>0.29908256880733941</c:v>
                </c:pt>
                <c:pt idx="44">
                  <c:v>0.3285714285714284</c:v>
                </c:pt>
                <c:pt idx="45">
                  <c:v>0.35652173913043461</c:v>
                </c:pt>
                <c:pt idx="46">
                  <c:v>0.38305084745762707</c:v>
                </c:pt>
                <c:pt idx="47">
                  <c:v>0.40826446280991718</c:v>
                </c:pt>
                <c:pt idx="48">
                  <c:v>0.43225806451612897</c:v>
                </c:pt>
                <c:pt idx="49">
                  <c:v>0.45511811023622029</c:v>
                </c:pt>
                <c:pt idx="50">
                  <c:v>0.47692307692307689</c:v>
                </c:pt>
                <c:pt idx="51">
                  <c:v>0.49774436090225571</c:v>
                </c:pt>
                <c:pt idx="52">
                  <c:v>0.51764705882352935</c:v>
                </c:pt>
                <c:pt idx="53">
                  <c:v>0.53669064748201445</c:v>
                </c:pt>
                <c:pt idx="54">
                  <c:v>0.55492957746478866</c:v>
                </c:pt>
                <c:pt idx="55">
                  <c:v>0.57241379310344809</c:v>
                </c:pt>
                <c:pt idx="56">
                  <c:v>0.58918918918918906</c:v>
                </c:pt>
                <c:pt idx="57">
                  <c:v>0.60529801324503296</c:v>
                </c:pt>
                <c:pt idx="58">
                  <c:v>0.62077922077922065</c:v>
                </c:pt>
                <c:pt idx="59">
                  <c:v>0.63566878980891706</c:v>
                </c:pt>
                <c:pt idx="60">
                  <c:v>0.64999999999999991</c:v>
                </c:pt>
                <c:pt idx="61">
                  <c:v>0.66380368098159503</c:v>
                </c:pt>
                <c:pt idx="62">
                  <c:v>0.67710843373493979</c:v>
                </c:pt>
                <c:pt idx="63">
                  <c:v>0.6899408284023667</c:v>
                </c:pt>
                <c:pt idx="64">
                  <c:v>0.70232558139534873</c:v>
                </c:pt>
                <c:pt idx="65">
                  <c:v>0.7142857142857143</c:v>
                </c:pt>
                <c:pt idx="66">
                  <c:v>0.7258426966292133</c:v>
                </c:pt>
                <c:pt idx="67">
                  <c:v>0.7370165745856353</c:v>
                </c:pt>
                <c:pt idx="68">
                  <c:v>0.74782608695652164</c:v>
                </c:pt>
                <c:pt idx="69">
                  <c:v>0.75828877005347572</c:v>
                </c:pt>
                <c:pt idx="70">
                  <c:v>0.76842105263157878</c:v>
                </c:pt>
                <c:pt idx="71">
                  <c:v>0.77823834196891184</c:v>
                </c:pt>
                <c:pt idx="72">
                  <c:v>0.78775510204081634</c:v>
                </c:pt>
                <c:pt idx="73">
                  <c:v>0.79698492462311543</c:v>
                </c:pt>
                <c:pt idx="74">
                  <c:v>0.80594059405940588</c:v>
                </c:pt>
                <c:pt idx="75">
                  <c:v>0.81463414634146336</c:v>
                </c:pt>
                <c:pt idx="76">
                  <c:v>0.82307692307692293</c:v>
                </c:pt>
                <c:pt idx="77">
                  <c:v>0.83127962085308049</c:v>
                </c:pt>
                <c:pt idx="78">
                  <c:v>0.83925233644859809</c:v>
                </c:pt>
                <c:pt idx="79">
                  <c:v>0.84700460829493074</c:v>
                </c:pt>
                <c:pt idx="80">
                  <c:v>0.85454545454545439</c:v>
                </c:pt>
                <c:pt idx="81">
                  <c:v>0.86188340807174879</c:v>
                </c:pt>
                <c:pt idx="82">
                  <c:v>0.86902654867256635</c:v>
                </c:pt>
                <c:pt idx="83">
                  <c:v>0.8759825327510915</c:v>
                </c:pt>
                <c:pt idx="84">
                  <c:v>0.88275862068965505</c:v>
                </c:pt>
                <c:pt idx="85">
                  <c:v>0.88936170212765953</c:v>
                </c:pt>
                <c:pt idx="86">
                  <c:v>0.89579831932773113</c:v>
                </c:pt>
                <c:pt idx="87">
                  <c:v>0.90207468879668051</c:v>
                </c:pt>
                <c:pt idx="88">
                  <c:v>0.90819672131147533</c:v>
                </c:pt>
                <c:pt idx="89">
                  <c:v>0.91417004048582995</c:v>
                </c:pt>
                <c:pt idx="90">
                  <c:v>0.92</c:v>
                </c:pt>
                <c:pt idx="91">
                  <c:v>0.92569169960474318</c:v>
                </c:pt>
                <c:pt idx="92">
                  <c:v>0.9312499999999998</c:v>
                </c:pt>
                <c:pt idx="93">
                  <c:v>0.93667953667953663</c:v>
                </c:pt>
                <c:pt idx="94">
                  <c:v>0.94198473282442752</c:v>
                </c:pt>
                <c:pt idx="95">
                  <c:v>0.94716981132075451</c:v>
                </c:pt>
                <c:pt idx="96">
                  <c:v>0.95223880597014909</c:v>
                </c:pt>
                <c:pt idx="97">
                  <c:v>0.95719557195571947</c:v>
                </c:pt>
                <c:pt idx="98">
                  <c:v>0.96204379562043774</c:v>
                </c:pt>
                <c:pt idx="99">
                  <c:v>0.96678700361010816</c:v>
                </c:pt>
                <c:pt idx="100">
                  <c:v>0.97142857142857131</c:v>
                </c:pt>
                <c:pt idx="101">
                  <c:v>0.97597173144876315</c:v>
                </c:pt>
                <c:pt idx="102">
                  <c:v>0.98041958041958033</c:v>
                </c:pt>
                <c:pt idx="103">
                  <c:v>0.98477508650519019</c:v>
                </c:pt>
                <c:pt idx="104">
                  <c:v>0.98904109589041078</c:v>
                </c:pt>
                <c:pt idx="105">
                  <c:v>0.99322033898305073</c:v>
                </c:pt>
                <c:pt idx="106">
                  <c:v>0.99731543624161068</c:v>
                </c:pt>
                <c:pt idx="107">
                  <c:v>1.001328903654485</c:v>
                </c:pt>
                <c:pt idx="108">
                  <c:v>1.0052631578947366</c:v>
                </c:pt>
                <c:pt idx="109">
                  <c:v>1.0091205211726384</c:v>
                </c:pt>
                <c:pt idx="110">
                  <c:v>1.0129032258064516</c:v>
                </c:pt>
                <c:pt idx="111">
                  <c:v>1.0166134185303515</c:v>
                </c:pt>
                <c:pt idx="112">
                  <c:v>1.0202531645569621</c:v>
                </c:pt>
                <c:pt idx="113">
                  <c:v>1.0238244514106583</c:v>
                </c:pt>
                <c:pt idx="114">
                  <c:v>1.0273291925465837</c:v>
                </c:pt>
                <c:pt idx="115">
                  <c:v>1.0307692307692307</c:v>
                </c:pt>
                <c:pt idx="116">
                  <c:v>1.0341463414634147</c:v>
                </c:pt>
                <c:pt idx="117">
                  <c:v>1.0374622356495466</c:v>
                </c:pt>
                <c:pt idx="118">
                  <c:v>1.0407185628742515</c:v>
                </c:pt>
                <c:pt idx="119">
                  <c:v>1.0439169139465874</c:v>
                </c:pt>
                <c:pt idx="120">
                  <c:v>1.0470588235294116</c:v>
                </c:pt>
                <c:pt idx="121">
                  <c:v>1.0501457725947521</c:v>
                </c:pt>
                <c:pt idx="122">
                  <c:v>1.0531791907514449</c:v>
                </c:pt>
                <c:pt idx="123">
                  <c:v>1.056160458452722</c:v>
                </c:pt>
                <c:pt idx="124">
                  <c:v>1.0590909090909091</c:v>
                </c:pt>
                <c:pt idx="125">
                  <c:v>1.0619718309859154</c:v>
                </c:pt>
                <c:pt idx="126">
                  <c:v>1.0648044692737428</c:v>
                </c:pt>
                <c:pt idx="127">
                  <c:v>1.067590027700831</c:v>
                </c:pt>
                <c:pt idx="128">
                  <c:v>1.0703296703296703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79-4036-8CB3-E4A02E0C7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3644368"/>
        <c:axId val="1682258384"/>
      </c:lineChart>
      <c:catAx>
        <c:axId val="1673644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Координата</a:t>
                </a:r>
                <a:r>
                  <a:rPr lang="ru-RU" baseline="0"/>
                  <a:t> </a:t>
                </a:r>
                <a:r>
                  <a:rPr lang="en-US" baseline="0"/>
                  <a:t>Z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258384"/>
        <c:crosses val="autoZero"/>
        <c:auto val="1"/>
        <c:lblAlgn val="ctr"/>
        <c:lblOffset val="100"/>
        <c:noMultiLvlLbl val="0"/>
      </c:catAx>
      <c:valAx>
        <c:axId val="1682258384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Псевдоглубина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64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3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6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451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123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124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A84-7408-4639-B08C-008116359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75FF-531C-4718-8F44-D2D5C2D9F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2058-CD9B-4292-8389-091CE843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C47D-EA22-41B7-8C5E-700D210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B103-109F-434F-B839-E71A0DC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C1B-A0D5-4F98-8D38-37D94B3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B234-3D94-49C8-A825-03F7D76B2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CC5A-C2BA-48A4-84E9-C93E8DC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4672-98A2-42D8-B64C-20827F32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234-1979-4985-ADF6-055DBD1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751CD-FD3E-4AE0-97B5-C3E90FAEC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C603-ADBE-4C5E-899B-F93CE161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DBA6-F063-43D8-9386-9ADC5BF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3265-2A1C-4B08-BB96-470CC51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84AE-3476-4BC0-84DD-35C8F8B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5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34F-697F-47CB-ABDD-4F6950A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3D12-E675-4427-A546-DAECD5EC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E43F-A94A-433B-B056-16C8FD3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923C-835E-4109-9B4C-1DAC8B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E4FD-3414-49DF-9549-070D26D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D71C-BC2F-47B9-8F7A-8FC84483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23D5-E9E4-49CF-B485-751A30C4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3394-6698-4B0D-B799-D55F4D9B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163D-3D73-4827-A23C-ABC3DD65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F558-37CC-4D25-AF3C-DD2507A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B3E4-02EA-4276-B853-7F93E633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9B73-187C-4CE7-91EE-9CCA9660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D1B4-796D-4C1C-B516-C115CED9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1B3-1A75-4398-8EEC-192EACA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1CB3-148D-4612-BEF1-7A8A7005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4260-2A55-4A1C-8A13-4281951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4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1C7-1CE4-4C3D-A138-EE5BB4B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2F28-1728-41B5-8494-6D494246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7C2F-7F6D-4EE3-A300-5F757B3E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56412-36F6-4E80-9A19-BE04A48C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0BF11-FA13-4C2E-8437-2DB0556EB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A7C8-8F20-41FD-A62F-9A276C2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A725C-6D1D-43CC-981A-D1C19EC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3EA9-AF99-426F-B1A3-1BCD989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6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59B-645D-406F-9463-9076F7E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F228A-E833-496C-A225-9C193A0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9853-4A88-4D0B-B1AC-60CE6A4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E531-CF9C-4383-B998-5B62334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7F895-A445-471A-9BD9-DB515CD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A639-18A2-492A-B027-02A21EF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37F33-04F0-4895-85BD-60DF5695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E59-87B9-452A-BAA7-A48DAED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A2AE-4A0A-404D-A435-F2CDE942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2367F-56E3-410A-86CE-0B680822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211A3-C3A4-473D-9F65-765ECC1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204C9-429F-41C9-8CA5-3C3C120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C943-F32D-481B-84E1-B0C87B76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2011-29D8-43A5-9A7D-494AFCC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3F610-F9C1-4C72-A9EB-249F1AE0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E4E-1312-413C-AE00-02C3CEB9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086F-97B6-465D-8511-3D6043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1C15-6419-4D9D-83B2-CDB3C69B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E0D8-A062-49FB-A7D2-58B127C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0834-071B-458E-9760-B816B017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B574-D9B5-43CE-99D6-1F58FAAD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3E0D-4686-4AC6-9042-927D6087A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4C94-52F3-4178-89DD-AA5CFE0AC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331-AEFB-475E-8137-2970D2A8F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wmf"/><Relationship Id="rId4" Type="http://schemas.openxmlformats.org/officeDocument/2006/relationships/oleObject" Target="../embeddings/oleObject8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87.wmf"/><Relationship Id="rId7" Type="http://schemas.openxmlformats.org/officeDocument/2006/relationships/image" Target="../media/image8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90.wmf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wmf"/><Relationship Id="rId4" Type="http://schemas.openxmlformats.org/officeDocument/2006/relationships/oleObject" Target="../embeddings/oleObject17.bin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9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19.bin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wmf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102.w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30.bin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33.bin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1.emf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2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0%D0%B2%D0%B8%D0%BB%D0%BE_%D0%A1%D0%B0%D1%80%D1%80%D1%8E%D1%81%D0%B0" TargetMode="External"/><Relationship Id="rId4" Type="http://schemas.openxmlformats.org/officeDocument/2006/relationships/image" Target="../media/image53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wmf"/><Relationship Id="rId4" Type="http://schemas.openxmlformats.org/officeDocument/2006/relationships/oleObject" Target="../embeddings/oleObject2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4.bin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59" y="1268760"/>
            <a:ext cx="11528195" cy="3989039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8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F438147-95B6-4EB7-8456-BEFB37A67355}"/>
              </a:ext>
            </a:extLst>
          </p:cNvPr>
          <p:cNvGrpSpPr/>
          <p:nvPr/>
        </p:nvGrpSpPr>
        <p:grpSpPr>
          <a:xfrm>
            <a:off x="9043654" y="3789040"/>
            <a:ext cx="2819906" cy="2936390"/>
            <a:chOff x="-5291045" y="1481158"/>
            <a:chExt cx="3427218" cy="3486308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009B9784-6709-440C-A864-527B9A6F140E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0055B6FD-DF17-40B3-A74F-C82D6E8AC7BA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13" name="Прямая со стрелкой 12">
                  <a:extLst>
                    <a:ext uri="{FF2B5EF4-FFF2-40B4-BE49-F238E27FC236}">
                      <a16:creationId xmlns:a16="http://schemas.microsoft.com/office/drawing/2014/main" id="{206961D7-2177-4EDA-9F70-DD97F6245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 стрелкой 13">
                  <a:extLst>
                    <a:ext uri="{FF2B5EF4-FFF2-40B4-BE49-F238E27FC236}">
                      <a16:creationId xmlns:a16="http://schemas.microsoft.com/office/drawing/2014/main" id="{1711B6B2-2441-4E84-996C-2F91C73C6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 стрелкой 14">
                  <a:extLst>
                    <a:ext uri="{FF2B5EF4-FFF2-40B4-BE49-F238E27FC236}">
                      <a16:creationId xmlns:a16="http://schemas.microsoft.com/office/drawing/2014/main" id="{B2B70119-FF2F-4635-A888-CE5E5D476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Рисунок 11">
                <a:extLst>
                  <a:ext uri="{FF2B5EF4-FFF2-40B4-BE49-F238E27FC236}">
                    <a16:creationId xmlns:a16="http://schemas.microsoft.com/office/drawing/2014/main" id="{97B91FF1-859C-40FF-A198-19C4C3336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E5FC6E4-DDAF-4FE9-A3C8-6DFB15264EA2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244386-89E0-4EA1-9ECE-9BC0BD535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5051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5951539" y="1844675"/>
            <a:ext cx="4340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A783F8-79F1-4320-8379-2B74E727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7" y="4077072"/>
            <a:ext cx="2250352" cy="2204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A59D2E-8D65-4E24-B308-E7D40BF7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К трехмерным аффинным преобразованиям применимы те же идеи, что и к двухмерным</a:t>
            </a:r>
            <a:endParaRPr lang="en-US" sz="2400" dirty="0"/>
          </a:p>
          <a:p>
            <a:pPr eaLnBrk="1" hangingPunct="1"/>
            <a:r>
              <a:rPr lang="ru-RU" sz="2400" dirty="0"/>
              <a:t>В </a:t>
            </a:r>
            <a:r>
              <a:rPr lang="en-US" sz="2400" dirty="0"/>
              <a:t>3D </a:t>
            </a:r>
            <a:r>
              <a:rPr lang="ru-RU" sz="2400" dirty="0"/>
              <a:t>пространстве точка </a:t>
            </a:r>
            <a:r>
              <a:rPr lang="en-US" sz="2400" dirty="0"/>
              <a:t>P </a:t>
            </a:r>
            <a:r>
              <a:rPr lang="ru-RU" sz="2400" dirty="0"/>
              <a:t>имеет координаты:</a:t>
            </a:r>
            <a:br>
              <a:rPr lang="ru-RU" sz="2400" dirty="0"/>
            </a:br>
            <a:r>
              <a:rPr lang="en-US" sz="2400" dirty="0"/>
              <a:t>P = O + 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ru-RU" sz="2400" baseline="-25000" dirty="0"/>
          </a:p>
          <a:p>
            <a:pPr eaLnBrk="1" hangingPunct="1"/>
            <a:r>
              <a:rPr lang="en-US" sz="2400" dirty="0"/>
              <a:t>3D </a:t>
            </a:r>
            <a:r>
              <a:rPr lang="ru-RU" sz="2400" dirty="0"/>
              <a:t>Вектор имеет координаты: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 err="1"/>
              <a:t>V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D699B7C-A1B0-4207-A822-09A75D71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/>
              <a:t>Пусть </a:t>
            </a:r>
            <a:r>
              <a:rPr lang="en-US" sz="2400"/>
              <a:t>T() – </a:t>
            </a:r>
            <a:r>
              <a:rPr lang="ru-RU" sz="2400" b="1"/>
              <a:t>аффинное преобразование</a:t>
            </a:r>
            <a:r>
              <a:rPr lang="ru-RU" sz="2400"/>
              <a:t>, преобразующее точку </a:t>
            </a:r>
            <a:r>
              <a:rPr lang="en-US" sz="2400"/>
              <a:t>P </a:t>
            </a:r>
            <a:r>
              <a:rPr lang="ru-RU" sz="2400"/>
              <a:t>в точку </a:t>
            </a:r>
            <a:r>
              <a:rPr lang="en-US" sz="2400"/>
              <a:t>Q</a:t>
            </a:r>
          </a:p>
          <a:p>
            <a:pPr eaLnBrk="1" hangingPunct="1"/>
            <a:r>
              <a:rPr lang="ru-RU" sz="2400"/>
              <a:t>Данное преобразование можно представить в виде матрицы</a:t>
            </a:r>
            <a:r>
              <a:rPr lang="en-US" sz="2400"/>
              <a:t> M</a:t>
            </a:r>
            <a:r>
              <a:rPr lang="ru-RU" sz="2400"/>
              <a:t> размерностью </a:t>
            </a:r>
            <a:r>
              <a:rPr lang="en-US" sz="2400"/>
              <a:t>4x</a:t>
            </a:r>
            <a:r>
              <a:rPr lang="ru-RU" sz="2400"/>
              <a:t>4:</a:t>
            </a:r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95526"/>
              </p:ext>
            </p:extLst>
          </p:nvPr>
        </p:nvGraphicFramePr>
        <p:xfrm>
          <a:off x="5447928" y="5010151"/>
          <a:ext cx="48958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819400" imgH="914400" progId="Equation.3">
                  <p:embed/>
                </p:oleObj>
              </mc:Choice>
              <mc:Fallback>
                <p:oleObj name="Формула" r:id="rId2" imgW="28194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5010151"/>
                        <a:ext cx="48958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58BA064-FDB9-41AC-A3E0-F318419E8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95275"/>
              </p:ext>
            </p:extLst>
          </p:nvPr>
        </p:nvGraphicFramePr>
        <p:xfrm>
          <a:off x="1775521" y="3717032"/>
          <a:ext cx="2937095" cy="151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778000" imgH="914400" progId="Equation.3">
                  <p:embed/>
                </p:oleObj>
              </mc:Choice>
              <mc:Fallback>
                <p:oleObj name="Формула" r:id="rId4" imgW="1778000" imgH="914400" progId="Equation.3">
                  <p:embed/>
                  <p:pic>
                    <p:nvPicPr>
                      <p:cNvPr id="17613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1" y="3717032"/>
                        <a:ext cx="2937095" cy="1510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перемещения осуществляет перенос точки на вектор</a:t>
            </a:r>
            <a:br>
              <a:rPr lang="en-US" sz="2800" dirty="0"/>
            </a:br>
            <a:r>
              <a:rPr lang="en-US" sz="2800" b="1" dirty="0"/>
              <a:t>m</a:t>
            </a:r>
            <a:r>
              <a:rPr lang="en-US" sz="2800" dirty="0"/>
              <a:t> = (dx, </a:t>
            </a:r>
            <a:r>
              <a:rPr lang="en-US" sz="2800" dirty="0" err="1"/>
              <a:t>dy</a:t>
            </a:r>
            <a:r>
              <a:rPr lang="en-US" sz="2800" dirty="0"/>
              <a:t>, </a:t>
            </a:r>
            <a:r>
              <a:rPr lang="en-US" sz="2800" dirty="0" err="1"/>
              <a:t>dz</a:t>
            </a:r>
            <a:r>
              <a:rPr lang="en-US" sz="2800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/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Масштабирование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Матрица масштабирования относительно начала отсчета имеет следующий вид:</a:t>
            </a:r>
          </a:p>
        </p:txBody>
      </p:sp>
      <p:graphicFrame>
        <p:nvGraphicFramePr>
          <p:cNvPr id="1843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157366"/>
              </p:ext>
            </p:extLst>
          </p:nvPr>
        </p:nvGraphicFramePr>
        <p:xfrm>
          <a:off x="3143250" y="3765550"/>
          <a:ext cx="33845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447800" imgH="914400" progId="Equation.3">
                  <p:embed/>
                </p:oleObj>
              </mc:Choice>
              <mc:Fallback>
                <p:oleObj name="Формула" r:id="rId2" imgW="14478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765550"/>
                        <a:ext cx="33845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единичного сдвига является единичной матрицей, в которой один из нулей заменен некоторой величиной </a:t>
            </a:r>
            <a:r>
              <a:rPr lang="en-US" sz="2800" dirty="0"/>
              <a:t>f:</a:t>
            </a:r>
            <a:endParaRPr lang="ru-RU" sz="2800" dirty="0"/>
          </a:p>
        </p:txBody>
      </p:sp>
      <p:graphicFrame>
        <p:nvGraphicFramePr>
          <p:cNvPr id="1863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4221163"/>
          <a:ext cx="22510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257300" imgH="914400" progId="Equation.3">
                  <p:embed/>
                </p:oleObj>
              </mc:Choice>
              <mc:Fallback>
                <p:oleObj name="Формула" r:id="rId2" imgW="12573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221163"/>
                        <a:ext cx="225107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5859463" y="4449764"/>
            <a:ext cx="2468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Q = (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fP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</a:t>
            </a:r>
            <a:r>
              <a:rPr lang="en-US" sz="2400" dirty="0"/>
              <a:t>+</a:t>
            </a:r>
            <a:r>
              <a:rPr lang="en-US" sz="2400" dirty="0" err="1"/>
              <a:t>Py</a:t>
            </a:r>
            <a:r>
              <a:rPr lang="en-US" sz="2400" dirty="0"/>
              <a:t>,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Однако 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152900" y="4651376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4440239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4440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4583114" y="4508501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924426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4295776" y="4076701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6959600" y="4508501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6888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7175501" y="4941889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7032626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535863" y="4508501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6527801" y="4149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5159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5087938" y="3500439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4656139" y="3213101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6456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6BB4E7-1DFF-4413-BB9B-9871122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системы координат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F8F173-CC62-46CF-839F-26387C4D6744}"/>
              </a:ext>
            </a:extLst>
          </p:cNvPr>
          <p:cNvGrpSpPr/>
          <p:nvPr/>
        </p:nvGrpSpPr>
        <p:grpSpPr>
          <a:xfrm>
            <a:off x="2351584" y="2420888"/>
            <a:ext cx="1080120" cy="1224136"/>
            <a:chOff x="2351584" y="2420888"/>
            <a:chExt cx="1080120" cy="122413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9E9F7C2-25DE-48A6-8A2B-A674D803032B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A538D9-2C48-4B4D-B67D-06FB5A664BB0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76A83F-BB96-43A4-AFC4-78B449586DC8}"/>
              </a:ext>
            </a:extLst>
          </p:cNvPr>
          <p:cNvGrpSpPr/>
          <p:nvPr/>
        </p:nvGrpSpPr>
        <p:grpSpPr>
          <a:xfrm rot="2912856">
            <a:off x="4932048" y="4058946"/>
            <a:ext cx="1080120" cy="1224136"/>
            <a:chOff x="2351584" y="2420888"/>
            <a:chExt cx="1080120" cy="12241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18E34F-EDD2-400E-A011-22E39819256E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34F478-F788-4E6A-A90E-6F4CE5658FD4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9016212-CF56-4557-B8F5-762F83716F26}"/>
              </a:ext>
            </a:extLst>
          </p:cNvPr>
          <p:cNvSpPr/>
          <p:nvPr/>
        </p:nvSpPr>
        <p:spPr>
          <a:xfrm>
            <a:off x="2711624" y="2924944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4EF08-4CFA-4B0C-A9DA-782CAB4863C0}"/>
              </a:ext>
            </a:extLst>
          </p:cNvPr>
          <p:cNvSpPr/>
          <p:nvPr/>
        </p:nvSpPr>
        <p:spPr>
          <a:xfrm>
            <a:off x="5137457" y="4671422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DD997-1F20-4905-8FD2-0E8DBD851646}"/>
              </a:ext>
            </a:extLst>
          </p:cNvPr>
          <p:cNvSpPr txBox="1"/>
          <p:nvPr/>
        </p:nvSpPr>
        <p:spPr>
          <a:xfrm>
            <a:off x="2999656" y="29249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F60F5-546F-459E-B58F-3215A8987EE9}"/>
              </a:ext>
            </a:extLst>
          </p:cNvPr>
          <p:cNvSpPr txBox="1"/>
          <p:nvPr/>
        </p:nvSpPr>
        <p:spPr>
          <a:xfrm>
            <a:off x="5324219" y="43740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9975F-003A-4930-BB57-D45F6E21B9EB}"/>
              </a:ext>
            </a:extLst>
          </p:cNvPr>
          <p:cNvSpPr txBox="1"/>
          <p:nvPr/>
        </p:nvSpPr>
        <p:spPr>
          <a:xfrm>
            <a:off x="7824192" y="2780928"/>
            <a:ext cx="374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вычислить расстояние между точками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P2</a:t>
            </a:r>
            <a:r>
              <a:rPr lang="ru-RU" dirty="0"/>
              <a:t>, нужно выразить их координаты в одной и той же системе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34190055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p:graphicFrame>
        <p:nvGraphicFramePr>
          <p:cNvPr id="1914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072236"/>
              </p:ext>
            </p:extLst>
          </p:nvPr>
        </p:nvGraphicFramePr>
        <p:xfrm>
          <a:off x="1271464" y="4025429"/>
          <a:ext cx="28495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536700" imgH="914400" progId="Equation.3">
                  <p:embed/>
                </p:oleObj>
              </mc:Choice>
              <mc:Fallback>
                <p:oleObj name="Формула" r:id="rId2" imgW="1536700" imgH="9144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4025429"/>
                        <a:ext cx="28495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00003"/>
              </p:ext>
            </p:extLst>
          </p:nvPr>
        </p:nvGraphicFramePr>
        <p:xfrm>
          <a:off x="4556944" y="4005263"/>
          <a:ext cx="2926532" cy="172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549400" imgH="914400" progId="Equation.3">
                  <p:embed/>
                </p:oleObj>
              </mc:Choice>
              <mc:Fallback>
                <p:oleObj name="Формула" r:id="rId4" imgW="1549400" imgH="914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944" y="4005263"/>
                        <a:ext cx="2926532" cy="1727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2412"/>
              </p:ext>
            </p:extLst>
          </p:nvPr>
        </p:nvGraphicFramePr>
        <p:xfrm>
          <a:off x="7680176" y="4047116"/>
          <a:ext cx="2781319" cy="165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536700" imgH="914400" progId="Equation.3">
                  <p:embed/>
                </p:oleObj>
              </mc:Choice>
              <mc:Fallback>
                <p:oleObj name="Формула" r:id="rId6" imgW="1536700" imgH="914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176" y="4047116"/>
                        <a:ext cx="2781319" cy="1655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28184"/>
              </p:ext>
            </p:extLst>
          </p:nvPr>
        </p:nvGraphicFramePr>
        <p:xfrm>
          <a:off x="2782888" y="2133600"/>
          <a:ext cx="178253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672808" imgH="431613" progId="Equation.3">
                  <p:embed/>
                </p:oleObj>
              </mc:Choice>
              <mc:Fallback>
                <p:oleObj name="Формула" r:id="rId8" imgW="672808" imgH="43161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133600"/>
                        <a:ext cx="178253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567608" y="4959233"/>
            <a:ext cx="6861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ECB247-5E36-4FCE-8DD6-16092A2EE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84112"/>
              </p:ext>
            </p:extLst>
          </p:nvPr>
        </p:nvGraphicFramePr>
        <p:xfrm>
          <a:off x="2718847" y="4144730"/>
          <a:ext cx="36718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612900" imgH="241300" progId="Equation.3">
                  <p:embed/>
                </p:oleObj>
              </mc:Choice>
              <mc:Fallback>
                <p:oleObj name="Формула" r:id="rId2" imgW="1612900" imgH="241300" progId="Equation.3">
                  <p:embed/>
                  <p:pic>
                    <p:nvPicPr>
                      <p:cNvPr id="19456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847" y="4144730"/>
                        <a:ext cx="36718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При использовании углов Эйлера мы выполняем последовательность </a:t>
            </a:r>
            <a:r>
              <a:rPr lang="en-US" sz="2800"/>
              <a:t>x-, y- </a:t>
            </a:r>
            <a:r>
              <a:rPr lang="ru-RU" sz="2800"/>
              <a:t>и </a:t>
            </a:r>
            <a:r>
              <a:rPr lang="en-US" sz="2800"/>
              <a:t>z-</a:t>
            </a:r>
            <a:r>
              <a:rPr lang="ru-RU" sz="280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Очень 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5847620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5638" y="4357689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p:graphicFrame>
        <p:nvGraphicFramePr>
          <p:cNvPr id="19763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2011"/>
              </p:ext>
            </p:extLst>
          </p:nvPr>
        </p:nvGraphicFramePr>
        <p:xfrm>
          <a:off x="2071688" y="2492375"/>
          <a:ext cx="8272462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127500" imgH="939800" progId="Equation.3">
                  <p:embed/>
                </p:oleObj>
              </mc:Choice>
              <mc:Fallback>
                <p:oleObj name="Формула" r:id="rId2" imgW="4127500" imgH="9398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492375"/>
                        <a:ext cx="8272462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06050"/>
              </p:ext>
            </p:extLst>
          </p:nvPr>
        </p:nvGraphicFramePr>
        <p:xfrm>
          <a:off x="2999656" y="4625975"/>
          <a:ext cx="2016224" cy="204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27100" imgH="939800" progId="Equation.3">
                  <p:embed/>
                </p:oleObj>
              </mc:Choice>
              <mc:Fallback>
                <p:oleObj name="Формула" r:id="rId4" imgW="9271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4625975"/>
                        <a:ext cx="2016224" cy="204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p:graphicFrame>
        <p:nvGraphicFramePr>
          <p:cNvPr id="1996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51088" y="3141663"/>
          <a:ext cx="28781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854200" imgH="914400" progId="Equation.3">
                  <p:embed/>
                </p:oleObj>
              </mc:Choice>
              <mc:Fallback>
                <p:oleObj name="Формула" r:id="rId2" imgW="1854200" imgH="9144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141663"/>
                        <a:ext cx="28781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2424113" y="5300663"/>
          <a:ext cx="32559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095500" imgH="812800" progId="Equation.3">
                  <p:embed/>
                </p:oleObj>
              </mc:Choice>
              <mc:Fallback>
                <p:oleObj name="Формула" r:id="rId4" imgW="2095500" imgH="812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300663"/>
                        <a:ext cx="32559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7241"/>
              </p:ext>
            </p:extLst>
          </p:nvPr>
        </p:nvGraphicFramePr>
        <p:xfrm>
          <a:off x="7680326" y="4365626"/>
          <a:ext cx="14382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27000" imgH="1307880" progId="Equation.3">
                  <p:embed/>
                </p:oleObj>
              </mc:Choice>
              <mc:Fallback>
                <p:oleObj name="Формула" r:id="rId6" imgW="927000" imgH="1307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4365626"/>
                        <a:ext cx="14382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2567608" y="2132856"/>
            <a:ext cx="7726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2116139" y="4813301"/>
            <a:ext cx="189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7464425" y="3860801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  <p:bldP spid="19969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Изменения систем координат</a:t>
            </a:r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p:graphicFrame>
        <p:nvGraphicFramePr>
          <p:cNvPr id="205861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12556"/>
              </p:ext>
            </p:extLst>
          </p:nvPr>
        </p:nvGraphicFramePr>
        <p:xfrm>
          <a:off x="5689600" y="3646488"/>
          <a:ext cx="81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12447" imgH="710891" progId="Equation.3">
                  <p:embed/>
                </p:oleObj>
              </mc:Choice>
              <mc:Fallback>
                <p:oleObj name="Формула" r:id="rId2" imgW="812447" imgH="710891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646488"/>
                        <a:ext cx="8128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4224339" y="5013326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1919289" y="3141664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2997201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3230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3082926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4265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3935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3216275" y="45021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3011489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16641390">
            <a:off x="2606676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3684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2740025" y="459422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1919289" y="6308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2640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4440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32787" name="Text Box 39"/>
          <p:cNvSpPr txBox="1">
            <a:spLocks noChangeArrowheads="1"/>
          </p:cNvSpPr>
          <p:nvPr/>
        </p:nvSpPr>
        <p:spPr bwMode="auto">
          <a:xfrm>
            <a:off x="3913112" y="1772321"/>
            <a:ext cx="616339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Дано: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, O)</a:t>
            </a:r>
            <a:r>
              <a:rPr lang="ru-RU" dirty="0"/>
              <a:t> и точка </a:t>
            </a:r>
            <a:r>
              <a:rPr lang="en-US" dirty="0"/>
              <a:t>P</a:t>
            </a:r>
            <a:r>
              <a:rPr lang="ru-RU" dirty="0"/>
              <a:t> с координатами (</a:t>
            </a:r>
            <a:r>
              <a:rPr lang="en-US" dirty="0"/>
              <a:t>a, b).</a:t>
            </a:r>
          </a:p>
          <a:p>
            <a:endParaRPr lang="en-US" dirty="0"/>
          </a:p>
          <a:p>
            <a:r>
              <a:rPr lang="ru-RU" dirty="0"/>
              <a:t>Преобразование </a:t>
            </a:r>
            <a:r>
              <a:rPr lang="en-US" dirty="0"/>
              <a:t>T(.)</a:t>
            </a:r>
            <a:r>
              <a:rPr lang="ru-RU" dirty="0"/>
              <a:t>, выраженное матрицей </a:t>
            </a:r>
            <a:r>
              <a:rPr lang="en-US" dirty="0"/>
              <a:t>M</a:t>
            </a:r>
            <a:r>
              <a:rPr lang="ru-RU" dirty="0"/>
              <a:t>, переводит фрейм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O) </a:t>
            </a:r>
            <a:r>
              <a:rPr lang="ru-RU" dirty="0"/>
              <a:t>в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b="1" dirty="0"/>
              <a:t>’</a:t>
            </a:r>
            <a:r>
              <a:rPr lang="en-US" dirty="0"/>
              <a:t>, </a:t>
            </a:r>
            <a:r>
              <a:rPr lang="en-US" b="1" dirty="0"/>
              <a:t>j’</a:t>
            </a:r>
            <a:r>
              <a:rPr lang="en-US" dirty="0"/>
              <a:t>, O’)</a:t>
            </a:r>
            <a:r>
              <a:rPr lang="ru-RU" dirty="0"/>
              <a:t>, в котором точка </a:t>
            </a:r>
            <a:r>
              <a:rPr lang="en-US" dirty="0"/>
              <a:t>P</a:t>
            </a:r>
            <a:r>
              <a:rPr lang="ru-RU" dirty="0"/>
              <a:t> имеет координаты</a:t>
            </a:r>
            <a:r>
              <a:rPr lang="en-US" dirty="0"/>
              <a:t> (c, d).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система координат 1 переходит в систему 2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(.), </a:t>
            </a:r>
            <a:r>
              <a:rPr lang="ru-RU" sz="2800" dirty="0"/>
              <a:t>а система 2 – в систему №3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(.)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Заметим, что система №3</a:t>
            </a:r>
            <a:r>
              <a:rPr lang="en-US" dirty="0"/>
              <a:t> </a:t>
            </a:r>
            <a:r>
              <a:rPr lang="ru-RU" dirty="0"/>
              <a:t>трансформируется относительно системы №2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Если координаты точки </a:t>
            </a:r>
            <a:r>
              <a:rPr lang="en-US" sz="2800" dirty="0"/>
              <a:t>P </a:t>
            </a:r>
            <a:r>
              <a:rPr lang="ru-RU" sz="2800" dirty="0"/>
              <a:t>в системе №3 равны </a:t>
            </a:r>
            <a:r>
              <a:rPr lang="en-US" sz="2800" dirty="0"/>
              <a:t>(e,f,1)</a:t>
            </a:r>
            <a:r>
              <a:rPr lang="en-US" sz="2800" baseline="30000" dirty="0"/>
              <a:t>T</a:t>
            </a:r>
            <a:r>
              <a:rPr lang="en-US" sz="2800" dirty="0"/>
              <a:t>, </a:t>
            </a:r>
            <a:r>
              <a:rPr lang="ru-RU" sz="2800" dirty="0"/>
              <a:t>то чему будут равны координаты (</a:t>
            </a:r>
            <a:r>
              <a:rPr lang="en-US" sz="2800" dirty="0"/>
              <a:t>a,b,1)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ru-RU" sz="2800" dirty="0"/>
              <a:t>в системе №1?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Векторы и точки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D4AB1-ABF2-4D3D-8FD7-A7AC9A59F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Двукратное преобразование координатного фрейма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11450" y="2276475"/>
          <a:ext cx="37449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651000" imgH="711200" progId="Equation.3">
                  <p:embed/>
                </p:oleObj>
              </mc:Choice>
              <mc:Fallback>
                <p:oleObj name="Формула" r:id="rId3" imgW="16510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276475"/>
                        <a:ext cx="37449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2135189" y="4292601"/>
            <a:ext cx="8048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2208214" y="5373689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Рисование трехмерных сцен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4BB958-3DB6-481D-8BFF-F3F4CA9FB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3924301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4087813" y="2168526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4079876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5435601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5651501" y="4440239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4008438" y="2060576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3976688" y="2079626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4079876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5951538" y="3213101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4583114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5951538" y="5229226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4635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6096001" y="32131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7751763" y="544512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4071938" y="2168526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084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1971676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9120189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2568575" y="3284539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7377114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8401051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6383339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4008439" y="3517901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4002088" y="3084514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03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2782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2135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2713039" y="1844676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1774825" y="2420939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4872039" y="3068639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4872039" y="3465514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4485482" y="2564607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1781176" y="2447926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1774825" y="2420939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7535863" y="3644901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7535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1781175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4487070" y="2566195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1774825" y="2420939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8543926" y="23495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24564" y="2060576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8040689" y="2565401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5087938" y="2276476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7200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6383339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2595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2711451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3359151" y="5661026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3360739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1919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5303839" y="5678489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5951539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7032625" y="4437064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7608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2316163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5951538" y="30686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4151314" y="5300664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2690814" y="6397626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4440239" y="2349501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3575051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5807075" y="3959226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4654551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5807076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03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3575050" y="4194176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2351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754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2638425" y="6353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646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4706938" y="593725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7104063" y="570547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5519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3582989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3579813" y="4410076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4764089" y="4949826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5986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503614" y="556101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1990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2638426" y="4121151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7608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4989514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4757739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943476" y="5053014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5591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2767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03389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3419476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818438" y="4516439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8913813" y="5157789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9028113" y="48133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8904288" y="5235576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7680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7248526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7608889" y="4721226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9551988" y="5372101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8977313" y="3429001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2351089" y="2060576"/>
            <a:ext cx="4321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нам известно:</a:t>
            </a:r>
          </a:p>
          <a:p>
            <a:pPr>
              <a:buFontTx/>
              <a:buChar char="•"/>
            </a:pPr>
            <a:r>
              <a:rPr lang="ru-RU"/>
              <a:t>Положение глаз наблюдателя</a:t>
            </a:r>
            <a:r>
              <a:rPr lang="en-US"/>
              <a:t> (Eye)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Положение точки наблюдения</a:t>
            </a:r>
            <a:r>
              <a:rPr lang="en-US"/>
              <a:t> (Look)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Направление вектора «вверх»</a:t>
            </a:r>
            <a:r>
              <a:rPr lang="en-US"/>
              <a:t> (</a:t>
            </a:r>
            <a:r>
              <a:rPr lang="en-US" b="1"/>
              <a:t>up</a:t>
            </a:r>
            <a:r>
              <a:rPr lang="en-US"/>
              <a:t>)</a:t>
            </a:r>
          </a:p>
          <a:p>
            <a:endParaRPr lang="ru-RU"/>
          </a:p>
          <a:p>
            <a:r>
              <a:rPr lang="ru-RU"/>
              <a:t>Тогда</a:t>
            </a:r>
            <a:r>
              <a:rPr lang="en-US"/>
              <a:t>:</a:t>
            </a:r>
            <a:endParaRPr lang="ru-RU"/>
          </a:p>
          <a:p>
            <a:pPr>
              <a:buFontTx/>
              <a:buChar char="•"/>
            </a:pPr>
            <a:r>
              <a:rPr lang="en-US" b="1"/>
              <a:t>n</a:t>
            </a:r>
            <a:r>
              <a:rPr lang="en-US"/>
              <a:t>=Eye</a:t>
            </a:r>
            <a:r>
              <a:rPr lang="ru-RU"/>
              <a:t> – </a:t>
            </a:r>
            <a:r>
              <a:rPr lang="en-US"/>
              <a:t>Look</a:t>
            </a:r>
          </a:p>
          <a:p>
            <a:pPr>
              <a:buFontTx/>
              <a:buChar char="•"/>
            </a:pPr>
            <a:r>
              <a:rPr lang="en-US" b="1"/>
              <a:t>u</a:t>
            </a:r>
            <a:r>
              <a:rPr lang="en-US"/>
              <a:t>=</a:t>
            </a:r>
            <a:r>
              <a:rPr lang="en-US" b="1"/>
              <a:t>up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b="1"/>
              <a:t>n</a:t>
            </a:r>
          </a:p>
          <a:p>
            <a:pPr>
              <a:buFontTx/>
              <a:buChar char="•"/>
            </a:pPr>
            <a:r>
              <a:rPr lang="en-US" b="1"/>
              <a:t>v</a:t>
            </a:r>
            <a:r>
              <a:rPr lang="en-US"/>
              <a:t>=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u</a:t>
            </a:r>
          </a:p>
          <a:p>
            <a:endParaRPr lang="ru-RU">
              <a:sym typeface="Symbol" pitchFamily="18" charset="2"/>
            </a:endParaRPr>
          </a:p>
          <a:p>
            <a:r>
              <a:rPr lang="ru-RU">
                <a:sym typeface="Symbol" pitchFamily="18" charset="2"/>
              </a:rPr>
              <a:t>Затем производим нормализацию векторов </a:t>
            </a:r>
            <a:r>
              <a:rPr lang="en-US" b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</a:t>
            </a:r>
            <a:r>
              <a:rPr lang="ru-RU">
                <a:sym typeface="Symbol" pitchFamily="18" charset="2"/>
              </a:rPr>
              <a:t>и </a:t>
            </a:r>
            <a:r>
              <a:rPr lang="en-US" b="1">
                <a:sym typeface="Symbol" pitchFamily="18" charset="2"/>
              </a:rPr>
              <a:t>n</a:t>
            </a:r>
          </a:p>
          <a:p>
            <a:endParaRPr lang="ru-RU">
              <a:sym typeface="Symbol" pitchFamily="18" charset="2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8328026" y="486886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9840914" y="5156201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6972300" y="4659314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7156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7464426" y="4940301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7137401" y="3284539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7516813" y="58928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8401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8401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8451851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6096000" y="4724401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 – это направленный отрезок</a:t>
            </a:r>
          </a:p>
          <a:p>
            <a:pPr lvl="1" eaLnBrk="1" hangingPunct="1"/>
            <a:r>
              <a:rPr lang="ru-RU" dirty="0"/>
              <a:t>Объект, имеющий </a:t>
            </a:r>
            <a:r>
              <a:rPr lang="ru-RU" b="1" dirty="0"/>
              <a:t>длину</a:t>
            </a:r>
            <a:r>
              <a:rPr lang="ru-RU" dirty="0"/>
              <a:t> и </a:t>
            </a:r>
            <a:r>
              <a:rPr lang="ru-RU" b="1" dirty="0"/>
              <a:t>направление</a:t>
            </a:r>
          </a:p>
          <a:p>
            <a:pPr lvl="1" eaLnBrk="1" hangingPunct="1"/>
            <a:r>
              <a:rPr lang="ru-RU" dirty="0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 dirty="0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6959601" y="5900739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2324100" y="2819401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6975476" y="5900739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5510214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6975475" y="4773614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6018213" y="5900739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5549900" y="546100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242051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7031038" y="4660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6977064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6978650" y="4943476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7906545" y="5364957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8863013" y="5900739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6919914" y="5843589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2640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2711451" y="3213101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3229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2711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2711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2135189" y="2636839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1847850" y="3213101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2711450" y="2349501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4271964" y="4773614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1992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3000376" y="23495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2208213" y="23495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3432175" y="2349501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2782889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4656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6240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4656138" y="1844676"/>
            <a:ext cx="6011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координаты камеры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6018214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8074026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8112126" y="4365626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 имеет следующий вид: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4727576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4524375" y="3165476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4872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3143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8943976" y="4768851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p:graphicFrame>
        <p:nvGraphicFramePr>
          <p:cNvPr id="242742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1703388" y="5516563"/>
          <a:ext cx="1000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60113" imgH="431613" progId="Equation.3">
                  <p:embed/>
                </p:oleObj>
              </mc:Choice>
              <mc:Fallback>
                <p:oleObj name="Формула" r:id="rId2" imgW="660113" imgH="431613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516563"/>
                        <a:ext cx="10001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3323432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3143251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6888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4530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4532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6888164" y="5013326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8185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6600826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9120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8185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10036176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7824788" y="4292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8904289" y="5734051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7751764" y="5013326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1992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2855913" y="45815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7804151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19082292">
            <a:off x="6461126" y="1890714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6580188" y="4092576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6959601" y="2924176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527801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4643439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3155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7340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42744" name="Object 56"/>
          <p:cNvGraphicFramePr>
            <a:graphicFrameLocks noChangeAspect="1"/>
          </p:cNvGraphicFramePr>
          <p:nvPr/>
        </p:nvGraphicFramePr>
        <p:xfrm>
          <a:off x="3719514" y="6203950"/>
          <a:ext cx="1152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61669" imgH="431613" progId="Equation.3">
                  <p:embed/>
                </p:oleObj>
              </mc:Choice>
              <mc:Fallback>
                <p:oleObj name="Формула" r:id="rId4" imgW="761669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6203950"/>
                        <a:ext cx="11525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5" name="Object 57"/>
          <p:cNvGraphicFramePr>
            <a:graphicFrameLocks noChangeAspect="1"/>
          </p:cNvGraphicFramePr>
          <p:nvPr/>
        </p:nvGraphicFramePr>
        <p:xfrm>
          <a:off x="3359151" y="5516563"/>
          <a:ext cx="1020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672808" imgH="444307" progId="Equation.3">
                  <p:embed/>
                </p:oleObj>
              </mc:Choice>
              <mc:Fallback>
                <p:oleObj name="Формула" r:id="rId6" imgW="672808" imgH="44430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516563"/>
                        <a:ext cx="10207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6" name="Object 58"/>
          <p:cNvGraphicFramePr>
            <a:graphicFrameLocks noChangeAspect="1"/>
          </p:cNvGraphicFramePr>
          <p:nvPr/>
        </p:nvGraphicFramePr>
        <p:xfrm>
          <a:off x="5159376" y="6165850"/>
          <a:ext cx="1152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762000" imgH="457200" progId="Equation.3">
                  <p:embed/>
                </p:oleObj>
              </mc:Choice>
              <mc:Fallback>
                <p:oleObj name="Формула" r:id="rId8" imgW="7620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6165850"/>
                        <a:ext cx="11525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7535864" y="3355976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7824788" y="2276475"/>
            <a:ext cx="2035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6862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6888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6816726" y="2924176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1611314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1524000" y="6308726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9120189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4511675" y="3933825"/>
            <a:ext cx="1859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4872038" y="2924175"/>
            <a:ext cx="1875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063750" y="4581526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2063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4008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2063751" y="3322639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4008439" y="3327401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4008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1992314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4367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2187576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4583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5232400" y="3284539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3000376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4079875" y="2349501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3984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5159376" y="1557339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4079876" y="3213101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4079876" y="3500439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3287714" y="2595564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566988" y="2420939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3000375" y="39338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4151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6527801" y="2060576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351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6311900" y="6308726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5375275" y="6021389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4440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6600826" y="4076701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4440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4079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F673B667-03C4-42CD-9EA5-73446EA04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Расстояние от точки до глаза</a:t>
            </a:r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676531"/>
              </p:ext>
            </p:extLst>
          </p:nvPr>
        </p:nvGraphicFramePr>
        <p:xfrm>
          <a:off x="6248401" y="4302126"/>
          <a:ext cx="1800200" cy="58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39392" imgH="304668" progId="Equation.3">
                  <p:embed/>
                </p:oleObj>
              </mc:Choice>
              <mc:Fallback>
                <p:oleObj name="Формула" r:id="rId2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302126"/>
                        <a:ext cx="1800200" cy="583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3178970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4224339" y="1989138"/>
            <a:ext cx="6219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3143251" y="2708276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5808663" y="3090863"/>
            <a:ext cx="95250" cy="9525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104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5859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7175501" y="2924176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4440238" y="2212976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5856288" y="3812749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Расстояние от точки </a:t>
            </a:r>
            <a:r>
              <a:rPr lang="en-US" dirty="0"/>
              <a:t>P </a:t>
            </a:r>
            <a:r>
              <a:rPr lang="ru-RU" dirty="0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983432" y="5645665"/>
            <a:ext cx="90003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Извлечение квадратных корней – дорогая операция, поэтому применяют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  <p:bldP spid="2580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2927350" y="3789362"/>
            <a:ext cx="0" cy="26012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2495551" y="5876925"/>
            <a:ext cx="237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3416300" y="4481514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3360739" y="4438650"/>
            <a:ext cx="71437" cy="7143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584700" y="5302250"/>
            <a:ext cx="71438" cy="7143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3413126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4656139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3937001" y="45815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4943476" y="5876926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2495551" y="37163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5232401" y="2997200"/>
            <a:ext cx="47195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 dirty="0"/>
              <a:t>v</a:t>
            </a:r>
            <a:r>
              <a:rPr lang="en-US" dirty="0"/>
              <a:t> = Q – P</a:t>
            </a:r>
            <a:endParaRPr lang="ru-RU" dirty="0"/>
          </a:p>
          <a:p>
            <a:pPr lvl="1">
              <a:buFontTx/>
              <a:buChar char="•"/>
            </a:pPr>
            <a:r>
              <a:rPr lang="ru-RU" i="1" dirty="0"/>
              <a:t>Разность точки и точки есть </a:t>
            </a:r>
            <a:r>
              <a:rPr lang="ru-RU" b="1" i="1" dirty="0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5232400" y="4325939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Точка </a:t>
            </a:r>
            <a:r>
              <a:rPr lang="en-US" dirty="0"/>
              <a:t>Q </a:t>
            </a:r>
            <a:r>
              <a:rPr lang="ru-RU" dirty="0"/>
              <a:t>получена путем перемещения точки </a:t>
            </a:r>
            <a:r>
              <a:rPr lang="en-US" dirty="0"/>
              <a:t>P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</a:p>
          <a:p>
            <a:pPr lvl="1">
              <a:buFontTx/>
              <a:buChar char="•"/>
            </a:pPr>
            <a:r>
              <a:rPr lang="en-US" dirty="0"/>
              <a:t>Q = P + </a:t>
            </a:r>
            <a:r>
              <a:rPr lang="en-US" b="1" dirty="0"/>
              <a:t>v</a:t>
            </a:r>
            <a:endParaRPr lang="en-US" dirty="0"/>
          </a:p>
          <a:p>
            <a:pPr lvl="1">
              <a:buFontTx/>
              <a:buChar char="•"/>
            </a:pPr>
            <a:r>
              <a:rPr lang="ru-RU" i="1" dirty="0"/>
              <a:t>Сумма точки и вектора есть </a:t>
            </a:r>
            <a:r>
              <a:rPr lang="ru-RU" b="1" i="1" dirty="0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874056" y="1714500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Точка имеет положение в пространстве</a:t>
            </a:r>
          </a:p>
          <a:p>
            <a:r>
              <a:rPr lang="ru-RU" dirty="0"/>
              <a:t>Вектор имеет размер и направление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2CEE6065-B49E-457A-9938-AEBD143F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80" y="6021288"/>
            <a:ext cx="388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Точки с точками складывать нельзя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/>
      <p:bldP spid="63502" grpId="0"/>
      <p:bldP spid="16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дальше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48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∗,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∗,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∗)=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/>
              </a:p>
            </p:txBody>
          </p:sp>
        </mc:Choice>
        <mc:Fallback xmlns="">
          <p:sp>
            <p:nvSpPr>
              <p:cNvPr id="2621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911425" y="3284539"/>
            <a:ext cx="95962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некоторые константы</a:t>
            </a:r>
          </a:p>
          <a:p>
            <a:endParaRPr lang="ru-RU" sz="1600" dirty="0"/>
          </a:p>
          <a:p>
            <a:r>
              <a:rPr lang="ru-RU" sz="1600" dirty="0"/>
              <a:t>Удобно выбрать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</a:t>
            </a:r>
            <a:r>
              <a:rPr lang="ru-RU" sz="1600" dirty="0"/>
              <a:t> так, чтобы </a:t>
            </a:r>
            <a:r>
              <a:rPr lang="ru-RU" sz="1600" dirty="0" err="1"/>
              <a:t>псевдоглубина</a:t>
            </a:r>
            <a:r>
              <a:rPr lang="ru-RU" sz="1600" dirty="0"/>
              <a:t> изменялось в пределах -1 до +1:</a:t>
            </a:r>
          </a:p>
          <a:p>
            <a:r>
              <a:rPr lang="en-US" sz="1600" dirty="0"/>
              <a:t>z* = -1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-N</a:t>
            </a:r>
          </a:p>
          <a:p>
            <a:r>
              <a:rPr lang="en-US" sz="1600" dirty="0"/>
              <a:t>z* = +1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-F</a:t>
            </a:r>
          </a:p>
          <a:p>
            <a:r>
              <a:rPr lang="en-US" sz="1600" dirty="0"/>
              <a:t>N – </a:t>
            </a:r>
            <a:r>
              <a:rPr lang="ru-RU" sz="1600" dirty="0"/>
              <a:t>расстояние до ближней плоскости проецирования</a:t>
            </a:r>
          </a:p>
          <a:p>
            <a:r>
              <a:rPr lang="en-US" sz="1600" dirty="0"/>
              <a:t>F – </a:t>
            </a:r>
            <a:r>
              <a:rPr lang="ru-RU" sz="1600" dirty="0"/>
              <a:t>расстояние до дальней плоскости проецирования</a:t>
            </a:r>
          </a:p>
          <a:p>
            <a:endParaRPr lang="ru-RU" sz="1600" dirty="0"/>
          </a:p>
          <a:p>
            <a:r>
              <a:rPr lang="ru-RU" sz="1600" dirty="0"/>
              <a:t>В этом случае: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50" name="Object 6"/>
              <p:cNvSpPr txBox="1"/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151" name="Object 7"/>
              <p:cNvSpPr txBox="1"/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build="p"/>
      <p:bldP spid="262150" grpId="0"/>
      <p:bldP spid="262151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AC905B-1F22-421E-BE82-C9A1550D1E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27B64D5-D96B-4E69-8008-F53B8ED9D115}"/>
              </a:ext>
            </a:extLst>
          </p:cNvPr>
          <p:cNvSpPr/>
          <p:nvPr/>
        </p:nvSpPr>
        <p:spPr>
          <a:xfrm>
            <a:off x="3143673" y="3481754"/>
            <a:ext cx="6469249" cy="1171382"/>
          </a:xfrm>
          <a:prstGeom prst="rect">
            <a:avLst/>
          </a:prstGeom>
          <a:solidFill>
            <a:srgbClr val="FCF60C">
              <a:alpha val="32157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CED81-DE95-4C7D-B796-7EB564FC5F67}"/>
              </a:ext>
            </a:extLst>
          </p:cNvPr>
          <p:cNvSpPr/>
          <p:nvPr/>
        </p:nvSpPr>
        <p:spPr>
          <a:xfrm>
            <a:off x="9912424" y="5646502"/>
            <a:ext cx="1944216" cy="106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zNear</a:t>
            </a:r>
            <a:r>
              <a:rPr lang="en-US" dirty="0"/>
              <a:t> = 5</a:t>
            </a:r>
          </a:p>
          <a:p>
            <a:pPr algn="ctr"/>
            <a:r>
              <a:rPr lang="en-US" dirty="0" err="1"/>
              <a:t>zFar</a:t>
            </a:r>
            <a:r>
              <a:rPr lang="en-US" dirty="0"/>
              <a:t> = 30</a:t>
            </a:r>
            <a:endParaRPr lang="ru-RU" dirty="0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Точка </a:t>
            </a:r>
            <a:r>
              <a:rPr lang="en-US" sz="2800" dirty="0"/>
              <a:t>P = (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координатах выражается в виде:</a:t>
            </a:r>
          </a:p>
          <a:p>
            <a:pPr lvl="1" eaLnBrk="1" hangingPunct="1"/>
            <a:r>
              <a:rPr lang="en-US" dirty="0"/>
              <a:t>P = (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, 1)</a:t>
            </a:r>
          </a:p>
          <a:p>
            <a:pPr eaLnBrk="1" hangingPunct="1"/>
            <a:r>
              <a:rPr lang="ru-RU" sz="2800" dirty="0"/>
              <a:t>Вектор </a:t>
            </a:r>
            <a:r>
              <a:rPr lang="en-US" sz="2800" b="1" dirty="0"/>
              <a:t>v</a:t>
            </a:r>
            <a:r>
              <a:rPr lang="en-US" sz="2800" dirty="0"/>
              <a:t>=(</a:t>
            </a:r>
            <a:r>
              <a:rPr lang="en-US" sz="2800" dirty="0" err="1"/>
              <a:t>v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выражается в виде:</a:t>
            </a:r>
          </a:p>
          <a:p>
            <a:pPr lvl="1" eaLnBrk="1" hangingPunct="1"/>
            <a:r>
              <a:rPr lang="en-US" b="1" dirty="0"/>
              <a:t>v</a:t>
            </a:r>
            <a:r>
              <a:rPr lang="en-US" dirty="0"/>
              <a:t>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ru-RU" dirty="0"/>
              <a:t>, 0</a:t>
            </a:r>
            <a:r>
              <a:rPr lang="en-US" dirty="0"/>
              <a:t>)</a:t>
            </a:r>
            <a:endParaRPr lang="ru-RU" dirty="0"/>
          </a:p>
          <a:p>
            <a:pPr eaLnBrk="1" hangingPunct="1"/>
            <a:r>
              <a:rPr lang="ru-RU" dirty="0"/>
              <a:t>Это позволяет </a:t>
            </a:r>
            <a:r>
              <a:rPr lang="ru-RU" sz="2800" dirty="0"/>
              <a:t>представлять векторы и точки внутри координатных фреймов и выражать аффинные преобразования с помощью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</a:t>
            </a:r>
            <a:r>
              <a:rPr lang="en-US" sz="2800" dirty="0"/>
              <a:t>P </a:t>
            </a:r>
            <a:r>
              <a:rPr lang="ru-RU" sz="2800" dirty="0"/>
              <a:t>имеет целое семейство однородных представлений вида: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(</a:t>
            </a:r>
            <a:r>
              <a:rPr lang="en-US" dirty="0" err="1"/>
              <a:t>wP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z</a:t>
            </a:r>
            <a:r>
              <a:rPr lang="en-US" dirty="0"/>
              <a:t>, w) </a:t>
            </a:r>
            <a:r>
              <a:rPr lang="ru-RU" dirty="0"/>
              <a:t>для любого ненулевого </a:t>
            </a:r>
            <a:r>
              <a:rPr lang="en-US" dirty="0"/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</a:t>
            </a:r>
            <a:r>
              <a:rPr lang="en-US" dirty="0"/>
              <a:t>(x, y, z) </a:t>
            </a:r>
            <a:r>
              <a:rPr lang="ru-RU" sz="2800" dirty="0"/>
              <a:t>в однородные координаты: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Добавить четвёртую компоненту 1 (при необходимости умножить все компоненты на любую ненулевую величину)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из однородных координат в обычные: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Разделить все компоненты на последний, а затем отбросить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46FF6-F43B-4DE7-A64A-7877D7BD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Матрица аффинного преобразования имеет четвертой строкой (0</a:t>
            </a:r>
            <a:r>
              <a:rPr lang="en-US" sz="2400" dirty="0"/>
              <a:t>, 0, 0,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При умножении такой матрицы на точку в однородных координатах, компонент </a:t>
            </a:r>
            <a:r>
              <a:rPr lang="en-US" sz="2400" dirty="0"/>
              <a:t>w </a:t>
            </a:r>
            <a:r>
              <a:rPr lang="ru-RU" sz="2400" dirty="0"/>
              <a:t>останется неизменным: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7E48956-E767-4D8B-B78B-38813491C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93270"/>
              </p:ext>
            </p:extLst>
          </p:nvPr>
        </p:nvGraphicFramePr>
        <p:xfrm>
          <a:off x="3359150" y="3989388"/>
          <a:ext cx="614045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590800" imgH="914400" progId="Equation.3">
                  <p:embed/>
                </p:oleObj>
              </mc:Choice>
              <mc:Fallback>
                <p:oleObj name="Формула" r:id="rId2" imgW="2590800" imgH="914400" progId="Equation.3">
                  <p:embed/>
                  <p:pic>
                    <p:nvPicPr>
                      <p:cNvPr id="27136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89388"/>
                        <a:ext cx="614045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1464" y="2017713"/>
            <a:ext cx="9207624" cy="112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Что, если четвертая строка матрицы будет отличной от </a:t>
            </a:r>
            <a:r>
              <a:rPr lang="en-US" sz="2400" dirty="0"/>
              <a:t>(0, 0, 0, 1)?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Например, такой:</a:t>
            </a: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7189370"/>
              </p:ext>
            </p:extLst>
          </p:nvPr>
        </p:nvGraphicFramePr>
        <p:xfrm>
          <a:off x="3287712" y="2864227"/>
          <a:ext cx="1440135" cy="119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04900" imgH="914400" progId="Equation.3">
                  <p:embed/>
                </p:oleObj>
              </mc:Choice>
              <mc:Fallback>
                <p:oleObj name="Формула" r:id="rId2" imgW="11049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2" y="2864227"/>
                        <a:ext cx="1440135" cy="1191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83623"/>
              </p:ext>
            </p:extLst>
          </p:nvPr>
        </p:nvGraphicFramePr>
        <p:xfrm>
          <a:off x="2351584" y="4991100"/>
          <a:ext cx="3142988" cy="122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413000" imgH="939800" progId="Equation.3">
                  <p:embed/>
                </p:oleObj>
              </mc:Choice>
              <mc:Fallback>
                <p:oleObj name="Формула" r:id="rId4" imgW="24130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4991100"/>
                        <a:ext cx="3142988" cy="1224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775520" y="4076700"/>
            <a:ext cx="8636893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При умножении такой матрицы на точку в однородных координатах с любым значением </a:t>
            </a:r>
            <a:r>
              <a:rPr lang="en-US" sz="2400" dirty="0"/>
              <a:t>w</a:t>
            </a:r>
            <a:r>
              <a:rPr lang="ru-RU" sz="2400" dirty="0"/>
              <a:t> мы получим: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6024564" y="5229226"/>
            <a:ext cx="4484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Результатом данного умножения будет некоторая точка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3432" y="1676401"/>
            <a:ext cx="10513168" cy="1021382"/>
          </a:xfrm>
        </p:spPr>
        <p:txBody>
          <a:bodyPr/>
          <a:lstStyle/>
          <a:p>
            <a:pPr eaLnBrk="1" hangingPunct="1"/>
            <a:r>
              <a:rPr lang="ru-RU" sz="2800" dirty="0"/>
              <a:t>Для вычисления фактических координат этой точки разделим все координаты точки на четвертый компонент и отбросим его:</a:t>
            </a:r>
          </a:p>
        </p:txBody>
      </p:sp>
      <p:graphicFrame>
        <p:nvGraphicFramePr>
          <p:cNvPr id="278534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3044998"/>
              </p:ext>
            </p:extLst>
          </p:nvPr>
        </p:nvGraphicFramePr>
        <p:xfrm>
          <a:off x="2495600" y="3138488"/>
          <a:ext cx="4580650" cy="1370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612900" imgH="482600" progId="Equation.3">
                  <p:embed/>
                </p:oleObj>
              </mc:Choice>
              <mc:Fallback>
                <p:oleObj name="Формула" r:id="rId2" imgW="1612900" imgH="482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3138488"/>
                        <a:ext cx="4580650" cy="1370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1127448" y="4949825"/>
            <a:ext cx="10153127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А это есть ни что иное, как координаты точки после перспективного проецирования!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Этот этап называется </a:t>
            </a:r>
            <a:r>
              <a:rPr lang="ru-RU" sz="2400" b="1" dirty="0">
                <a:solidFill>
                  <a:schemeClr val="hlink"/>
                </a:solidFill>
              </a:rPr>
              <a:t>перспективным делением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Оно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перспективного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0">
            <a:extLst>
              <a:ext uri="{FF2B5EF4-FFF2-40B4-BE49-F238E27FC236}">
                <a16:creationId xmlns:a16="http://schemas.microsoft.com/office/drawing/2014/main" id="{2E41DAB3-8FF7-4499-B31F-F1EA1189055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476672"/>
            <a:ext cx="8136904" cy="6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954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1266825"/>
          </a:xfrm>
        </p:spPr>
        <p:txBody>
          <a:bodyPr/>
          <a:lstStyle/>
          <a:p>
            <a:pPr eaLnBrk="1" hangingPunct="1"/>
            <a:r>
              <a:rPr lang="en-US" sz="2800" dirty="0"/>
              <a:t>n-</a:t>
            </a:r>
            <a:r>
              <a:rPr lang="ru-RU" sz="2800" dirty="0"/>
              <a:t>мерный вектор задается посредством его </a:t>
            </a:r>
            <a:r>
              <a:rPr lang="en-US" sz="2800" dirty="0"/>
              <a:t>n-</a:t>
            </a:r>
            <a:r>
              <a:rPr lang="ru-RU" sz="2800" dirty="0"/>
              <a:t>кортежа – списка его компонентов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859463" y="4384676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Получение перспективной проекции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Перспективное преобразование переносит трехмерную точку </a:t>
                </a:r>
                <a:r>
                  <a:rPr lang="en-US" dirty="0"/>
                  <a:t>P </a:t>
                </a:r>
                <a:r>
                  <a:rPr lang="ru-RU" dirty="0"/>
                  <a:t>в другую трехмерную точку в соответствии с отображением: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Для получения проекции точки мы можем просто проигнорировать третий компонент, заменив его на нуль: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30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915616" y="4221163"/>
            <a:ext cx="963967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ru-RU" sz="2400" dirty="0"/>
          </a:p>
        </p:txBody>
      </p:sp>
      <p:sp>
        <p:nvSpPr>
          <p:cNvPr id="281607" name="Object 7"/>
          <p:cNvSpPr txBox="1"/>
          <p:nvPr/>
        </p:nvSpPr>
        <p:spPr bwMode="auto">
          <a:xfrm>
            <a:off x="3216275" y="5516563"/>
            <a:ext cx="5961063" cy="958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Геометрическая природа перспективного преобразования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EBA5D30-64B7-473C-92C6-2B8120B47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Перспективное преобразование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3935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6667501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1774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2854325" y="2563814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59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3571875" y="3213101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74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2925763" y="263525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2855913" y="3213101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2855913" y="3213101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2855913" y="4149726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2855913" y="4149726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9048750" y="41497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7327901" y="263525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6988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432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3432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3432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3432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7618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6296026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992313" y="21336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7608889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7608889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6311901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8543926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6096001" y="2133601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152400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p:graphicFrame>
        <p:nvGraphicFramePr>
          <p:cNvPr id="289857" name="Object 6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350772"/>
              </p:ext>
            </p:extLst>
          </p:nvPr>
        </p:nvGraphicFramePr>
        <p:xfrm>
          <a:off x="1776413" y="5340350"/>
          <a:ext cx="34559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263900" imgH="1371600" progId="Equation.3">
                  <p:embed/>
                </p:oleObj>
              </mc:Choice>
              <mc:Fallback>
                <p:oleObj name="Формула" r:id="rId2" imgW="3263900" imgH="1371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340350"/>
                        <a:ext cx="3455987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3519489" y="2476501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3144045" y="3175795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2711450" y="2636839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1703388" y="4005264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2711450" y="4005263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684338" y="42370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2351088" y="256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3503613" y="4724401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2711451" y="2276475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2711450" y="2852739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2711450" y="4005264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2711451" y="4005263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7757205" y="2636839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9341529" y="3429001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7398429" y="33575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8549366" y="220503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8766855" y="3573463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8477929" y="3284539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8549367" y="2636839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7685767" y="3357564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10114641" y="3444876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8982754" y="4076701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8622392" y="1989139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5956979" y="3284538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5741079" y="3429001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1847851" y="211137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5016500" y="4868863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4079875" y="4437064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2424113" y="2420938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89860" name="Object 68"/>
          <p:cNvGraphicFramePr>
            <a:graphicFrameLocks noChangeAspect="1"/>
          </p:cNvGraphicFramePr>
          <p:nvPr/>
        </p:nvGraphicFramePr>
        <p:xfrm>
          <a:off x="7464425" y="5670550"/>
          <a:ext cx="13160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44600" imgH="1117600" progId="Equation.3">
                  <p:embed/>
                </p:oleObj>
              </mc:Choice>
              <mc:Fallback>
                <p:oleObj name="Формула" r:id="rId4" imgW="1244600" imgH="111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5670550"/>
                        <a:ext cx="13160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5303045" y="5173663"/>
            <a:ext cx="53649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1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FAD5-4D43-4CE5-BB0D-09B107EA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ортографического преобразования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/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/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11">
            <a:extLst>
              <a:ext uri="{FF2B5EF4-FFF2-40B4-BE49-F238E27FC236}">
                <a16:creationId xmlns:a16="http://schemas.microsoft.com/office/drawing/2014/main" id="{4B45A4DA-6285-43D0-B49D-8FAC4852AEF7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8168" y="692697"/>
            <a:ext cx="4176464" cy="343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10883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80C4A7F-0823-49B2-B613-F1DF88817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преобразования отображаемого объема в канонический возникают искажения</a:t>
            </a:r>
          </a:p>
          <a:p>
            <a:pPr lvl="1"/>
            <a:r>
              <a:rPr lang="ru-RU" dirty="0"/>
              <a:t>соотношение сторон отображаемого объема, как правило не равно 1:1</a:t>
            </a:r>
          </a:p>
          <a:p>
            <a:r>
              <a:rPr lang="ru-RU" dirty="0"/>
              <a:t>Отображение в порт просмотра решает эту задачу</a:t>
            </a:r>
          </a:p>
          <a:p>
            <a:pPr lvl="1"/>
            <a:r>
              <a:rPr lang="ru-RU" dirty="0"/>
              <a:t>Порт просмотра – прямоугольная область экрана, в которую происходит отображение двумерной проекции трехмерной сцены</a:t>
            </a:r>
          </a:p>
          <a:p>
            <a:pPr lvl="1"/>
            <a:r>
              <a:rPr lang="ru-RU" dirty="0"/>
              <a:t>Имеет заданные координаты и размер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в порт просмотра</a:t>
            </a:r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3071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2063750" y="2781301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5591176" y="3455989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5087939" y="2852739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8183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7535864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2411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2495551" y="2936876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2495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2495551" y="3789364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2495551" y="3827464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2495551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2495551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2495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4224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7680326" y="5157789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Над векторами можно проделывать две основные операции</a:t>
                </a:r>
              </a:p>
              <a:p>
                <a:pPr lvl="1" eaLnBrk="1" hangingPunct="1"/>
                <a:r>
                  <a:rPr lang="ru-RU" dirty="0"/>
                  <a:t>Сложение векторов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ru-RU" b="1" dirty="0"/>
              </a:p>
              <a:p>
                <a:pPr lvl="1" eaLnBrk="1" hangingPunct="1"/>
                <a:r>
                  <a:rPr lang="ru-RU" dirty="0"/>
                  <a:t>Умножение на скаляр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endParaRPr lang="ru-RU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467471"/>
          </a:xfrm>
        </p:spPr>
        <p:txBody>
          <a:bodyPr/>
          <a:lstStyle/>
          <a:p>
            <a:r>
              <a:rPr lang="ru-RU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/>
            <a:r>
              <a:rPr lang="ru-RU" dirty="0"/>
              <a:t>Матрица преобразования в порт просмотра: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524000" y="5734051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(left, top) – </a:t>
            </a:r>
            <a:r>
              <a:rPr lang="ru-RU" sz="1600" dirty="0"/>
              <a:t>координаты верхнего левого угла порта просмотра в экранных координатах</a:t>
            </a:r>
          </a:p>
          <a:p>
            <a:r>
              <a:rPr lang="en-US" sz="1600" dirty="0"/>
              <a:t>(width, height</a:t>
            </a:r>
            <a:r>
              <a:rPr lang="ru-RU" sz="1600" dirty="0"/>
              <a:t>) – размеры порта просмотра в экранных координатах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sx</a:t>
            </a:r>
            <a:r>
              <a:rPr lang="en-US" sz="1600" dirty="0"/>
              <a:t>, </a:t>
            </a:r>
            <a:r>
              <a:rPr lang="en-US" sz="1600" dirty="0" err="1"/>
              <a:t>sy</a:t>
            </a:r>
            <a:r>
              <a:rPr lang="en-US" sz="1600" dirty="0"/>
              <a:t>) </a:t>
            </a:r>
            <a:r>
              <a:rPr lang="ru-RU" sz="1600" dirty="0"/>
              <a:t>– координаты точки в экране</a:t>
            </a:r>
          </a:p>
          <a:p>
            <a:r>
              <a:rPr lang="en-US" sz="1600" dirty="0" err="1"/>
              <a:t>dz</a:t>
            </a:r>
            <a:r>
              <a:rPr lang="en-US" sz="1600" dirty="0"/>
              <a:t> – </a:t>
            </a:r>
            <a:r>
              <a:rPr lang="ru-RU" sz="1600" dirty="0"/>
              <a:t>мера расстояния до точки (от 0 до 1)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91197B2E-9BFC-494A-8E20-84573B98E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828777"/>
              </p:ext>
            </p:extLst>
          </p:nvPr>
        </p:nvGraphicFramePr>
        <p:xfrm>
          <a:off x="1703512" y="3320915"/>
          <a:ext cx="4738271" cy="196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124200" imgH="1295400" progId="Equation.3">
                  <p:embed/>
                </p:oleObj>
              </mc:Choice>
              <mc:Fallback>
                <p:oleObj name="Формула" r:id="rId2" imgW="3124200" imgH="1295400" progId="Equation.3">
                  <p:embed/>
                  <p:pic>
                    <p:nvPicPr>
                      <p:cNvPr id="45058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3320915"/>
                        <a:ext cx="4738271" cy="1964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28536F9B-5F34-45DF-9DBC-2240E42C0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1776414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1776414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4008439" y="3500439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3360739" y="2924176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1776413" y="3500439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2187576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2711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2855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311901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6311900" y="3573464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7104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9480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7391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8543926" y="3573464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4355A-629C-FA5B-7C14-14F7FD087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DEFF41B-99EB-BB66-52F8-469EE81B8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Вычитание векторов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2E7BBA-E82C-EC94-3EA2-4A6DF9F8B85B}"/>
              </a:ext>
            </a:extLst>
          </p:cNvPr>
          <p:cNvGrpSpPr/>
          <p:nvPr/>
        </p:nvGrpSpPr>
        <p:grpSpPr>
          <a:xfrm>
            <a:off x="4151784" y="2204864"/>
            <a:ext cx="3548629" cy="3407066"/>
            <a:chOff x="3483475" y="2921173"/>
            <a:chExt cx="2584049" cy="2480965"/>
          </a:xfrm>
        </p:grpSpPr>
        <p:sp>
          <p:nvSpPr>
            <p:cNvPr id="65547" name="Line 17">
              <a:extLst>
                <a:ext uri="{FF2B5EF4-FFF2-40B4-BE49-F238E27FC236}">
                  <a16:creationId xmlns:a16="http://schemas.microsoft.com/office/drawing/2014/main" id="{AE08782A-3C23-E523-2340-5660C2B12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999" y="4653136"/>
              <a:ext cx="2232025" cy="576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5548" name="Line 20">
              <a:extLst>
                <a:ext uri="{FF2B5EF4-FFF2-40B4-BE49-F238E27FC236}">
                  <a16:creationId xmlns:a16="http://schemas.microsoft.com/office/drawing/2014/main" id="{5D89E43B-F135-250E-C225-EE45E620B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67800" y="2921173"/>
              <a:ext cx="666748" cy="23082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5549" name="Text Box 21">
              <a:extLst>
                <a:ext uri="{FF2B5EF4-FFF2-40B4-BE49-F238E27FC236}">
                  <a16:creationId xmlns:a16="http://schemas.microsoft.com/office/drawing/2014/main" id="{6B4719E8-D3EE-3747-DDB2-AC515021B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161" y="4940473"/>
              <a:ext cx="3497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b</a:t>
              </a:r>
              <a:endParaRPr lang="ru-RU" sz="2400" b="1" dirty="0"/>
            </a:p>
          </p:txBody>
        </p:sp>
        <p:sp>
          <p:nvSpPr>
            <p:cNvPr id="65550" name="Text Box 22">
              <a:extLst>
                <a:ext uri="{FF2B5EF4-FFF2-40B4-BE49-F238E27FC236}">
                  <a16:creationId xmlns:a16="http://schemas.microsoft.com/office/drawing/2014/main" id="{CFE8B737-6B3E-EA6E-8253-EBC3A0322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362" y="3670919"/>
              <a:ext cx="33695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a</a:t>
              </a:r>
              <a:endParaRPr lang="ru-RU" sz="2400" b="1" dirty="0"/>
            </a:p>
          </p:txBody>
        </p:sp>
        <p:sp>
          <p:nvSpPr>
            <p:cNvPr id="65551" name="Text Box 23">
              <a:extLst>
                <a:ext uri="{FF2B5EF4-FFF2-40B4-BE49-F238E27FC236}">
                  <a16:creationId xmlns:a16="http://schemas.microsoft.com/office/drawing/2014/main" id="{D5BCAC0B-FB2A-D2FC-3C4D-6A8D06E68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0886" y="3906662"/>
              <a:ext cx="5966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hlink"/>
                  </a:solidFill>
                </a:rPr>
                <a:t>a</a:t>
              </a:r>
              <a:r>
                <a:rPr lang="en-US" sz="2400" dirty="0">
                  <a:solidFill>
                    <a:schemeClr val="hlink"/>
                  </a:solidFill>
                </a:rPr>
                <a:t>-</a:t>
              </a:r>
              <a:r>
                <a:rPr lang="en-US" sz="2400" b="1" dirty="0">
                  <a:solidFill>
                    <a:schemeClr val="hlink"/>
                  </a:solidFill>
                </a:rPr>
                <a:t>b</a:t>
              </a:r>
              <a:endParaRPr lang="ru-RU" sz="2400" b="1" dirty="0">
                <a:solidFill>
                  <a:schemeClr val="hlink"/>
                </a:solidFill>
              </a:endParaRPr>
            </a:p>
          </p:txBody>
        </p:sp>
        <p:sp>
          <p:nvSpPr>
            <p:cNvPr id="65552" name="Line 16">
              <a:extLst>
                <a:ext uri="{FF2B5EF4-FFF2-40B4-BE49-F238E27FC236}">
                  <a16:creationId xmlns:a16="http://schemas.microsoft.com/office/drawing/2014/main" id="{49E3136C-6F2C-283B-8327-BF7BC160C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3475" y="2921173"/>
              <a:ext cx="1584325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7774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3000376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5664201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3792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3484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7032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4729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Линейной комбинацией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ru-RU" dirty="0"/>
              <a:t>называется вектор вида</a:t>
            </a:r>
            <a:br>
              <a:rPr lang="ru-RU" dirty="0"/>
            </a:b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+ … + </a:t>
            </a:r>
            <a:r>
              <a:rPr lang="en-US" i="1" dirty="0" err="1">
                <a:solidFill>
                  <a:schemeClr val="tx2"/>
                </a:solidFill>
              </a:rPr>
              <a:t>a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en-US" b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ru-RU" i="1" baseline="-25000" dirty="0">
                <a:solidFill>
                  <a:schemeClr val="tx2"/>
                </a:solidFill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 – </a:t>
            </a:r>
            <a:r>
              <a:rPr lang="ru-RU" dirty="0"/>
              <a:t>скаляры</a:t>
            </a:r>
          </a:p>
          <a:p>
            <a:r>
              <a:rPr lang="ru-RU" dirty="0"/>
              <a:t>Вектор </a:t>
            </a:r>
            <a:r>
              <a:rPr lang="en-US" b="1" dirty="0"/>
              <a:t>w</a:t>
            </a:r>
            <a:r>
              <a:rPr lang="ru-RU" dirty="0"/>
              <a:t> выражен через векторы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B78E3E-68A1-BE19-DA35-B9386FC2CAA5}"/>
              </a:ext>
            </a:extLst>
          </p:cNvPr>
          <p:cNvCxnSpPr/>
          <p:nvPr/>
        </p:nvCxnSpPr>
        <p:spPr>
          <a:xfrm>
            <a:off x="1760023" y="5877092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1BFF9A-063E-5CF8-0C87-053AAB403238}"/>
              </a:ext>
            </a:extLst>
          </p:cNvPr>
          <p:cNvCxnSpPr>
            <a:cxnSpLocks/>
          </p:cNvCxnSpPr>
          <p:nvPr/>
        </p:nvCxnSpPr>
        <p:spPr>
          <a:xfrm flipV="1">
            <a:off x="1631756" y="5337092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C92823-7E78-7405-659A-32944E90FD4F}"/>
              </a:ext>
            </a:extLst>
          </p:cNvPr>
          <p:cNvCxnSpPr>
            <a:cxnSpLocks/>
          </p:cNvCxnSpPr>
          <p:nvPr/>
        </p:nvCxnSpPr>
        <p:spPr>
          <a:xfrm flipV="1">
            <a:off x="2581627" y="5397670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FED0-D0AD-87AB-266C-7D2236D922B2}"/>
                  </a:ext>
                </a:extLst>
              </p:cNvPr>
              <p:cNvSpPr txBox="1"/>
              <p:nvPr/>
            </p:nvSpPr>
            <p:spPr>
              <a:xfrm>
                <a:off x="1837663" y="5805084"/>
                <a:ext cx="384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FED0-D0AD-87AB-266C-7D2236D9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63" y="5805084"/>
                <a:ext cx="3847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E88AC8-F33C-5577-7B82-E116600200FC}"/>
                  </a:ext>
                </a:extLst>
              </p:cNvPr>
              <p:cNvSpPr txBox="1"/>
              <p:nvPr/>
            </p:nvSpPr>
            <p:spPr>
              <a:xfrm>
                <a:off x="1208221" y="5435752"/>
                <a:ext cx="384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E88AC8-F33C-5577-7B82-E1166002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21" y="5435752"/>
                <a:ext cx="3847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525977-6A03-161D-05B9-2656A8D701CC}"/>
                  </a:ext>
                </a:extLst>
              </p:cNvPr>
              <p:cNvSpPr txBox="1"/>
              <p:nvPr/>
            </p:nvSpPr>
            <p:spPr>
              <a:xfrm>
                <a:off x="4237429" y="5997922"/>
                <a:ext cx="33258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525977-6A03-161D-05B9-2656A8D7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29" y="5997922"/>
                <a:ext cx="33258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47B9CE-DA87-EF75-EC49-1E2DD32AF046}"/>
                  </a:ext>
                </a:extLst>
              </p:cNvPr>
              <p:cNvSpPr txBox="1"/>
              <p:nvPr/>
            </p:nvSpPr>
            <p:spPr>
              <a:xfrm>
                <a:off x="2723322" y="5596921"/>
                <a:ext cx="384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47B9CE-DA87-EF75-EC49-1E2DD32AF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5596921"/>
                <a:ext cx="3847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F61E49-4E47-B663-C3AA-2A62A2A8E8FB}"/>
              </a:ext>
            </a:extLst>
          </p:cNvPr>
          <p:cNvCxnSpPr/>
          <p:nvPr/>
        </p:nvCxnSpPr>
        <p:spPr>
          <a:xfrm>
            <a:off x="5168700" y="5781587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AC09C-0F8F-179D-C17F-FE910D1A0991}"/>
              </a:ext>
            </a:extLst>
          </p:cNvPr>
          <p:cNvCxnSpPr>
            <a:cxnSpLocks/>
          </p:cNvCxnSpPr>
          <p:nvPr/>
        </p:nvCxnSpPr>
        <p:spPr>
          <a:xfrm flipV="1">
            <a:off x="5705311" y="524158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C0FF7B-D9E8-922A-4DB9-75882DDC7A91}"/>
              </a:ext>
            </a:extLst>
          </p:cNvPr>
          <p:cNvCxnSpPr>
            <a:cxnSpLocks/>
          </p:cNvCxnSpPr>
          <p:nvPr/>
        </p:nvCxnSpPr>
        <p:spPr>
          <a:xfrm flipV="1">
            <a:off x="5705311" y="470158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116EB3-8145-F24E-FBE1-4C245A42F663}"/>
              </a:ext>
            </a:extLst>
          </p:cNvPr>
          <p:cNvCxnSpPr>
            <a:cxnSpLocks/>
          </p:cNvCxnSpPr>
          <p:nvPr/>
        </p:nvCxnSpPr>
        <p:spPr>
          <a:xfrm flipH="1">
            <a:off x="5168700" y="4707212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B6851D-4E82-0F2C-D89B-9E7505126C49}"/>
              </a:ext>
            </a:extLst>
          </p:cNvPr>
          <p:cNvCxnSpPr>
            <a:cxnSpLocks/>
          </p:cNvCxnSpPr>
          <p:nvPr/>
        </p:nvCxnSpPr>
        <p:spPr>
          <a:xfrm flipH="1">
            <a:off x="4628699" y="5252838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66283C-4FB8-5768-CC33-365C5E5D0230}"/>
              </a:ext>
            </a:extLst>
          </p:cNvPr>
          <p:cNvCxnSpPr>
            <a:cxnSpLocks/>
          </p:cNvCxnSpPr>
          <p:nvPr/>
        </p:nvCxnSpPr>
        <p:spPr>
          <a:xfrm flipH="1">
            <a:off x="4088698" y="5798464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3C3B1E-4415-D1AD-0430-F277A86491F7}"/>
              </a:ext>
            </a:extLst>
          </p:cNvPr>
          <p:cNvCxnSpPr>
            <a:cxnSpLocks/>
          </p:cNvCxnSpPr>
          <p:nvPr/>
        </p:nvCxnSpPr>
        <p:spPr>
          <a:xfrm flipH="1">
            <a:off x="4085309" y="5781587"/>
            <a:ext cx="1083391" cy="556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6410-8DF4-4D4D-8715-B4D40F6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674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=(1, 0)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=(3,2)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Такая линейная комбинация не существует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67470"/>
              </a:xfrm>
              <a:blipFill>
                <a:blip r:embed="rId2"/>
                <a:stretch>
                  <a:fillRect l="-1043" t="-5432" b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E5F577C-21D7-BFEB-7A30-4744C2E3CAAA}"/>
              </a:ext>
            </a:extLst>
          </p:cNvPr>
          <p:cNvGrpSpPr/>
          <p:nvPr/>
        </p:nvGrpSpPr>
        <p:grpSpPr>
          <a:xfrm>
            <a:off x="8040216" y="5214664"/>
            <a:ext cx="1936094" cy="1278211"/>
            <a:chOff x="4231794" y="4918429"/>
            <a:chExt cx="1936094" cy="127821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DB0A62-26CC-EEB6-0DCE-530CF6B63F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794" y="5656640"/>
              <a:ext cx="540000" cy="54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F58FDE-D14D-F266-8DAE-34A7D5CF2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6142" y="5116640"/>
              <a:ext cx="540000" cy="540000"/>
            </a:xfrm>
            <a:prstGeom prst="straightConnector1">
              <a:avLst/>
            </a:prstGeom>
            <a:ln>
              <a:solidFill>
                <a:srgbClr val="0F6F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81C9B8-FA68-88B3-BA4C-5BE5B20CC97D}"/>
                    </a:ext>
                  </a:extLst>
                </p:cNvPr>
                <p:cNvSpPr txBox="1"/>
                <p:nvPr/>
              </p:nvSpPr>
              <p:spPr>
                <a:xfrm>
                  <a:off x="4964154" y="4918429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81C9B8-FA68-88B3-BA4C-5BE5B20CC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154" y="4918429"/>
                  <a:ext cx="3847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6F371-670A-B3A9-252F-2AC88926AF60}"/>
                    </a:ext>
                  </a:extLst>
                </p:cNvPr>
                <p:cNvSpPr txBox="1"/>
                <p:nvPr/>
              </p:nvSpPr>
              <p:spPr>
                <a:xfrm>
                  <a:off x="4579434" y="5827308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6F371-670A-B3A9-252F-2AC88926A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434" y="5827308"/>
                  <a:ext cx="3847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5E18CF-31A7-1C27-F4BF-E124741A981C}"/>
                </a:ext>
              </a:extLst>
            </p:cNvPr>
            <p:cNvCxnSpPr/>
            <p:nvPr/>
          </p:nvCxnSpPr>
          <p:spPr>
            <a:xfrm flipV="1">
              <a:off x="5087888" y="5733256"/>
              <a:ext cx="108000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4B92D0-8845-9174-72FE-A629B5F82696}"/>
                    </a:ext>
                  </a:extLst>
                </p:cNvPr>
                <p:cNvSpPr txBox="1"/>
                <p:nvPr/>
              </p:nvSpPr>
              <p:spPr>
                <a:xfrm>
                  <a:off x="5435528" y="5790279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4B92D0-8845-9174-72FE-A629B5F82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528" y="5790279"/>
                  <a:ext cx="3847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648264-506A-7B46-5C46-31E503EE1324}"/>
              </a:ext>
            </a:extLst>
          </p:cNvPr>
          <p:cNvGrpSpPr/>
          <p:nvPr/>
        </p:nvGrpSpPr>
        <p:grpSpPr>
          <a:xfrm>
            <a:off x="754176" y="5214664"/>
            <a:ext cx="2135550" cy="1449332"/>
            <a:chOff x="384230" y="5456200"/>
            <a:chExt cx="2135550" cy="14493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041AEA-74C2-55FF-AB24-1E5602E0E7FF}"/>
                </a:ext>
              </a:extLst>
            </p:cNvPr>
            <p:cNvGrpSpPr/>
            <p:nvPr/>
          </p:nvGrpSpPr>
          <p:grpSpPr>
            <a:xfrm>
              <a:off x="384230" y="5456200"/>
              <a:ext cx="2135550" cy="1449332"/>
              <a:chOff x="384230" y="5456200"/>
              <a:chExt cx="2135550" cy="144933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CF7C4A-1C90-CC98-5666-18B72E8AEF04}"/>
                  </a:ext>
                </a:extLst>
              </p:cNvPr>
              <p:cNvGrpSpPr/>
              <p:nvPr/>
            </p:nvGrpSpPr>
            <p:grpSpPr>
              <a:xfrm>
                <a:off x="807765" y="6068208"/>
                <a:ext cx="540000" cy="540000"/>
                <a:chOff x="1366144" y="5193256"/>
                <a:chExt cx="540000" cy="540000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974457D-6919-A29B-3010-3822E61C099F}"/>
                    </a:ext>
                  </a:extLst>
                </p:cNvPr>
                <p:cNvCxnSpPr/>
                <p:nvPr/>
              </p:nvCxnSpPr>
              <p:spPr>
                <a:xfrm>
                  <a:off x="1366144" y="5733256"/>
                  <a:ext cx="54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07FD1217-AFD4-BCCE-043B-0BBC19CAA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6144" y="5193256"/>
                  <a:ext cx="0" cy="54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1EC867-A974-F6A1-4870-C614964AFE7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72" y="6536200"/>
                    <a:ext cx="38472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1EC867-A974-F6A1-4870-C614964AFE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72" y="6536200"/>
                    <a:ext cx="38472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8A2BE18-D28E-C0F2-A3C5-1A09190087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4230" y="6166868"/>
                    <a:ext cx="38472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8A2BE18-D28E-C0F2-A3C5-1A09190087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230" y="6166868"/>
                    <a:ext cx="38472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B318028-89C3-9674-1676-6F19662A646A}"/>
                  </a:ext>
                </a:extLst>
              </p:cNvPr>
              <p:cNvCxnSpPr/>
              <p:nvPr/>
            </p:nvCxnSpPr>
            <p:spPr>
              <a:xfrm flipV="1">
                <a:off x="899780" y="5456200"/>
                <a:ext cx="1620000" cy="1080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73FA97-9116-4623-73DA-76B518235403}"/>
                    </a:ext>
                  </a:extLst>
                </p:cNvPr>
                <p:cNvSpPr txBox="1"/>
                <p:nvPr/>
              </p:nvSpPr>
              <p:spPr>
                <a:xfrm>
                  <a:off x="1517420" y="5548590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73FA97-9116-4623-73DA-76B518235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420" y="5548590"/>
                  <a:ext cx="3847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132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0" name="Object 4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Линейная комбинация векторов называется </a:t>
                </a:r>
                <a:r>
                  <a:rPr lang="ru-RU" b="1" dirty="0"/>
                  <a:t>аффинной комбинацией</a:t>
                </a:r>
                <a:r>
                  <a:rPr lang="ru-RU" dirty="0"/>
                  <a:t>, если сумма коэффициентов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равна 1</a:t>
                </a:r>
              </a:p>
              <a:p>
                <a:r>
                  <a:rPr lang="ru-RU" dirty="0"/>
                  <a:t>Аффинные комбинации векторов появляются в различных контекстах, как и аффинные преобразования точек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05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046640" cy="29111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Аффинная комбинация трёх векторов – множество векторов, концы которых лежат в плоскости этих трёх векторов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5621874" y="5254084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874" y="5254084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9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9036496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/>
              <a:t>Выпуклая комбинация векторов</a:t>
            </a:r>
            <a:r>
              <a:rPr lang="ru-RU" sz="2800" dirty="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 dirty="0"/>
              <a:t>Все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ru-RU" i="1" dirty="0"/>
              <a:t>должны находиться между 0 и 1. Почему?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blipFill>
                <a:blip r:embed="rId2"/>
                <a:stretch>
                  <a:fillRect t="-4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≥0;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6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dirty="0"/>
                  <a:t>Для двух векторов </a:t>
                </a:r>
                <a:r>
                  <a:rPr lang="en-US" b="1" dirty="0"/>
                  <a:t>v</a:t>
                </a:r>
                <a:r>
                  <a:rPr lang="en-US" i="1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dirty="0"/>
                  <a:t>v</a:t>
                </a:r>
                <a:r>
                  <a:rPr lang="en-US" i="1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множество всех выпуклых комбинаций представляет собой множество всех векторов вида: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i="1" baseline="-25000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ru-RU" dirty="0"/>
                  <a:t>может изменяться от 0 до 1. (Почему?)</a:t>
                </a: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8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2927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935413" y="3284539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5087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3432176" y="2924176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935414" y="3933826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727576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4449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5763437" y="2436813"/>
            <a:ext cx="5733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2927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2927351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2927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Выпуклая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288032" cy="22622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Выпуклая комбинация трёх векторов – множество векторов, концы которых лежат внутри треугольника, образованного концами этих векторов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6FD3481-FE81-42F2-AAE5-5E8C7C7F5DD0}"/>
              </a:ext>
            </a:extLst>
          </p:cNvPr>
          <p:cNvSpPr/>
          <p:nvPr/>
        </p:nvSpPr>
        <p:spPr>
          <a:xfrm>
            <a:off x="2496619" y="4571999"/>
            <a:ext cx="3308279" cy="996593"/>
          </a:xfrm>
          <a:custGeom>
            <a:avLst/>
            <a:gdLst>
              <a:gd name="connsiteX0" fmla="*/ 35977 w 3380233"/>
              <a:gd name="connsiteY0" fmla="*/ 456465 h 1019802"/>
              <a:gd name="connsiteX1" fmla="*/ 3344256 w 3380233"/>
              <a:gd name="connsiteY1" fmla="*/ 14676 h 1019802"/>
              <a:gd name="connsiteX2" fmla="*/ 1690117 w 3380233"/>
              <a:gd name="connsiteY2" fmla="*/ 1011269 h 1019802"/>
              <a:gd name="connsiteX3" fmla="*/ 35977 w 3380233"/>
              <a:gd name="connsiteY3" fmla="*/ 456465 h 1019802"/>
              <a:gd name="connsiteX0" fmla="*/ 35977 w 3344256"/>
              <a:gd name="connsiteY0" fmla="*/ 456465 h 1019802"/>
              <a:gd name="connsiteX1" fmla="*/ 3344256 w 3344256"/>
              <a:gd name="connsiteY1" fmla="*/ 14676 h 1019802"/>
              <a:gd name="connsiteX2" fmla="*/ 1690117 w 3344256"/>
              <a:gd name="connsiteY2" fmla="*/ 1011269 h 1019802"/>
              <a:gd name="connsiteX3" fmla="*/ 35977 w 3344256"/>
              <a:gd name="connsiteY3" fmla="*/ 456465 h 1019802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279" h="996593">
                <a:moveTo>
                  <a:pt x="0" y="441789"/>
                </a:moveTo>
                <a:cubicBezTo>
                  <a:pt x="1097622" y="275690"/>
                  <a:pt x="2899025" y="61645"/>
                  <a:pt x="3308279" y="0"/>
                </a:cubicBezTo>
                <a:cubicBezTo>
                  <a:pt x="2916148" y="318498"/>
                  <a:pt x="2078805" y="744876"/>
                  <a:pt x="1654140" y="996593"/>
                </a:cubicBezTo>
                <a:cubicBezTo>
                  <a:pt x="1008206" y="810267"/>
                  <a:pt x="648985" y="679807"/>
                  <a:pt x="0" y="44178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6353538" y="3780161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538" y="3780161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CBC263-089E-390E-9265-C8ABFF29E33D}"/>
                  </a:ext>
                </a:extLst>
              </p:cNvPr>
              <p:cNvSpPr txBox="1"/>
              <p:nvPr/>
            </p:nvSpPr>
            <p:spPr>
              <a:xfrm>
                <a:off x="4727848" y="389228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CBC263-089E-390E-9265-C8ABFF29E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3892286"/>
                <a:ext cx="5040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75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2924175"/>
          </a:xfrm>
        </p:spPr>
        <p:txBody>
          <a:bodyPr/>
          <a:lstStyle/>
          <a:p>
            <a:pPr eaLnBrk="1" hangingPunct="1"/>
            <a:r>
              <a:rPr lang="ru-RU" sz="2800" dirty="0"/>
              <a:t>Модулем или длиной вектора </a:t>
            </a:r>
            <a:r>
              <a:rPr lang="en-US" sz="2800" dirty="0"/>
              <a:t>w </a:t>
            </a:r>
            <a:r>
              <a:rPr lang="ru-RU" sz="2800" dirty="0"/>
              <a:t>называется расстояние от его начала до конца</a:t>
            </a:r>
          </a:p>
          <a:p>
            <a:pPr eaLnBrk="1" hangingPunct="1"/>
            <a:r>
              <a:rPr lang="ru-RU" sz="2800" dirty="0"/>
              <a:t>Для </a:t>
            </a:r>
            <a:r>
              <a:rPr lang="en-US" sz="2800" dirty="0"/>
              <a:t>n-</a:t>
            </a:r>
            <a:r>
              <a:rPr lang="ru-RU" sz="2800" dirty="0"/>
              <a:t>мерного вектора </a:t>
            </a:r>
            <a:r>
              <a:rPr lang="en-US" sz="2800" dirty="0"/>
              <a:t>w, </a:t>
            </a:r>
            <a:r>
              <a:rPr lang="ru-RU" sz="2800" dirty="0"/>
              <a:t>представленного </a:t>
            </a:r>
            <a:r>
              <a:rPr lang="en-US" sz="2800" dirty="0"/>
              <a:t>n-</a:t>
            </a:r>
            <a:r>
              <a:rPr lang="ru-RU" sz="2800" dirty="0"/>
              <a:t>кортежем (</a:t>
            </a:r>
            <a:r>
              <a:rPr lang="en-US" sz="2800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, w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длина вычисляется по теореме Пифагора: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13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927648" y="4365105"/>
                <a:ext cx="5688632" cy="122413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4813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927648" y="4365105"/>
                <a:ext cx="5688632" cy="1224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2" name="Object 4"/>
              <p:cNvSpPr txBox="1">
                <a:spLocks noGrp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ru-RU" sz="3200" b="1" dirty="0"/>
                  <a:t>Единичный вектор</a:t>
                </a:r>
                <a:r>
                  <a:rPr lang="ru-RU" sz="3200" dirty="0"/>
                  <a:t> – это вектор, имеющий единичную длину</a:t>
                </a:r>
              </a:p>
              <a:p>
                <a:pPr eaLnBrk="1" hangingPunct="1"/>
                <a:r>
                  <a:rPr lang="ru-RU" sz="3200" b="1" dirty="0"/>
                  <a:t>Нормирование</a:t>
                </a:r>
                <a:r>
                  <a:rPr lang="ru-RU" sz="3200" dirty="0"/>
                  <a:t> – масштабирование ненулевого вектора </a:t>
                </a:r>
                <a:r>
                  <a:rPr lang="en-US" sz="3200" b="1" dirty="0"/>
                  <a:t>a</a:t>
                </a:r>
                <a:r>
                  <a:rPr lang="ru-RU" sz="3200" dirty="0"/>
                  <a:t> так, чтобы получить в результате единичный вектор</a:t>
                </a:r>
                <a:r>
                  <a:rPr lang="en-US" sz="3200" dirty="0"/>
                  <a:t> </a:t>
                </a:r>
                <a:r>
                  <a:rPr lang="en-US" sz="3200" b="1" dirty="0">
                    <a:cs typeface="Tahoma" pitchFamily="34" charset="0"/>
                  </a:rPr>
                  <a:t>â</a:t>
                </a:r>
                <a:r>
                  <a:rPr lang="ru-RU" sz="3200" dirty="0"/>
                  <a:t>, с тем же направлением, что и вектор </a:t>
                </a:r>
                <a:r>
                  <a:rPr lang="en-US" sz="3200" b="1" dirty="0"/>
                  <a:t>a</a:t>
                </a:r>
                <a:endParaRPr lang="en-US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>
                  <a:buNone/>
                </a:pPr>
                <a:endParaRPr lang="en-US" sz="32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512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>
                <a:blip r:embed="rId2"/>
                <a:stretch>
                  <a:fillRect l="-1333" t="-29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3" name="Object 5"/>
          <p:cNvSpPr txBox="1"/>
          <p:nvPr/>
        </p:nvSpPr>
        <p:spPr bwMode="auto">
          <a:xfrm>
            <a:off x="7319963" y="5229226"/>
            <a:ext cx="1770062" cy="8731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pPr/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Описание объектов, источников света, виртуальных камер, сред (жидкости, </a:t>
            </a:r>
            <a:r>
              <a:rPr lang="ru-RU" dirty="0" err="1"/>
              <a:t>газы</a:t>
            </a:r>
            <a:r>
              <a:rPr lang="ru-RU" dirty="0"/>
              <a:t>, туман)</a:t>
            </a:r>
          </a:p>
          <a:p>
            <a:pPr eaLnBrk="1" hangingPunct="1"/>
            <a:r>
              <a:rPr lang="ru-RU" dirty="0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 dirty="0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6" name="Object 4"/>
              <p:cNvSpPr txBox="1">
                <a:spLocks noGrp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sz="3200" b="1" dirty="0"/>
                  <a:t>Скалярное произведение</a:t>
                </a:r>
                <a:r>
                  <a:rPr lang="ru-RU" sz="3200" dirty="0"/>
                  <a:t> двух </a:t>
                </a:r>
                <a:r>
                  <a:rPr lang="en-US" sz="3200" dirty="0"/>
                  <a:t>n-</a:t>
                </a:r>
                <a:r>
                  <a:rPr lang="ru-RU" sz="3200" dirty="0"/>
                  <a:t>мерных векторов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обозначается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3200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 ∙ </m:t>
                    </m:r>
                    <m:r>
                      <a:rPr lang="en-US" sz="3200" b="1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 имеет величину</a:t>
                </a:r>
                <a:r>
                  <a:rPr lang="en-US" sz="3200" dirty="0"/>
                  <a:t>:</a:t>
                </a:r>
                <a:endParaRPr lang="en-US" sz="3200" b="1" dirty="0">
                  <a:solidFill>
                    <a:schemeClr val="hlink"/>
                  </a:solidFill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614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>
                <a:blip r:embed="rId2"/>
                <a:stretch>
                  <a:fillRect l="-1507" t="-28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Симметрия (коммутативность)</a:t>
            </a:r>
            <a:endParaRPr lang="en-US" dirty="0"/>
          </a:p>
          <a:p>
            <a:pPr lvl="1" eaLnBrk="1" hangingPunct="1"/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a</a:t>
            </a:r>
          </a:p>
          <a:p>
            <a:pPr eaLnBrk="1" hangingPunct="1"/>
            <a:r>
              <a:rPr lang="ru-RU" dirty="0"/>
              <a:t>Линейность (дистрибутивность)</a:t>
            </a:r>
            <a:endParaRPr lang="en-US" dirty="0"/>
          </a:p>
          <a:p>
            <a:pPr lvl="1" eaLnBrk="1" hangingPunct="1"/>
            <a:r>
              <a:rPr lang="en-US" dirty="0"/>
              <a:t>(</a:t>
            </a:r>
            <a:r>
              <a:rPr lang="en-US" b="1" dirty="0"/>
              <a:t>a</a:t>
            </a:r>
            <a:r>
              <a:rPr lang="en-US" dirty="0"/>
              <a:t> + </a:t>
            </a:r>
            <a:r>
              <a:rPr lang="en-US" b="1" dirty="0"/>
              <a:t>c</a:t>
            </a:r>
            <a:r>
              <a:rPr lang="en-US" dirty="0"/>
              <a:t>)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b="1" dirty="0">
                <a:cs typeface="Tahoma" pitchFamily="34" charset="0"/>
              </a:rPr>
              <a:t>a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+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b</a:t>
            </a:r>
          </a:p>
          <a:p>
            <a:pPr eaLnBrk="1" hangingPunct="1"/>
            <a:r>
              <a:rPr lang="ru-RU" dirty="0"/>
              <a:t>Однородность (ассоциативность)</a:t>
            </a:r>
            <a:endParaRPr lang="en-US" dirty="0"/>
          </a:p>
          <a:p>
            <a:pPr lvl="1" eaLnBrk="1" hangingPunct="1"/>
            <a:r>
              <a:rPr lang="en-US" dirty="0"/>
              <a:t>(</a:t>
            </a:r>
            <a:r>
              <a:rPr lang="en-US" i="1" dirty="0" err="1"/>
              <a:t>s</a:t>
            </a:r>
            <a:r>
              <a:rPr lang="en-US" b="1" dirty="0" err="1"/>
              <a:t>a</a:t>
            </a:r>
            <a:r>
              <a:rPr lang="en-US" dirty="0"/>
              <a:t>)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i="1" dirty="0">
                <a:cs typeface="Tahoma" pitchFamily="34" charset="0"/>
              </a:rPr>
              <a:t>s </a:t>
            </a:r>
            <a:r>
              <a:rPr lang="en-US" dirty="0">
                <a:cs typeface="Tahoma" pitchFamily="34" charset="0"/>
              </a:rPr>
              <a:t>(</a:t>
            </a:r>
            <a:r>
              <a:rPr lang="en-US" b="1" dirty="0">
                <a:cs typeface="Tahoma" pitchFamily="34" charset="0"/>
              </a:rPr>
              <a:t>a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)</a:t>
            </a:r>
            <a:endParaRPr lang="ru-RU" dirty="0"/>
          </a:p>
          <a:p>
            <a:pPr eaLnBrk="1" hangingPunct="1"/>
            <a:r>
              <a:rPr lang="en-US" dirty="0"/>
              <a:t>|</a:t>
            </a:r>
            <a:r>
              <a:rPr lang="en-US" b="1" dirty="0"/>
              <a:t>b</a:t>
            </a:r>
            <a:r>
              <a:rPr lang="en-US" dirty="0"/>
              <a:t>|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b="1" dirty="0"/>
              <a:t>b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Угол между двумя векторами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4351338"/>
              </a:xfrm>
              <a:noFill/>
            </p:spPr>
            <p:txBody>
              <a:bodyPr>
                <a:noAutofit/>
              </a:bodyPr>
              <a:lstStyle/>
              <a:p>
                <a:r>
                  <a:rPr lang="ru-RU" b="1" dirty="0"/>
                  <a:t>Косинус угла </a:t>
                </a:r>
                <a:r>
                  <a:rPr lang="ru-RU" dirty="0"/>
                  <a:t>между двумя векторами равен скалярному произведению их орт</a:t>
                </a:r>
                <a:endParaRPr lang="en-US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ru-RU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717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3E41E3D-AE81-B413-CF33-1FF9FA2C68D2}"/>
              </a:ext>
            </a:extLst>
          </p:cNvPr>
          <p:cNvGrpSpPr/>
          <p:nvPr/>
        </p:nvGrpSpPr>
        <p:grpSpPr>
          <a:xfrm>
            <a:off x="6744072" y="2792412"/>
            <a:ext cx="4464050" cy="3384551"/>
            <a:chOff x="2927350" y="2492375"/>
            <a:chExt cx="4464050" cy="3384551"/>
          </a:xfrm>
        </p:grpSpPr>
        <p:sp>
          <p:nvSpPr>
            <p:cNvPr id="71683" name="Line 5"/>
            <p:cNvSpPr>
              <a:spLocks noChangeShapeType="1"/>
            </p:cNvSpPr>
            <p:nvPr/>
          </p:nvSpPr>
          <p:spPr bwMode="auto">
            <a:xfrm flipV="1">
              <a:off x="2927350" y="2492375"/>
              <a:ext cx="0" cy="33845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4" name="Line 6"/>
            <p:cNvSpPr>
              <a:spLocks noChangeShapeType="1"/>
            </p:cNvSpPr>
            <p:nvPr/>
          </p:nvSpPr>
          <p:spPr bwMode="auto">
            <a:xfrm>
              <a:off x="2927350" y="5876925"/>
              <a:ext cx="446405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5" name="Line 7"/>
            <p:cNvSpPr>
              <a:spLocks noChangeShapeType="1"/>
            </p:cNvSpPr>
            <p:nvPr/>
          </p:nvSpPr>
          <p:spPr bwMode="auto">
            <a:xfrm flipV="1">
              <a:off x="2927351" y="3284538"/>
              <a:ext cx="1008063" cy="2590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6" name="Line 8"/>
            <p:cNvSpPr>
              <a:spLocks noChangeShapeType="1"/>
            </p:cNvSpPr>
            <p:nvPr/>
          </p:nvSpPr>
          <p:spPr bwMode="auto">
            <a:xfrm flipV="1">
              <a:off x="2927351" y="4581526"/>
              <a:ext cx="2232025" cy="12938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7" name="Text Box 11"/>
            <p:cNvSpPr txBox="1">
              <a:spLocks noChangeArrowheads="1"/>
            </p:cNvSpPr>
            <p:nvPr/>
          </p:nvSpPr>
          <p:spPr bwMode="auto">
            <a:xfrm>
              <a:off x="5087938" y="4652963"/>
              <a:ext cx="3286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b</a:t>
              </a:r>
              <a:endParaRPr lang="ru-RU" baseline="-25000"/>
            </a:p>
          </p:txBody>
        </p:sp>
        <p:sp>
          <p:nvSpPr>
            <p:cNvPr id="71688" name="Text Box 12"/>
            <p:cNvSpPr txBox="1">
              <a:spLocks noChangeArrowheads="1"/>
            </p:cNvSpPr>
            <p:nvPr/>
          </p:nvSpPr>
          <p:spPr bwMode="auto">
            <a:xfrm>
              <a:off x="3432175" y="2924176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c</a:t>
              </a:r>
              <a:endParaRPr lang="ru-RU" baseline="-25000"/>
            </a:p>
          </p:txBody>
        </p:sp>
        <p:sp>
          <p:nvSpPr>
            <p:cNvPr id="71689" name="Arc 19"/>
            <p:cNvSpPr>
              <a:spLocks/>
            </p:cNvSpPr>
            <p:nvPr/>
          </p:nvSpPr>
          <p:spPr bwMode="auto">
            <a:xfrm>
              <a:off x="2927351" y="5035551"/>
              <a:ext cx="936625" cy="841375"/>
            </a:xfrm>
            <a:custGeom>
              <a:avLst/>
              <a:gdLst>
                <a:gd name="T0" fmla="*/ 656426629 w 21600"/>
                <a:gd name="T1" fmla="*/ 0 h 20651"/>
                <a:gd name="T2" fmla="*/ 1760388826 w 21600"/>
                <a:gd name="T3" fmla="*/ 1396646607 h 20651"/>
                <a:gd name="T4" fmla="*/ 0 w 21600"/>
                <a:gd name="T5" fmla="*/ 1355594074 h 206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651"/>
                <a:gd name="T11" fmla="*/ 21600 w 21600"/>
                <a:gd name="T12" fmla="*/ 20651 h 206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651" fill="none" extrusionOk="0">
                  <a:moveTo>
                    <a:pt x="8050" y="0"/>
                  </a:moveTo>
                  <a:cubicBezTo>
                    <a:pt x="16236" y="3288"/>
                    <a:pt x="21600" y="11222"/>
                    <a:pt x="21600" y="20044"/>
                  </a:cubicBezTo>
                  <a:cubicBezTo>
                    <a:pt x="21600" y="20246"/>
                    <a:pt x="21597" y="20448"/>
                    <a:pt x="21591" y="20651"/>
                  </a:cubicBezTo>
                </a:path>
                <a:path w="21600" h="20651" stroke="0" extrusionOk="0">
                  <a:moveTo>
                    <a:pt x="8050" y="0"/>
                  </a:moveTo>
                  <a:cubicBezTo>
                    <a:pt x="16236" y="3288"/>
                    <a:pt x="21600" y="11222"/>
                    <a:pt x="21600" y="20044"/>
                  </a:cubicBezTo>
                  <a:cubicBezTo>
                    <a:pt x="21600" y="20246"/>
                    <a:pt x="21597" y="20448"/>
                    <a:pt x="21591" y="20651"/>
                  </a:cubicBezTo>
                  <a:lnTo>
                    <a:pt x="0" y="200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0" name="Arc 20"/>
            <p:cNvSpPr>
              <a:spLocks/>
            </p:cNvSpPr>
            <p:nvPr/>
          </p:nvSpPr>
          <p:spPr bwMode="auto">
            <a:xfrm>
              <a:off x="2927351" y="5176839"/>
              <a:ext cx="1368425" cy="681037"/>
            </a:xfrm>
            <a:custGeom>
              <a:avLst/>
              <a:gdLst>
                <a:gd name="T0" fmla="*/ 2147483647 w 21600"/>
                <a:gd name="T1" fmla="*/ 0 h 11682"/>
                <a:gd name="T2" fmla="*/ 2147483647 w 21600"/>
                <a:gd name="T3" fmla="*/ 2147483647 h 11682"/>
                <a:gd name="T4" fmla="*/ 0 w 21600"/>
                <a:gd name="T5" fmla="*/ 2147483647 h 1168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682"/>
                <a:gd name="T11" fmla="*/ 21600 w 21600"/>
                <a:gd name="T12" fmla="*/ 11682 h 116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682" fill="none" extrusionOk="0">
                  <a:moveTo>
                    <a:pt x="18544" y="0"/>
                  </a:moveTo>
                  <a:cubicBezTo>
                    <a:pt x="20544" y="3348"/>
                    <a:pt x="21600" y="7175"/>
                    <a:pt x="21600" y="11075"/>
                  </a:cubicBezTo>
                  <a:cubicBezTo>
                    <a:pt x="21600" y="11277"/>
                    <a:pt x="21597" y="11479"/>
                    <a:pt x="21591" y="11682"/>
                  </a:cubicBezTo>
                </a:path>
                <a:path w="21600" h="11682" stroke="0" extrusionOk="0">
                  <a:moveTo>
                    <a:pt x="18544" y="0"/>
                  </a:moveTo>
                  <a:cubicBezTo>
                    <a:pt x="20544" y="3348"/>
                    <a:pt x="21600" y="7175"/>
                    <a:pt x="21600" y="11075"/>
                  </a:cubicBezTo>
                  <a:cubicBezTo>
                    <a:pt x="21600" y="11277"/>
                    <a:pt x="21597" y="11479"/>
                    <a:pt x="21591" y="11682"/>
                  </a:cubicBez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1" name="Arc 21"/>
            <p:cNvSpPr>
              <a:spLocks/>
            </p:cNvSpPr>
            <p:nvPr/>
          </p:nvSpPr>
          <p:spPr bwMode="auto">
            <a:xfrm>
              <a:off x="2927350" y="4302125"/>
              <a:ext cx="1492250" cy="1506538"/>
            </a:xfrm>
            <a:custGeom>
              <a:avLst/>
              <a:gdLst>
                <a:gd name="T0" fmla="*/ 2147483647 w 18650"/>
                <a:gd name="T1" fmla="*/ 0 h 20044"/>
                <a:gd name="T2" fmla="*/ 2147483647 w 18650"/>
                <a:gd name="T3" fmla="*/ 2147483647 h 20044"/>
                <a:gd name="T4" fmla="*/ 0 w 18650"/>
                <a:gd name="T5" fmla="*/ 2147483647 h 20044"/>
                <a:gd name="T6" fmla="*/ 0 60000 65536"/>
                <a:gd name="T7" fmla="*/ 0 60000 65536"/>
                <a:gd name="T8" fmla="*/ 0 60000 65536"/>
                <a:gd name="T9" fmla="*/ 0 w 18650"/>
                <a:gd name="T10" fmla="*/ 0 h 20044"/>
                <a:gd name="T11" fmla="*/ 18650 w 18650"/>
                <a:gd name="T12" fmla="*/ 20044 h 200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50" h="20044" fill="none" extrusionOk="0">
                  <a:moveTo>
                    <a:pt x="8050" y="0"/>
                  </a:moveTo>
                  <a:cubicBezTo>
                    <a:pt x="12501" y="1788"/>
                    <a:pt x="16230" y="5006"/>
                    <a:pt x="18649" y="9147"/>
                  </a:cubicBezTo>
                </a:path>
                <a:path w="18650" h="20044" stroke="0" extrusionOk="0">
                  <a:moveTo>
                    <a:pt x="8050" y="0"/>
                  </a:moveTo>
                  <a:cubicBezTo>
                    <a:pt x="12501" y="1788"/>
                    <a:pt x="16230" y="5006"/>
                    <a:pt x="18649" y="9147"/>
                  </a:cubicBezTo>
                  <a:lnTo>
                    <a:pt x="0" y="200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2" name="Text Box 23"/>
            <p:cNvSpPr txBox="1">
              <a:spLocks noChangeArrowheads="1"/>
            </p:cNvSpPr>
            <p:nvPr/>
          </p:nvSpPr>
          <p:spPr bwMode="auto">
            <a:xfrm>
              <a:off x="4295775" y="5373688"/>
              <a:ext cx="4587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b="1">
                  <a:cs typeface="Tahoma" pitchFamily="34" charset="0"/>
                </a:rPr>
                <a:t>φ</a:t>
              </a:r>
              <a:r>
                <a:rPr lang="en-US" baseline="-25000">
                  <a:cs typeface="Tahoma" pitchFamily="34" charset="0"/>
                </a:rPr>
                <a:t>b</a:t>
              </a:r>
              <a:endParaRPr lang="el-GR" baseline="-25000">
                <a:cs typeface="Tahoma" pitchFamily="34" charset="0"/>
              </a:endParaRPr>
            </a:p>
          </p:txBody>
        </p:sp>
        <p:sp>
          <p:nvSpPr>
            <p:cNvPr id="71693" name="Text Box 24"/>
            <p:cNvSpPr txBox="1">
              <a:spLocks noChangeArrowheads="1"/>
            </p:cNvSpPr>
            <p:nvPr/>
          </p:nvSpPr>
          <p:spPr bwMode="auto">
            <a:xfrm>
              <a:off x="3359150" y="4868863"/>
              <a:ext cx="444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b="1">
                  <a:cs typeface="Tahoma" pitchFamily="34" charset="0"/>
                </a:rPr>
                <a:t>φ</a:t>
              </a:r>
              <a:r>
                <a:rPr lang="en-US" baseline="-25000">
                  <a:cs typeface="Tahoma" pitchFamily="34" charset="0"/>
                </a:rPr>
                <a:t>c</a:t>
              </a:r>
              <a:endParaRPr lang="el-GR" baseline="-25000">
                <a:cs typeface="Tahoma" pitchFamily="34" charset="0"/>
              </a:endParaRPr>
            </a:p>
          </p:txBody>
        </p:sp>
        <p:sp>
          <p:nvSpPr>
            <p:cNvPr id="71694" name="Text Box 25"/>
            <p:cNvSpPr txBox="1">
              <a:spLocks noChangeArrowheads="1"/>
            </p:cNvSpPr>
            <p:nvPr/>
          </p:nvSpPr>
          <p:spPr bwMode="auto">
            <a:xfrm>
              <a:off x="4008438" y="4149726"/>
              <a:ext cx="3286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b="1">
                  <a:cs typeface="Tahoma" pitchFamily="34" charset="0"/>
                </a:rPr>
                <a:t>θ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7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800" dirty="0"/>
                  <a:t>Связь между знаком косинуса и углом: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 &gt; 0</m:t>
                    </m:r>
                  </m:oMath>
                </a14:m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&lt; 90°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 = 0</m:t>
                    </m:r>
                  </m:oMath>
                </a14:m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= 90°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 &lt; 0</m:t>
                    </m:r>
                  </m:oMath>
                </a14:m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&gt; 90°</m:t>
                    </m:r>
                  </m:oMath>
                </a14:m>
                <a:endParaRPr lang="ru-RU" dirty="0">
                  <a:cs typeface="Tahoma" pitchFamily="34" charset="0"/>
                </a:endParaRPr>
              </a:p>
              <a:p>
                <a:pPr eaLnBrk="1" hangingPunct="1"/>
                <a:r>
                  <a:rPr lang="ru-RU" sz="2800" dirty="0"/>
                  <a:t>Угол между двумя векторами ненулевой длины составляет:</a:t>
                </a:r>
              </a:p>
              <a:p>
                <a:pPr lvl="1" eaLnBrk="1" hangingPunct="1"/>
                <a:r>
                  <a:rPr lang="ru-RU" dirty="0"/>
                  <a:t>Менее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&gt; 0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:r>
                  <a:rPr lang="ru-RU" dirty="0"/>
                  <a:t>Ровно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0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:r>
                  <a:rPr lang="ru-RU" dirty="0"/>
                  <a:t>Более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&lt; 0</m:t>
                    </m:r>
                  </m:oMath>
                </a14:m>
                <a:endParaRPr lang="ru-RU" dirty="0"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72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7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Два ненулевых вектора являются перпендикулярными (т.е. угол между ними равен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)</a:t>
                </a:r>
                <a:r>
                  <a:rPr lang="ru-RU" dirty="0"/>
                  <a:t>, если их скалярное произведение равно нулю</a:t>
                </a:r>
                <a:endParaRPr lang="en-US" dirty="0"/>
              </a:p>
              <a:p>
                <a:pPr eaLnBrk="1" hangingPunct="1"/>
                <a:r>
                  <a:rPr lang="ru-RU" dirty="0"/>
                  <a:t>Упражнения</a:t>
                </a:r>
              </a:p>
              <a:p>
                <a:pPr lvl="1"/>
                <a:r>
                  <a:rPr lang="ru-RU" dirty="0"/>
                  <a:t>Перпендикулярны ли векторы (1, 2) и (-4</a:t>
                </a:r>
                <a:r>
                  <a:rPr lang="en-US" dirty="0"/>
                  <a:t>, </a:t>
                </a:r>
                <a:r>
                  <a:rPr lang="ru-RU" dirty="0"/>
                  <a:t>2</a:t>
                </a:r>
                <a:r>
                  <a:rPr lang="en-US" dirty="0"/>
                  <a:t>)?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+2∗2=0</m:t>
                    </m:r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Перпендикулярны ли векторы (</a:t>
                </a:r>
                <a:r>
                  <a:rPr lang="en-US" dirty="0"/>
                  <a:t>2</a:t>
                </a:r>
                <a:r>
                  <a:rPr lang="ru-RU" dirty="0"/>
                  <a:t>, 2) и (4</a:t>
                </a:r>
                <a:r>
                  <a:rPr lang="en-US" dirty="0"/>
                  <a:t>, </a:t>
                </a:r>
                <a:r>
                  <a:rPr lang="ru-RU" dirty="0"/>
                  <a:t>2</a:t>
                </a:r>
                <a:r>
                  <a:rPr lang="en-US" dirty="0"/>
                  <a:t>)?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=2∗4+2∗2=12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3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5159376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2855119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7174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6075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000376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464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Докажите следующие свойства оператора </a:t>
            </a:r>
            <a:r>
              <a:rPr lang="ru-RU">
                <a:latin typeface="Arial" charset="0"/>
              </a:rPr>
              <a:t>┴:</a:t>
            </a:r>
          </a:p>
          <a:p>
            <a:pPr lvl="1" eaLnBrk="1" hangingPunct="1"/>
            <a:r>
              <a:rPr lang="ru-RU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>
                <a:latin typeface="Arial" charset="0"/>
              </a:rPr>
              <a:t>(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 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ru-RU">
                <a:latin typeface="Arial" charset="0"/>
              </a:rPr>
              <a:t>┴</a:t>
            </a:r>
            <a:endParaRPr lang="en-US">
              <a:latin typeface="Arial" charset="0"/>
            </a:endParaRPr>
          </a:p>
          <a:p>
            <a:pPr lvl="2" eaLnBrk="1" hangingPunct="1"/>
            <a:r>
              <a:rPr lang="en-US">
                <a:latin typeface="Arial" charset="0"/>
              </a:rPr>
              <a:t>(A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A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, </a:t>
            </a:r>
            <a:r>
              <a:rPr lang="ru-RU">
                <a:latin typeface="Arial" charset="0"/>
              </a:rPr>
              <a:t>для любого скаляра </a:t>
            </a:r>
            <a:r>
              <a:rPr lang="en-US">
                <a:latin typeface="Arial" charset="0"/>
              </a:rPr>
              <a:t>A</a:t>
            </a:r>
          </a:p>
          <a:p>
            <a:pPr lvl="1" eaLnBrk="1" hangingPunct="1"/>
            <a:r>
              <a:rPr lang="ru-RU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(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)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-</a:t>
            </a:r>
            <a:r>
              <a:rPr lang="en-US" b="1">
                <a:latin typeface="Arial" charset="0"/>
              </a:rPr>
              <a:t>a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8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1424" y="2017715"/>
                <a:ext cx="10729192" cy="407558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dirty="0" err="1"/>
                  <a:t>Перп</a:t>
                </a:r>
                <a:r>
                  <a:rPr lang="ru-RU" dirty="0"/>
                  <a:t>-скалярное произведение – произведение </a:t>
                </a:r>
                <a:r>
                  <a:rPr lang="ru-RU" dirty="0" err="1"/>
                  <a:t>перпа</a:t>
                </a:r>
                <a:r>
                  <a:rPr lang="ru-RU" dirty="0"/>
                  <a:t> некоторого вектора на другой вектор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</m:oMath>
                </a14:m>
                <a:endParaRPr lang="ru-RU" b="1" dirty="0">
                  <a:cs typeface="Tahoma" pitchFamily="34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dirty="0"/>
                  <a:t>Свойства (доказать, используя определение </a:t>
                </a:r>
                <a:r>
                  <a:rPr lang="en-US" b="1" dirty="0"/>
                  <a:t>a</a:t>
                </a:r>
                <a:r>
                  <a:rPr lang="en-US" dirty="0">
                    <a:latin typeface="Arial" charset="0"/>
                  </a:rPr>
                  <a:t>┴</a:t>
                </a:r>
                <a:r>
                  <a:rPr lang="ru-RU" dirty="0"/>
                  <a:t>):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ru-RU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r>
                      <a:rPr lang="ru-RU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𝒂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𝑥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– 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𝒂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𝑦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𝑥</m:t>
                    </m:r>
                  </m:oMath>
                </a14:m>
                <a:endParaRPr lang="en-US" baseline="-25000" dirty="0">
                  <a:cs typeface="Tahoma" pitchFamily="34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lang="en-US" dirty="0"/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┴|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>
                  <a:latin typeface="Arial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= −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77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2017715"/>
                <a:ext cx="10729192" cy="4075582"/>
              </a:xfrm>
              <a:blipFill>
                <a:blip r:embed="rId2"/>
                <a:stretch>
                  <a:fillRect l="-1023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10658400" cy="4506912"/>
          </a:xfrm>
        </p:spPr>
        <p:txBody>
          <a:bodyPr/>
          <a:lstStyle/>
          <a:p>
            <a:pPr eaLnBrk="1" hangingPunct="1"/>
            <a:r>
              <a:rPr lang="ru-RU" sz="2800" dirty="0"/>
              <a:t>В графических приложениях часто возникают задачи</a:t>
            </a:r>
            <a:r>
              <a:rPr lang="en-US" sz="2800" dirty="0"/>
              <a:t>:</a:t>
            </a:r>
            <a:endParaRPr lang="ru-RU" sz="2800" dirty="0"/>
          </a:p>
          <a:p>
            <a:pPr lvl="1" eaLnBrk="1" hangingPunct="1"/>
            <a:r>
              <a:rPr lang="ru-RU" dirty="0"/>
              <a:t>Проецирование вектора на данный вектор</a:t>
            </a:r>
          </a:p>
          <a:p>
            <a:pPr lvl="1" eaLnBrk="1" hangingPunct="1"/>
            <a:r>
              <a:rPr lang="ru-RU" dirty="0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 dirty="0"/>
              <a:t>Определение расстояния между точкой и прямой</a:t>
            </a:r>
          </a:p>
          <a:p>
            <a:pPr eaLnBrk="1" hangingPunct="1"/>
            <a:r>
              <a:rPr lang="ru-RU" sz="2800" dirty="0"/>
              <a:t>Использование </a:t>
            </a:r>
            <a:r>
              <a:rPr lang="ru-RU" sz="2800" dirty="0" err="1"/>
              <a:t>перп</a:t>
            </a:r>
            <a:r>
              <a:rPr lang="ru-RU" sz="2800" dirty="0"/>
              <a:t>-вектора и </a:t>
            </a:r>
            <a:r>
              <a:rPr lang="ru-RU" sz="2800" dirty="0" err="1"/>
              <a:t>перп</a:t>
            </a:r>
            <a:r>
              <a:rPr lang="ru-RU" sz="2800" dirty="0"/>
              <a:t>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9656" y="1951602"/>
            <a:ext cx="6147825" cy="4069686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551384" y="4077072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1488009" y="4589833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251473" y="4669209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359673" y="2565771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280172" y="4940671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135709" y="357383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648597" y="4150096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6096000" y="1988840"/>
            <a:ext cx="56886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Даны 2 точки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C, </a:t>
            </a:r>
            <a:r>
              <a:rPr lang="ru-RU" dirty="0"/>
              <a:t>а также вектор </a:t>
            </a:r>
            <a:r>
              <a:rPr lang="en-US" b="1" dirty="0"/>
              <a:t>v</a:t>
            </a:r>
          </a:p>
          <a:p>
            <a:endParaRPr lang="en-US" b="1" dirty="0"/>
          </a:p>
          <a:p>
            <a:r>
              <a:rPr lang="ru-RU" dirty="0"/>
              <a:t>На каком расстоянии находится точка </a:t>
            </a:r>
            <a:r>
              <a:rPr lang="en-US" dirty="0"/>
              <a:t>C </a:t>
            </a:r>
            <a:r>
              <a:rPr lang="ru-RU" dirty="0"/>
              <a:t>от прямой </a:t>
            </a:r>
            <a:r>
              <a:rPr lang="en-US" dirty="0"/>
              <a:t>L, </a:t>
            </a:r>
            <a:r>
              <a:rPr lang="ru-RU" dirty="0"/>
              <a:t>проходящей через точку </a:t>
            </a:r>
            <a:r>
              <a:rPr lang="en-US" dirty="0"/>
              <a:t>A </a:t>
            </a:r>
            <a:r>
              <a:rPr lang="ru-RU" dirty="0"/>
              <a:t>в направлении вектора </a:t>
            </a:r>
            <a:r>
              <a:rPr lang="en-US" b="1" dirty="0"/>
              <a:t>v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Если мы опустим перпендикуляр из точки </a:t>
            </a:r>
            <a:r>
              <a:rPr lang="en-US" dirty="0"/>
              <a:t>C </a:t>
            </a:r>
            <a:r>
              <a:rPr lang="ru-RU" dirty="0"/>
              <a:t>на прямую </a:t>
            </a:r>
            <a:r>
              <a:rPr lang="en-US" dirty="0"/>
              <a:t>L, </a:t>
            </a:r>
            <a:r>
              <a:rPr lang="ru-RU" dirty="0"/>
              <a:t>то в каком месте он пересечет </a:t>
            </a:r>
            <a:r>
              <a:rPr lang="en-US" dirty="0"/>
              <a:t>L?</a:t>
            </a:r>
          </a:p>
          <a:p>
            <a:endParaRPr lang="en-US" dirty="0"/>
          </a:p>
          <a:p>
            <a:r>
              <a:rPr lang="ru-RU" dirty="0"/>
              <a:t>Как разложить вектор </a:t>
            </a:r>
            <a:r>
              <a:rPr lang="en-US" b="1" dirty="0"/>
              <a:t>c</a:t>
            </a:r>
            <a:r>
              <a:rPr lang="en-US" dirty="0"/>
              <a:t> = C</a:t>
            </a:r>
            <a:r>
              <a:rPr lang="ru-RU" dirty="0"/>
              <a:t> – </a:t>
            </a:r>
            <a:r>
              <a:rPr lang="en-US" dirty="0"/>
              <a:t>A </a:t>
            </a:r>
            <a:r>
              <a:rPr lang="ru-RU" dirty="0"/>
              <a:t>на составляющие вдоль прямой </a:t>
            </a:r>
            <a:r>
              <a:rPr lang="en-US" dirty="0"/>
              <a:t>L </a:t>
            </a:r>
            <a:r>
              <a:rPr lang="ru-RU" dirty="0"/>
              <a:t>и в направлении, перпендикулярном к </a:t>
            </a:r>
            <a:r>
              <a:rPr lang="en-US" dirty="0"/>
              <a:t>L?</a:t>
            </a:r>
            <a:endParaRPr lang="ru-RU" dirty="0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1416572" y="5085134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3648597" y="2853109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3112022" y="3532558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4047060" y="4102805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1488010" y="2924547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0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729" name="Object 2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014763" y="5414133"/>
                <a:ext cx="1827212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72729" name="Object 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014763" y="5414133"/>
                <a:ext cx="1827212" cy="1063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920306" y="3726091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8" name="Text Box 5"/>
              <p:cNvSpPr txBox="1">
                <a:spLocks noChangeArrowheads="1"/>
              </p:cNvSpPr>
              <p:nvPr/>
            </p:nvSpPr>
            <p:spPr bwMode="auto">
              <a:xfrm>
                <a:off x="1641032" y="4878615"/>
                <a:ext cx="38568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19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1032" y="4878615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9" name="Text Box 6"/>
              <p:cNvSpPr txBox="1">
                <a:spLocks noChangeArrowheads="1"/>
              </p:cNvSpPr>
              <p:nvPr/>
            </p:nvSpPr>
            <p:spPr bwMode="auto">
              <a:xfrm>
                <a:off x="3728595" y="2214790"/>
                <a:ext cx="38555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19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8595" y="2214790"/>
                <a:ext cx="3855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2649094" y="4589690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01" name="Text Box 8"/>
              <p:cNvSpPr txBox="1">
                <a:spLocks noChangeArrowheads="1"/>
              </p:cNvSpPr>
              <p:nvPr/>
            </p:nvSpPr>
            <p:spPr bwMode="auto">
              <a:xfrm>
                <a:off x="2504631" y="3222853"/>
                <a:ext cx="35458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820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4631" y="3222853"/>
                <a:ext cx="354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017519" y="3799115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1785494" y="4734153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017519" y="2502128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3531745" y="3149828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1856932" y="2573566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721" name="Text Box 17"/>
              <p:cNvSpPr txBox="1">
                <a:spLocks noChangeArrowheads="1"/>
              </p:cNvSpPr>
              <p:nvPr/>
            </p:nvSpPr>
            <p:spPr bwMode="auto">
              <a:xfrm>
                <a:off x="920306" y="3005365"/>
                <a:ext cx="54373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</m:t>
                      </m:r>
                    </m:oMath>
                  </m:oMathPara>
                </a14:m>
                <a:endParaRPr lang="en-US" dirty="0">
                  <a:latin typeface="Arial" charset="0"/>
                </a:endParaRPr>
              </a:p>
            </p:txBody>
          </p:sp>
        </mc:Choice>
        <mc:Fallback>
          <p:sp>
            <p:nvSpPr>
              <p:cNvPr id="72721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306" y="3005365"/>
                <a:ext cx="5437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1856931" y="4238852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516288" y="3409384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724" name="Text Box 20"/>
              <p:cNvSpPr txBox="1">
                <a:spLocks noChangeArrowheads="1"/>
              </p:cNvSpPr>
              <p:nvPr/>
            </p:nvSpPr>
            <p:spPr bwMode="auto">
              <a:xfrm>
                <a:off x="6672263" y="1807255"/>
                <a:ext cx="5113338" cy="3693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Строим вектор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Опустив перпендикуляр из точки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на прямую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мы говорим, что вектор </a:t>
                </a:r>
                <a:r>
                  <a:rPr lang="en-US" b="1" i="0" dirty="0">
                    <a:latin typeface="+mj-lt"/>
                  </a:rPr>
                  <a:t>c</a:t>
                </a:r>
                <a:r>
                  <a:rPr lang="en-US" dirty="0"/>
                  <a:t> </a:t>
                </a:r>
                <a:r>
                  <a:rPr lang="ru-RU" dirty="0"/>
                  <a:t>разложен на составляющую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вдоль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составляющую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перпендикулярно</a:t>
                </a:r>
                <a:r>
                  <a:rPr lang="en-US" dirty="0"/>
                  <a:t> </a:t>
                </a:r>
                <a:r>
                  <a:rPr lang="ru-RU" dirty="0"/>
                  <a:t>к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некоторые константы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Таким образом: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┴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ru-RU" dirty="0"/>
                  <a:t>Зная </a:t>
                </a:r>
                <a:r>
                  <a:rPr lang="en-US" b="1" dirty="0"/>
                  <a:t>c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dirty="0"/>
                  <a:t>v</a:t>
                </a:r>
                <a:r>
                  <a:rPr lang="en-US" dirty="0"/>
                  <a:t>, </a:t>
                </a:r>
                <a:r>
                  <a:rPr lang="ru-RU" dirty="0"/>
                  <a:t>можно определить </a:t>
                </a:r>
                <a:r>
                  <a:rPr lang="en-US" dirty="0"/>
                  <a:t>K </a:t>
                </a:r>
                <a:r>
                  <a:rPr lang="ru-RU" dirty="0"/>
                  <a:t>и </a:t>
                </a:r>
                <a:r>
                  <a:rPr lang="en-US" dirty="0"/>
                  <a:t>M: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 = </m:t>
                      </m:r>
                      <m:r>
                        <a:rPr lang="en-US" i="1" dirty="0" err="1">
                          <a:latin typeface="Cambria Math" panose="02040503050406030204" pitchFamily="18" charset="0"/>
                          <a:cs typeface="Tahoma" pitchFamily="34" charset="0"/>
                        </a:rPr>
                        <m:t>𝐾</m:t>
                      </m:r>
                      <m:r>
                        <a:rPr lang="en-US" b="1" i="1" dirty="0" err="1">
                          <a:latin typeface="Cambria Math" panose="02040503050406030204" pitchFamily="18" charset="0"/>
                          <a:cs typeface="Tahoma" pitchFamily="34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 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1" i="1" dirty="0" err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 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7272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2263" y="1807255"/>
                <a:ext cx="5113338" cy="3693319"/>
              </a:xfrm>
              <a:prstGeom prst="rect">
                <a:avLst/>
              </a:prstGeom>
              <a:blipFill>
                <a:blip r:embed="rId7"/>
                <a:stretch>
                  <a:fillRect l="-1074" t="-8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1928370" y="4086453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726" name="Text Box 22"/>
              <p:cNvSpPr txBox="1">
                <a:spLocks noChangeArrowheads="1"/>
              </p:cNvSpPr>
              <p:nvPr/>
            </p:nvSpPr>
            <p:spPr bwMode="auto">
              <a:xfrm>
                <a:off x="4377881" y="2862490"/>
                <a:ext cx="74090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</m:t>
                      </m:r>
                    </m:oMath>
                  </m:oMathPara>
                </a14:m>
                <a:endParaRPr lang="en-US" dirty="0">
                  <a:latin typeface="Arial" charset="0"/>
                </a:endParaRPr>
              </a:p>
            </p:txBody>
          </p:sp>
        </mc:Choice>
        <mc:Fallback>
          <p:sp>
            <p:nvSpPr>
              <p:cNvPr id="72726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7881" y="2862490"/>
                <a:ext cx="7409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4161981" y="4229328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 err="1">
                <a:latin typeface="+mj-lt"/>
              </a:rPr>
              <a:t>K</a:t>
            </a:r>
            <a:r>
              <a:rPr lang="en-US" b="1" i="0" dirty="0" err="1">
                <a:latin typeface="+mj-lt"/>
              </a:rPr>
              <a:t>v</a:t>
            </a:r>
            <a:endParaRPr lang="en-US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728" name="Text Box 24"/>
              <p:cNvSpPr txBox="1">
                <a:spLocks noChangeArrowheads="1"/>
              </p:cNvSpPr>
              <p:nvPr/>
            </p:nvSpPr>
            <p:spPr bwMode="auto">
              <a:xfrm>
                <a:off x="6888163" y="5614474"/>
                <a:ext cx="147348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 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272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8163" y="5614474"/>
                <a:ext cx="14734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731" name="Object 27"/>
              <p:cNvSpPr txBox="1"/>
              <p:nvPr/>
            </p:nvSpPr>
            <p:spPr bwMode="auto">
              <a:xfrm>
                <a:off x="3210539" y="5245328"/>
                <a:ext cx="1794933" cy="10636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" charset="0"/>
                                </a:rPr>
                                <m:t>┴</m:t>
                              </m:r>
                            </m:sup>
                          </m:sSup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72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0539" y="5245328"/>
                <a:ext cx="1794933" cy="1063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5B193C3-C89F-4DD9-8E01-E615A446F1F0}"/>
              </a:ext>
            </a:extLst>
          </p:cNvPr>
          <p:cNvSpPr txBox="1"/>
          <p:nvPr/>
        </p:nvSpPr>
        <p:spPr>
          <a:xfrm>
            <a:off x="7608168" y="611913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видите тут линейные комбинации</a:t>
            </a:r>
            <a:r>
              <a:rPr lang="en-US" dirty="0"/>
              <a:t>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 build="p"/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  <p:bldP spid="72731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8466A72-2A07-48C7-90E1-57DBF9A33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25" y="4077073"/>
            <a:ext cx="4071577" cy="24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5" name="Object 29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5" name="Object 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40014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16276" y="3284539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6240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6096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785" name="Text Box 9"/>
              <p:cNvSpPr txBox="1">
                <a:spLocks noChangeArrowheads="1"/>
              </p:cNvSpPr>
              <p:nvPr/>
            </p:nvSpPr>
            <p:spPr bwMode="auto">
              <a:xfrm>
                <a:off x="3556001" y="3086101"/>
                <a:ext cx="38023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7578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6001" y="3086101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786" name="Text Box 10"/>
              <p:cNvSpPr txBox="1">
                <a:spLocks noChangeArrowheads="1"/>
              </p:cNvSpPr>
              <p:nvPr/>
            </p:nvSpPr>
            <p:spPr bwMode="auto">
              <a:xfrm>
                <a:off x="8040689" y="3421841"/>
                <a:ext cx="36099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7578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689" y="3421841"/>
                <a:ext cx="3609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787" name="Arc 11"/>
          <p:cNvSpPr>
            <a:spLocks/>
          </p:cNvSpPr>
          <p:nvPr/>
        </p:nvSpPr>
        <p:spPr bwMode="auto">
          <a:xfrm>
            <a:off x="6096001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5557839" y="5157789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789" name="Text Box 13"/>
              <p:cNvSpPr txBox="1">
                <a:spLocks noChangeArrowheads="1"/>
              </p:cNvSpPr>
              <p:nvPr/>
            </p:nvSpPr>
            <p:spPr bwMode="auto">
              <a:xfrm>
                <a:off x="6167438" y="3180636"/>
                <a:ext cx="3866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7578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7438" y="3180636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847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59013" y="53181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216275" y="3284539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4620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8904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7571582" y="4833145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801" name="Text Box 25"/>
              <p:cNvSpPr txBox="1">
                <a:spLocks noChangeArrowheads="1"/>
              </p:cNvSpPr>
              <p:nvPr/>
            </p:nvSpPr>
            <p:spPr bwMode="auto">
              <a:xfrm>
                <a:off x="2711450" y="4292601"/>
                <a:ext cx="4523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75801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1450" y="4292601"/>
                <a:ext cx="4523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104064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e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803" name="Text Box 27"/>
              <p:cNvSpPr txBox="1">
                <a:spLocks noChangeArrowheads="1"/>
              </p:cNvSpPr>
              <p:nvPr/>
            </p:nvSpPr>
            <p:spPr bwMode="auto">
              <a:xfrm>
                <a:off x="4440239" y="6237288"/>
                <a:ext cx="3642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75803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0239" y="6237288"/>
                <a:ext cx="3642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804" name="Text Box 28"/>
              <p:cNvSpPr txBox="1">
                <a:spLocks noChangeArrowheads="1"/>
              </p:cNvSpPr>
              <p:nvPr/>
            </p:nvSpPr>
            <p:spPr bwMode="auto">
              <a:xfrm>
                <a:off x="8975726" y="4149726"/>
                <a:ext cx="62549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75804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5726" y="4149726"/>
                <a:ext cx="6254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7" name="Object 31"/>
              <p:cNvSpPr txBox="1"/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blipFill>
                <a:blip r:embed="rId9"/>
                <a:stretch>
                  <a:fillRect t="-5479" r="-12644" b="-4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808" name="Text Box 32"/>
              <p:cNvSpPr txBox="1">
                <a:spLocks noChangeArrowheads="1"/>
              </p:cNvSpPr>
              <p:nvPr/>
            </p:nvSpPr>
            <p:spPr bwMode="auto">
              <a:xfrm>
                <a:off x="7248526" y="1"/>
                <a:ext cx="1484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75808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526" y="1"/>
                <a:ext cx="14847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809" name="Text Box 33"/>
              <p:cNvSpPr txBox="1">
                <a:spLocks noChangeArrowheads="1"/>
              </p:cNvSpPr>
              <p:nvPr/>
            </p:nvSpPr>
            <p:spPr bwMode="auto">
              <a:xfrm>
                <a:off x="8975726" y="1"/>
                <a:ext cx="15039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75809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5726" y="1"/>
                <a:ext cx="15039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810" name="Text Box 34"/>
              <p:cNvSpPr txBox="1">
                <a:spLocks noChangeArrowheads="1"/>
              </p:cNvSpPr>
              <p:nvPr/>
            </p:nvSpPr>
            <p:spPr bwMode="auto">
              <a:xfrm>
                <a:off x="7248525" y="476251"/>
                <a:ext cx="15071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– 2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75810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525" y="476251"/>
                <a:ext cx="150714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7248526" y="908051"/>
            <a:ext cx="2428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m – </a:t>
            </a:r>
            <a:r>
              <a:rPr lang="ru-RU" dirty="0"/>
              <a:t>проекция</a:t>
            </a:r>
            <a:r>
              <a:rPr lang="ru-RU" b="1" dirty="0"/>
              <a:t> </a:t>
            </a:r>
            <a:r>
              <a:rPr lang="en-US" b="1" dirty="0"/>
              <a:t>a </a:t>
            </a:r>
            <a:r>
              <a:rPr lang="ru-RU" dirty="0"/>
              <a:t>на</a:t>
            </a:r>
            <a:r>
              <a:rPr lang="ru-RU" b="1" dirty="0"/>
              <a:t> </a:t>
            </a:r>
            <a:r>
              <a:rPr lang="en-US" b="1" dirty="0"/>
              <a:t>n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5" grpId="0" build="p"/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7" grpId="0"/>
      <p:bldP spid="75808" grpId="0"/>
      <p:bldP spid="75809" grpId="0"/>
      <p:bldP spid="75810" grpId="0"/>
      <p:bldP spid="758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2" name="Object 4"/>
          <p:cNvSpPr txBox="1">
            <a:spLocks noGrp="1"/>
          </p:cNvSpPr>
          <p:nvPr>
            <p:ph idx="1"/>
          </p:nvPr>
        </p:nvSpPr>
        <p:spPr bwMode="auto">
          <a:xfrm>
            <a:off x="911424" y="1935164"/>
            <a:ext cx="9299376" cy="170986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ru-RU" sz="3200" b="1" dirty="0"/>
              <a:t>Векторное произведение</a:t>
            </a:r>
            <a:r>
              <a:rPr lang="en-US" sz="3200" dirty="0"/>
              <a:t> (cross product, vector product)</a:t>
            </a:r>
            <a:r>
              <a:rPr lang="ru-RU" sz="3200" dirty="0"/>
              <a:t> двух </a:t>
            </a:r>
            <a:r>
              <a:rPr lang="ru-RU" sz="3200" b="1" dirty="0"/>
              <a:t>трехмерных</a:t>
            </a:r>
            <a:r>
              <a:rPr lang="ru-RU" sz="3200" dirty="0"/>
              <a:t> векторов: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/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F5F57-3874-99BF-3D62-559C52A4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096" y="3732337"/>
            <a:ext cx="2838970" cy="22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CF8A9-B2D3-EE0A-51DB-1F52F7222466}"/>
              </a:ext>
            </a:extLst>
          </p:cNvPr>
          <p:cNvSpPr txBox="1"/>
          <p:nvPr/>
        </p:nvSpPr>
        <p:spPr>
          <a:xfrm flipH="1">
            <a:off x="6960096" y="6153150"/>
            <a:ext cx="28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5"/>
              </a:rPr>
              <a:t>Правило </a:t>
            </a:r>
            <a:r>
              <a:rPr lang="ru-RU" dirty="0" err="1">
                <a:hlinkClick r:id="rId5"/>
              </a:rPr>
              <a:t>Саррюса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𝒋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𝒌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	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𝒋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𝒌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1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𝒌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b="1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𝒋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eaLnBrk="1" hangingPunct="1"/>
                <a:r>
                  <a:rPr lang="ru-RU" dirty="0">
                    <a:sym typeface="Symbol" pitchFamily="18" charset="2"/>
                  </a:rPr>
                  <a:t>Антисимметрия</a:t>
                </a:r>
                <a:endParaRPr lang="en-US" dirty="0">
                  <a:sym typeface="Symbol" pitchFamily="18" charset="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= −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eaLnBrk="1" hangingPunct="1"/>
                <a:r>
                  <a:rPr lang="ru-RU" dirty="0">
                    <a:sym typeface="Symbol" pitchFamily="18" charset="2"/>
                  </a:rPr>
                  <a:t>Линейность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) =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𝒄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eaLnBrk="1" hangingPunct="1"/>
                <a:r>
                  <a:rPr lang="ru-RU" dirty="0">
                    <a:sym typeface="Symbol" pitchFamily="18" charset="2"/>
                  </a:rPr>
                  <a:t>Однородность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en-US" b="1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)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81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1271464" y="3167541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3001840" y="3616804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6786439" y="2151541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5447926" y="3602516"/>
            <a:ext cx="1371973" cy="103615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4676775" y="4643438"/>
            <a:ext cx="2124075" cy="909637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6408614" y="4262917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6335590" y="3902554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954" name="Text Box 18"/>
              <p:cNvSpPr txBox="1">
                <a:spLocks noChangeArrowheads="1"/>
              </p:cNvSpPr>
              <p:nvPr/>
            </p:nvSpPr>
            <p:spPr bwMode="auto">
              <a:xfrm>
                <a:off x="1060326" y="2623029"/>
                <a:ext cx="199926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Площадь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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295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0326" y="2623029"/>
                <a:ext cx="1999265" cy="369332"/>
              </a:xfrm>
              <a:prstGeom prst="rect">
                <a:avLst/>
              </a:prstGeom>
              <a:blipFill>
                <a:blip r:embed="rId2"/>
                <a:stretch>
                  <a:fillRect l="-2744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1944564" y="3038954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5976815" y="3615216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5616452" y="5126516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958" name="Text Box 22"/>
              <p:cNvSpPr txBox="1">
                <a:spLocks noChangeArrowheads="1"/>
              </p:cNvSpPr>
              <p:nvPr/>
            </p:nvSpPr>
            <p:spPr bwMode="auto">
              <a:xfrm>
                <a:off x="6908676" y="2346848"/>
                <a:ext cx="74892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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𝒃</m:t>
                      </m:r>
                    </m:oMath>
                  </m:oMathPara>
                </a14:m>
                <a:endParaRPr lang="ru-RU" b="1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82958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8676" y="2346848"/>
                <a:ext cx="7489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13D2ED6-BF1E-9F57-CD1C-77EA50FE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470" y="2992361"/>
            <a:ext cx="3676575" cy="333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9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ru-RU" sz="2800" dirty="0"/>
                  <a:t>Любые три точки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, </a:t>
                </a:r>
                <a:r>
                  <a:rPr lang="ru-RU" sz="2800" dirty="0"/>
                  <a:t>не лежащие на одной прямой, определяют единственную плоскость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ru-RU" sz="2800" dirty="0"/>
                  <a:t>Нормаль к плоскости, проходящей через три заданные точки можно найти с помощью векторного произведения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ru-RU" dirty="0"/>
                  <a:t>Построим два вектора</a:t>
                </a:r>
                <a:r>
                  <a:rPr lang="en-US" dirty="0"/>
                  <a:t>:</a:t>
                </a:r>
              </a:p>
              <a:p>
                <a:pPr lvl="2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ru-RU" dirty="0"/>
    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    </a:r>
                <a:r>
                  <a:rPr lang="en-US" b="1" dirty="0"/>
                  <a:t>a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dirty="0"/>
                  <a:t>b</a:t>
                </a:r>
              </a:p>
              <a:p>
                <a:pPr lvl="1" eaLnBrk="1" hangingPunct="1">
                  <a:lnSpc>
                    <a:spcPct val="80000"/>
                  </a:lnSpc>
                </a:pPr>
                <a:endParaRPr lang="ru-RU" dirty="0"/>
              </a:p>
            </p:txBody>
          </p:sp>
        </mc:Choice>
        <mc:Fallback>
          <p:sp>
            <p:nvSpPr>
              <p:cNvPr id="839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4058-EC4B-0975-22DA-EC9913E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нормаль к треугольнику</a:t>
                </a:r>
                <a:r>
                  <a:rPr lang="en-US" dirty="0"/>
                  <a:t> </a:t>
                </a:r>
                <a:r>
                  <a:rPr lang="ru-RU" dirty="0"/>
                  <a:t>с вершинами: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1∗1−0∗0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FE0C210-85C4-B46E-F0BC-5E3B326AC323}"/>
              </a:ext>
            </a:extLst>
          </p:cNvPr>
          <p:cNvGrpSpPr/>
          <p:nvPr/>
        </p:nvGrpSpPr>
        <p:grpSpPr>
          <a:xfrm>
            <a:off x="9624392" y="4332705"/>
            <a:ext cx="2093966" cy="2166900"/>
            <a:chOff x="6943039" y="4691100"/>
            <a:chExt cx="2093966" cy="21669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34AC0E-DBBC-0B66-AC12-F3E641B41F5D}"/>
                </a:ext>
              </a:extLst>
            </p:cNvPr>
            <p:cNvGrpSpPr/>
            <p:nvPr/>
          </p:nvGrpSpPr>
          <p:grpSpPr>
            <a:xfrm>
              <a:off x="7092280" y="4697190"/>
              <a:ext cx="1944725" cy="2160810"/>
              <a:chOff x="9144000" y="3500438"/>
              <a:chExt cx="2268760" cy="2520850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672E1A9-B258-62BC-05D5-6BBAEA5884EB}"/>
                  </a:ext>
                </a:extLst>
              </p:cNvPr>
              <p:cNvCxnSpPr/>
              <p:nvPr/>
            </p:nvCxnSpPr>
            <p:spPr>
              <a:xfrm flipV="1">
                <a:off x="9972600" y="3500438"/>
                <a:ext cx="0" cy="1512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8BA85864-DE12-DB73-F08F-D22F5841D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600" y="5013176"/>
                <a:ext cx="1440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34CD9F6-EAAF-C6A2-C5A4-F6873DF9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4000" y="5013176"/>
                <a:ext cx="828600" cy="1008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04D9F1F4-DF46-90C6-DDA0-58BA30931A89}"/>
                  </a:ext>
                </a:extLst>
              </p:cNvPr>
              <p:cNvSpPr/>
              <p:nvPr/>
            </p:nvSpPr>
            <p:spPr>
              <a:xfrm>
                <a:off x="9712397" y="4430818"/>
                <a:ext cx="820137" cy="905158"/>
              </a:xfrm>
              <a:custGeom>
                <a:avLst/>
                <a:gdLst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1237"/>
                  <a:gd name="connsiteX1" fmla="*/ 854342 w 857101"/>
                  <a:gd name="connsiteY1" fmla="*/ 568290 h 911237"/>
                  <a:gd name="connsiteX2" fmla="*/ 278609 w 857101"/>
                  <a:gd name="connsiteY2" fmla="*/ 3845 h 911237"/>
                  <a:gd name="connsiteX3" fmla="*/ 18965 w 857101"/>
                  <a:gd name="connsiteY3" fmla="*/ 895668 h 911237"/>
                  <a:gd name="connsiteX0" fmla="*/ 18965 w 857101"/>
                  <a:gd name="connsiteY0" fmla="*/ 895668 h 895668"/>
                  <a:gd name="connsiteX1" fmla="*/ 854342 w 857101"/>
                  <a:gd name="connsiteY1" fmla="*/ 568290 h 895668"/>
                  <a:gd name="connsiteX2" fmla="*/ 278609 w 857101"/>
                  <a:gd name="connsiteY2" fmla="*/ 3845 h 895668"/>
                  <a:gd name="connsiteX3" fmla="*/ 18965 w 857101"/>
                  <a:gd name="connsiteY3" fmla="*/ 895668 h 895668"/>
                  <a:gd name="connsiteX0" fmla="*/ 0 w 838136"/>
                  <a:gd name="connsiteY0" fmla="*/ 895668 h 895668"/>
                  <a:gd name="connsiteX1" fmla="*/ 835377 w 838136"/>
                  <a:gd name="connsiteY1" fmla="*/ 568290 h 895668"/>
                  <a:gd name="connsiteX2" fmla="*/ 259644 w 838136"/>
                  <a:gd name="connsiteY2" fmla="*/ 3845 h 895668"/>
                  <a:gd name="connsiteX3" fmla="*/ 0 w 838136"/>
                  <a:gd name="connsiteY3" fmla="*/ 895668 h 895668"/>
                  <a:gd name="connsiteX0" fmla="*/ 0 w 838343"/>
                  <a:gd name="connsiteY0" fmla="*/ 891823 h 891823"/>
                  <a:gd name="connsiteX1" fmla="*/ 835377 w 838343"/>
                  <a:gd name="connsiteY1" fmla="*/ 564445 h 891823"/>
                  <a:gd name="connsiteX2" fmla="*/ 259644 w 838343"/>
                  <a:gd name="connsiteY2" fmla="*/ 0 h 891823"/>
                  <a:gd name="connsiteX3" fmla="*/ 0 w 838343"/>
                  <a:gd name="connsiteY3" fmla="*/ 891823 h 891823"/>
                  <a:gd name="connsiteX0" fmla="*/ 0 w 835377"/>
                  <a:gd name="connsiteY0" fmla="*/ 891823 h 891823"/>
                  <a:gd name="connsiteX1" fmla="*/ 835377 w 835377"/>
                  <a:gd name="connsiteY1" fmla="*/ 564445 h 891823"/>
                  <a:gd name="connsiteX2" fmla="*/ 259644 w 835377"/>
                  <a:gd name="connsiteY2" fmla="*/ 0 h 891823"/>
                  <a:gd name="connsiteX3" fmla="*/ 0 w 835377"/>
                  <a:gd name="connsiteY3" fmla="*/ 891823 h 89182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137" h="905158">
                    <a:moveTo>
                      <a:pt x="0" y="905158"/>
                    </a:moveTo>
                    <a:cubicBezTo>
                      <a:pt x="301695" y="787777"/>
                      <a:pt x="677803" y="629262"/>
                      <a:pt x="820137" y="570160"/>
                    </a:cubicBezTo>
                    <a:cubicBezTo>
                      <a:pt x="669101" y="421523"/>
                      <a:pt x="427425" y="158750"/>
                      <a:pt x="257739" y="0"/>
                    </a:cubicBezTo>
                    <a:cubicBezTo>
                      <a:pt x="213783" y="127000"/>
                      <a:pt x="39300" y="765364"/>
                      <a:pt x="0" y="905158"/>
                    </a:cubicBezTo>
                    <a:close/>
                  </a:path>
                </a:pathLst>
              </a:custGeom>
              <a:solidFill>
                <a:srgbClr val="0F6FC6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FB38A-B48D-3C4F-23B5-8963F4AC2D49}"/>
                </a:ext>
              </a:extLst>
            </p:cNvPr>
            <p:cNvSpPr txBox="1"/>
            <p:nvPr/>
          </p:nvSpPr>
          <p:spPr>
            <a:xfrm>
              <a:off x="8727966" y="569796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2304E-E53A-6571-08BB-F1B65EEE7844}"/>
                </a:ext>
              </a:extLst>
            </p:cNvPr>
            <p:cNvSpPr txBox="1"/>
            <p:nvPr/>
          </p:nvSpPr>
          <p:spPr>
            <a:xfrm>
              <a:off x="7807010" y="46911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B43D0-EC28-9C4A-5D31-C87B1D4F2713}"/>
                </a:ext>
              </a:extLst>
            </p:cNvPr>
            <p:cNvSpPr txBox="1"/>
            <p:nvPr/>
          </p:nvSpPr>
          <p:spPr>
            <a:xfrm>
              <a:off x="6943039" y="64066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0E0ADF-F7A4-60F5-035E-C8EABC203E62}"/>
                </a:ext>
              </a:extLst>
            </p:cNvPr>
            <p:cNvSpPr txBox="1"/>
            <p:nvPr/>
          </p:nvSpPr>
          <p:spPr>
            <a:xfrm>
              <a:off x="7224381" y="599511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D96A5-E41E-92A1-17B9-AF4AA5A7FA35}"/>
                </a:ext>
              </a:extLst>
            </p:cNvPr>
            <p:cNvSpPr txBox="1"/>
            <p:nvPr/>
          </p:nvSpPr>
          <p:spPr>
            <a:xfrm>
              <a:off x="8123335" y="5624539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D51F8A-D200-B6E9-B767-24D419270923}"/>
                </a:ext>
              </a:extLst>
            </p:cNvPr>
            <p:cNvSpPr txBox="1"/>
            <p:nvPr/>
          </p:nvSpPr>
          <p:spPr>
            <a:xfrm>
              <a:off x="7364475" y="519547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29540-B137-4862-89E5-334403E56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Векторы и точки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0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62132" y="1484784"/>
                <a:ext cx="9567664" cy="4840287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Вектор в пространстве задается при помощи упорядоченной тройки чисел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(3, 1, −8)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Точка в пространстве тоже задается при помощи тройки чисел: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(3, 1, −8)</m:t>
                    </m:r>
                  </m:oMath>
                </a14:m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Точки и векторы – разные объекты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Точка имеет местоположение в пространстве, но не имеет размера и направления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Вектор не имеет местоположения, но обладает размером и направлением</a:t>
                </a:r>
              </a:p>
            </p:txBody>
          </p:sp>
        </mc:Choice>
        <mc:Fallback>
          <p:sp>
            <p:nvSpPr>
              <p:cNvPr id="86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132" y="1484784"/>
                <a:ext cx="9567664" cy="4840287"/>
              </a:xfrm>
              <a:blipFill>
                <a:blip r:embed="rId2"/>
                <a:stretch>
                  <a:fillRect l="-1146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4"/>
            <a:ext cx="9495656" cy="4579937"/>
          </a:xfrm>
        </p:spPr>
        <p:txBody>
          <a:bodyPr/>
          <a:lstStyle/>
          <a:p>
            <a:pPr eaLnBrk="1" hangingPunct="1"/>
            <a:r>
              <a:rPr lang="ru-RU" dirty="0"/>
              <a:t>Система координат обычно задается в виде трех осей, исходящих из начала отсчета</a:t>
            </a:r>
          </a:p>
          <a:p>
            <a:pPr eaLnBrk="1" hangingPunct="1"/>
            <a:r>
              <a:rPr lang="ru-RU" dirty="0"/>
              <a:t>Однако, точка начала отсчета расположена где-нибудь в «мире»</a:t>
            </a:r>
          </a:p>
          <a:p>
            <a:pPr lvl="1" eaLnBrk="1" hangingPunct="1"/>
            <a:r>
              <a:rPr lang="ru-RU" dirty="0"/>
              <a:t>Направления осей лучше всего задавать векторами</a:t>
            </a:r>
          </a:p>
          <a:p>
            <a:pPr lvl="1" eaLnBrk="1" hangingPunct="1"/>
            <a:r>
              <a:rPr lang="ru-RU" dirty="0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Координатный фрейм</a:t>
            </a:r>
            <a:r>
              <a:rPr lang="ru-RU" dirty="0"/>
              <a:t> состоит из заданной точки </a:t>
            </a:r>
            <a:r>
              <a:rPr lang="en-US" dirty="0"/>
              <a:t>O, </a:t>
            </a:r>
            <a:r>
              <a:rPr lang="ru-RU" dirty="0"/>
              <a:t>называемой </a:t>
            </a:r>
            <a:r>
              <a:rPr lang="ru-RU" b="1" dirty="0"/>
              <a:t>началом отсчета</a:t>
            </a:r>
            <a:r>
              <a:rPr lang="ru-RU" dirty="0"/>
              <a:t> и трех взаимно перпендикулярных единичных векторов </a:t>
            </a:r>
            <a:r>
              <a:rPr lang="en-US" dirty="0"/>
              <a:t>a, b </a:t>
            </a:r>
            <a:r>
              <a:rPr lang="ru-RU" dirty="0"/>
              <a:t>и </a:t>
            </a:r>
            <a:r>
              <a:rPr lang="en-US" dirty="0"/>
              <a:t>c</a:t>
            </a:r>
          </a:p>
          <a:p>
            <a:pPr lvl="1" eaLnBrk="1" hangingPunct="1"/>
            <a:r>
              <a:rPr lang="ru-RU" dirty="0"/>
              <a:t>Строго говоря, эти векторы должны быть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3792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4800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3503614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5448301" y="4508501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4440238" y="5300664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6096000" y="4797426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5664200" y="3933826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098" name="Text Box 11"/>
              <p:cNvSpPr txBox="1">
                <a:spLocks noChangeArrowheads="1"/>
              </p:cNvSpPr>
              <p:nvPr/>
            </p:nvSpPr>
            <p:spPr bwMode="auto">
              <a:xfrm>
                <a:off x="3411538" y="5392738"/>
                <a:ext cx="33855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8909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1538" y="5392738"/>
                <a:ext cx="3385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099" name="Text Box 12"/>
              <p:cNvSpPr txBox="1">
                <a:spLocks noChangeArrowheads="1"/>
              </p:cNvSpPr>
              <p:nvPr/>
            </p:nvSpPr>
            <p:spPr bwMode="auto">
              <a:xfrm>
                <a:off x="8472489" y="4578351"/>
                <a:ext cx="38023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8909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2489" y="4578351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100" name="Text Box 13"/>
              <p:cNvSpPr txBox="1">
                <a:spLocks noChangeArrowheads="1"/>
              </p:cNvSpPr>
              <p:nvPr/>
            </p:nvSpPr>
            <p:spPr bwMode="auto">
              <a:xfrm>
                <a:off x="5016501" y="1916113"/>
                <a:ext cx="37702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8910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6501" y="1916113"/>
                <a:ext cx="3770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5591176" y="38608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788026" y="37338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3648076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153" name="Text Box 17"/>
              <p:cNvSpPr txBox="1">
                <a:spLocks noChangeArrowheads="1"/>
              </p:cNvSpPr>
              <p:nvPr/>
            </p:nvSpPr>
            <p:spPr bwMode="auto">
              <a:xfrm>
                <a:off x="3916363" y="3517901"/>
                <a:ext cx="3754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91153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6363" y="3517901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3792538" y="20605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3792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1524000" y="2060576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1524000" y="4941889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087939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160" name="Text Box 24"/>
              <p:cNvSpPr txBox="1">
                <a:spLocks noChangeArrowheads="1"/>
              </p:cNvSpPr>
              <p:nvPr/>
            </p:nvSpPr>
            <p:spPr bwMode="auto">
              <a:xfrm>
                <a:off x="7227888" y="2220913"/>
                <a:ext cx="256512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9116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7888" y="2220913"/>
                <a:ext cx="25651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161" name="Text Box 25"/>
              <p:cNvSpPr txBox="1">
                <a:spLocks noChangeArrowheads="1"/>
              </p:cNvSpPr>
              <p:nvPr/>
            </p:nvSpPr>
            <p:spPr bwMode="auto">
              <a:xfrm>
                <a:off x="7248526" y="3644901"/>
                <a:ext cx="311418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О 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91161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526" y="3644901"/>
                <a:ext cx="3114186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7248526" y="2924176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 – O = p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p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p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endParaRPr lang="ru-RU" dirty="0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5448300" y="3933826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7248526" y="3644900"/>
            <a:ext cx="2735263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166" name="Text Box 30"/>
              <p:cNvSpPr txBox="1">
                <a:spLocks noChangeArrowheads="1"/>
              </p:cNvSpPr>
              <p:nvPr/>
            </p:nvSpPr>
            <p:spPr bwMode="auto">
              <a:xfrm>
                <a:off x="2495600" y="6261101"/>
                <a:ext cx="9122006" cy="380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Точка </a:t>
                </a:r>
                <a:r>
                  <a:rPr lang="en-US" dirty="0"/>
                  <a:t>P </a:t>
                </a:r>
                <a:r>
                  <a:rPr lang="ru-RU" dirty="0"/>
                  <a:t>задается не просто тройкой чисел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а тройкой вместе с началом отсчета</a:t>
                </a:r>
              </a:p>
            </p:txBody>
          </p:sp>
        </mc:Choice>
        <mc:Fallback>
          <p:sp>
            <p:nvSpPr>
              <p:cNvPr id="91166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600" y="6261101"/>
                <a:ext cx="9122006" cy="380186"/>
              </a:xfrm>
              <a:prstGeom prst="rect">
                <a:avLst/>
              </a:prstGeom>
              <a:blipFill>
                <a:blip r:embed="rId8"/>
                <a:stretch>
                  <a:fillRect l="-534" t="-8065" b="-225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1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83432" y="2017715"/>
                <a:ext cx="9495656" cy="371554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dirty="0"/>
                  <a:t>Полезно представлять точки и векторы с помощью </a:t>
                </a:r>
                <a:r>
                  <a:rPr lang="ru-RU" b="1" i="1" dirty="0"/>
                  <a:t>одного и того же</a:t>
                </a:r>
                <a:r>
                  <a:rPr lang="ru-RU" dirty="0"/>
                  <a:t> набора базовых объектов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Вектору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требуется четыре коэффициента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ru-RU" b="1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Точке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требуется четыре коэффициента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Четвертый компонент показывает, входит ли в </a:t>
                </a:r>
                <a:r>
                  <a:rPr lang="ru-RU" dirty="0" err="1"/>
                  <a:t>в</a:t>
                </a:r>
                <a:r>
                  <a:rPr lang="ru-RU" dirty="0"/>
                  <a:t> состав объекта начало отсчета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90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3432" y="2017715"/>
                <a:ext cx="9495656" cy="3715542"/>
              </a:xfrm>
              <a:blipFill>
                <a:blip r:embed="rId2"/>
                <a:stretch>
                  <a:fillRect l="-1155" t="-2791" r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802223"/>
              </p:ext>
            </p:extLst>
          </p:nvPr>
        </p:nvGraphicFramePr>
        <p:xfrm>
          <a:off x="1415480" y="2432050"/>
          <a:ext cx="251936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55700" imgH="914400" progId="Equation.3">
                  <p:embed/>
                </p:oleObj>
              </mc:Choice>
              <mc:Fallback>
                <p:oleObj name="Формула" r:id="rId2" imgW="11557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2432050"/>
                        <a:ext cx="2519363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6283326" y="2276475"/>
          <a:ext cx="27209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19200" imgH="914400" progId="Equation.3">
                  <p:embed/>
                </p:oleObj>
              </mc:Choice>
              <mc:Fallback>
                <p:oleObj name="Формула" r:id="rId4" imgW="12192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6" y="2276475"/>
                        <a:ext cx="2720975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983432" y="4902200"/>
            <a:ext cx="950518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Эти уравнения являются примерами </a:t>
            </a:r>
            <a:r>
              <a:rPr lang="ru-RU" sz="2000" b="1" dirty="0"/>
              <a:t>однородного представления</a:t>
            </a:r>
            <a:r>
              <a:rPr lang="ru-RU" sz="2000" dirty="0"/>
              <a:t> векторов и точек</a:t>
            </a:r>
          </a:p>
          <a:p>
            <a:r>
              <a:rPr lang="ru-RU" sz="2000" dirty="0"/>
              <a:t>Однородное представление позволяет сохранять различие между точками и векторами и предоставляет компактную запись при работе с аффинными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72816"/>
            <a:ext cx="9829801" cy="52566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Разность двух точек</a:t>
            </a:r>
            <a:r>
              <a:rPr lang="en-US" sz="2400" dirty="0"/>
              <a:t> </a:t>
            </a:r>
            <a:r>
              <a:rPr lang="ru-RU" sz="2400" dirty="0"/>
              <a:t>-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– (u,v,w,1) = (x-u,</a:t>
            </a:r>
            <a:r>
              <a:rPr lang="ru-RU" sz="2000" dirty="0"/>
              <a:t> </a:t>
            </a:r>
            <a:r>
              <a:rPr lang="en-US" sz="2000" dirty="0"/>
              <a:t>y-v, z-w, 0)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точки и вектора – точка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+ (d,e,f,0) = (</a:t>
            </a:r>
            <a:r>
              <a:rPr lang="en-US" sz="2000" dirty="0" err="1"/>
              <a:t>x+d</a:t>
            </a:r>
            <a:r>
              <a:rPr lang="en-US" sz="2000" dirty="0"/>
              <a:t>, </a:t>
            </a:r>
            <a:r>
              <a:rPr lang="en-US" sz="2000" dirty="0" err="1"/>
              <a:t>y+e</a:t>
            </a:r>
            <a:r>
              <a:rPr lang="en-US" sz="2000" dirty="0"/>
              <a:t>, </a:t>
            </a:r>
            <a:r>
              <a:rPr lang="en-US" sz="2000" dirty="0" err="1"/>
              <a:t>z+f</a:t>
            </a:r>
            <a:r>
              <a:rPr lang="en-US" sz="2000" dirty="0"/>
              <a:t>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двух векторов –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(d,e,f,0)</a:t>
            </a:r>
            <a:r>
              <a:rPr lang="ru-RU" sz="2000" dirty="0"/>
              <a:t> + (</a:t>
            </a:r>
            <a:r>
              <a:rPr lang="en-US" sz="2000" dirty="0"/>
              <a:t>m,n,r,0) = (</a:t>
            </a:r>
            <a:r>
              <a:rPr lang="en-US" sz="2000" dirty="0" err="1"/>
              <a:t>d+m</a:t>
            </a:r>
            <a:r>
              <a:rPr lang="en-US" sz="2000" dirty="0"/>
              <a:t>, </a:t>
            </a:r>
            <a:r>
              <a:rPr lang="en-US" sz="2000" dirty="0" err="1"/>
              <a:t>e+n</a:t>
            </a:r>
            <a:r>
              <a:rPr lang="en-US" sz="2000" dirty="0"/>
              <a:t>, </a:t>
            </a:r>
            <a:r>
              <a:rPr lang="en-US" sz="2000" dirty="0" err="1"/>
              <a:t>f+r</a:t>
            </a:r>
            <a:r>
              <a:rPr lang="en-US" sz="2000" dirty="0"/>
              <a:t>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масштабирование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3(</a:t>
            </a:r>
            <a:r>
              <a:rPr lang="en-US" sz="2000" dirty="0"/>
              <a:t>d,e,f,0) = (3d, 3e, 3f,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создание любой линейной комбинации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Для векторов </a:t>
            </a:r>
            <a:r>
              <a:rPr lang="en-US" sz="2000" b="1" dirty="0"/>
              <a:t>v</a:t>
            </a:r>
            <a:r>
              <a:rPr lang="en-US" sz="2000" dirty="0"/>
              <a:t>=(v</a:t>
            </a:r>
            <a:r>
              <a:rPr lang="en-US" sz="2000" baseline="-25000" dirty="0"/>
              <a:t>1</a:t>
            </a:r>
            <a:r>
              <a:rPr lang="en-US" sz="2000" dirty="0"/>
              <a:t>,v</a:t>
            </a:r>
            <a:r>
              <a:rPr lang="en-US" sz="2000" baseline="-25000" dirty="0"/>
              <a:t>2</a:t>
            </a:r>
            <a:r>
              <a:rPr lang="en-US" sz="2000" dirty="0"/>
              <a:t>,v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</a:t>
            </a:r>
            <a:r>
              <a:rPr lang="en-US" sz="2000" b="1" dirty="0"/>
              <a:t>w</a:t>
            </a:r>
            <a:r>
              <a:rPr lang="en-US" sz="2000" dirty="0"/>
              <a:t>=(w</a:t>
            </a:r>
            <a:r>
              <a:rPr lang="en-US" sz="2000" baseline="-25000" dirty="0"/>
              <a:t>1</a:t>
            </a:r>
            <a:r>
              <a:rPr lang="en-US" sz="2000" dirty="0"/>
              <a:t>,w</a:t>
            </a:r>
            <a:r>
              <a:rPr lang="en-US" sz="2000" baseline="-25000" dirty="0"/>
              <a:t>2</a:t>
            </a:r>
            <a:r>
              <a:rPr lang="en-US" sz="2000" dirty="0"/>
              <a:t>,w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произвольных скаляров </a:t>
            </a:r>
            <a:r>
              <a:rPr lang="en-US" sz="2000" dirty="0"/>
              <a:t>a </a:t>
            </a:r>
            <a:r>
              <a:rPr lang="ru-RU" sz="2000" dirty="0"/>
              <a:t>и </a:t>
            </a:r>
            <a:r>
              <a:rPr lang="en-US" sz="2000" dirty="0"/>
              <a:t>b </a:t>
            </a:r>
            <a:r>
              <a:rPr lang="ru-RU" sz="2000" dirty="0"/>
              <a:t>имеем</a:t>
            </a:r>
            <a:br>
              <a:rPr lang="en-US" sz="2000" dirty="0"/>
            </a:br>
            <a:r>
              <a:rPr lang="en-US" sz="2000" dirty="0" err="1"/>
              <a:t>a</a:t>
            </a:r>
            <a:r>
              <a:rPr lang="en-US" sz="2000" b="1" dirty="0" err="1"/>
              <a:t>v</a:t>
            </a:r>
            <a:r>
              <a:rPr lang="en-US" sz="2000" dirty="0" err="1"/>
              <a:t>+b</a:t>
            </a:r>
            <a:r>
              <a:rPr lang="en-US" sz="2000" b="1" dirty="0" err="1"/>
              <a:t>w</a:t>
            </a:r>
            <a:r>
              <a:rPr lang="en-US" sz="2000" dirty="0"/>
              <a:t>=(av</a:t>
            </a:r>
            <a:r>
              <a:rPr lang="en-US" sz="2000" baseline="-25000" dirty="0"/>
              <a:t>1</a:t>
            </a:r>
            <a:r>
              <a:rPr lang="en-US" sz="2000" dirty="0"/>
              <a:t>+bw</a:t>
            </a:r>
            <a:r>
              <a:rPr lang="en-US" sz="2000" baseline="-25000" dirty="0"/>
              <a:t>1</a:t>
            </a:r>
            <a:r>
              <a:rPr lang="en-US" sz="2000" dirty="0"/>
              <a:t>, av</a:t>
            </a:r>
            <a:r>
              <a:rPr lang="en-US" sz="2000" baseline="-25000" dirty="0"/>
              <a:t>2</a:t>
            </a:r>
            <a:r>
              <a:rPr lang="en-US" sz="2000" dirty="0"/>
              <a:t>+bw</a:t>
            </a:r>
            <a:r>
              <a:rPr lang="en-US" sz="2000" baseline="-25000" dirty="0"/>
              <a:t>2</a:t>
            </a:r>
            <a:r>
              <a:rPr lang="en-US" sz="2000" dirty="0"/>
              <a:t>, av</a:t>
            </a:r>
            <a:r>
              <a:rPr lang="en-US" sz="2000" baseline="-25000" dirty="0"/>
              <a:t>3</a:t>
            </a:r>
            <a:r>
              <a:rPr lang="en-US" sz="2000" dirty="0"/>
              <a:t>+bw</a:t>
            </a:r>
            <a:r>
              <a:rPr lang="en-US" sz="2000" baseline="-25000" dirty="0"/>
              <a:t>3</a:t>
            </a:r>
            <a:r>
              <a:rPr lang="en-US" sz="2000" dirty="0"/>
              <a:t>, 0), </a:t>
            </a:r>
            <a:r>
              <a:rPr lang="ru-RU" sz="2000" dirty="0"/>
              <a:t>что является вектором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44824"/>
            <a:ext cx="9640888" cy="501317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Рассмотрим формирование линейной комбинации двух точек</a:t>
            </a:r>
            <a:br>
              <a:rPr lang="en-US" sz="2800" dirty="0"/>
            </a:br>
            <a:r>
              <a:rPr lang="en-US" sz="2800" dirty="0"/>
              <a:t>P=(P</a:t>
            </a:r>
            <a:r>
              <a:rPr lang="en-US" sz="2800" baseline="-25000" dirty="0"/>
              <a:t>1</a:t>
            </a:r>
            <a:r>
              <a:rPr lang="en-US" sz="2800" dirty="0"/>
              <a:t>,P</a:t>
            </a:r>
            <a:r>
              <a:rPr lang="en-US" sz="2800" baseline="-25000" dirty="0"/>
              <a:t>2</a:t>
            </a:r>
            <a:r>
              <a:rPr lang="en-US" sz="2800" dirty="0"/>
              <a:t>,P</a:t>
            </a:r>
            <a:r>
              <a:rPr lang="en-US" sz="2800" baseline="-25000" dirty="0"/>
              <a:t>3</a:t>
            </a:r>
            <a:r>
              <a:rPr lang="en-US" sz="2800" dirty="0"/>
              <a:t>,1) </a:t>
            </a:r>
            <a:r>
              <a:rPr lang="ru-RU" sz="2800" dirty="0"/>
              <a:t>и </a:t>
            </a:r>
            <a:r>
              <a:rPr lang="en-US" sz="2800" dirty="0"/>
              <a:t>R=(R</a:t>
            </a:r>
            <a:r>
              <a:rPr lang="en-US" sz="2800" baseline="-25000" dirty="0"/>
              <a:t>1</a:t>
            </a:r>
            <a:r>
              <a:rPr lang="en-US" sz="2800" dirty="0"/>
              <a:t>,R</a:t>
            </a:r>
            <a:r>
              <a:rPr lang="en-US" sz="2800" baseline="-25000" dirty="0"/>
              <a:t>2</a:t>
            </a:r>
            <a:r>
              <a:rPr lang="en-US" sz="2800" dirty="0"/>
              <a:t>,R</a:t>
            </a:r>
            <a:r>
              <a:rPr lang="en-US" sz="2800" baseline="-25000" dirty="0"/>
              <a:t>3</a:t>
            </a:r>
            <a:r>
              <a:rPr lang="en-US" sz="2800" dirty="0"/>
              <a:t>,1)</a:t>
            </a:r>
            <a:r>
              <a:rPr lang="ru-RU" sz="2800" dirty="0"/>
              <a:t> со скалярами </a:t>
            </a:r>
            <a:r>
              <a:rPr lang="en-US" sz="2800" dirty="0"/>
              <a:t>f </a:t>
            </a:r>
            <a:r>
              <a:rPr lang="ru-RU" sz="2800" dirty="0"/>
              <a:t>и </a:t>
            </a:r>
            <a:r>
              <a:rPr lang="en-US" sz="2800" dirty="0"/>
              <a:t>g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dirty="0" err="1">
                <a:latin typeface="Times New Roman" pitchFamily="18" charset="0"/>
              </a:rPr>
              <a:t>fP+gR</a:t>
            </a:r>
            <a:r>
              <a:rPr lang="en-US" i="1" dirty="0">
                <a:latin typeface="Times New Roman" pitchFamily="18" charset="0"/>
              </a:rPr>
              <a:t>=(fP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</a:rPr>
              <a:t>f+g</a:t>
            </a:r>
            <a:r>
              <a:rPr lang="en-US" i="1" dirty="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Результат является истинной точкой лишь в том случае, когда 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</a:rPr>
              <a:t>f+g</a:t>
            </a:r>
            <a:r>
              <a:rPr lang="en-US" dirty="0">
                <a:solidFill>
                  <a:schemeClr val="hlink"/>
                </a:solidFill>
              </a:rPr>
              <a:t>=1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Если сумма коэффициентов линейной комбинации равна 1, такая комбинация является аффинной, </a:t>
            </a:r>
            <a:r>
              <a:rPr lang="ru-RU" dirty="0" err="1"/>
              <a:t>т.о</a:t>
            </a:r>
            <a:r>
              <a:rPr lang="ru-RU" dirty="0"/>
              <a:t>. единственная истинная комбинация точек – аффинная комбинация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 dirty="0"/>
              <a:t>Любая аффинная комбинация точек является истинной точкой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16833"/>
            <a:ext cx="9640888" cy="388843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дана линейная комбинация двух точек </a:t>
            </a:r>
            <a:r>
              <a:rPr lang="en-US" sz="2800" i="1" dirty="0"/>
              <a:t>E=</a:t>
            </a:r>
            <a:r>
              <a:rPr lang="en-US" sz="2800" i="1" dirty="0" err="1"/>
              <a:t>fP+gR</a:t>
            </a:r>
            <a:r>
              <a:rPr lang="en-US" sz="2800" i="1" dirty="0"/>
              <a:t>,</a:t>
            </a:r>
            <a:r>
              <a:rPr lang="ru-RU" sz="2800" i="1" dirty="0"/>
              <a:t> </a:t>
            </a:r>
            <a:r>
              <a:rPr lang="ru-RU" sz="2800" dirty="0"/>
              <a:t>такая, что</a:t>
            </a:r>
            <a:r>
              <a:rPr lang="en-US" sz="2800" i="1" dirty="0"/>
              <a:t> f+g≠1</a:t>
            </a:r>
            <a:endParaRPr lang="ru-RU" sz="2800" dirty="0"/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cs typeface="Tahoma" pitchFamily="34" charset="0"/>
              </a:rPr>
              <a:t>Пусть начало отсчета смещено на вектор </a:t>
            </a:r>
            <a:r>
              <a:rPr lang="en-US" b="1" i="1" dirty="0">
                <a:cs typeface="Tahoma" pitchFamily="34" charset="0"/>
              </a:rPr>
              <a:t>u</a:t>
            </a:r>
            <a:r>
              <a:rPr lang="en-US" dirty="0">
                <a:cs typeface="Tahoma" pitchFamily="34" charset="0"/>
              </a:rPr>
              <a:t>, </a:t>
            </a:r>
            <a:r>
              <a:rPr lang="ru-RU" dirty="0">
                <a:cs typeface="Tahoma" pitchFamily="34" charset="0"/>
              </a:rPr>
              <a:t>тогда точка </a:t>
            </a:r>
            <a:r>
              <a:rPr lang="en-US" i="1" dirty="0">
                <a:cs typeface="Tahoma" pitchFamily="34" charset="0"/>
              </a:rPr>
              <a:t>P</a:t>
            </a:r>
            <a:r>
              <a:rPr lang="ru-RU" dirty="0">
                <a:cs typeface="Tahoma" pitchFamily="34" charset="0"/>
              </a:rPr>
              <a:t> смещена на </a:t>
            </a:r>
            <a:r>
              <a:rPr lang="en-US" i="1" dirty="0" err="1">
                <a:cs typeface="Tahoma" pitchFamily="34" charset="0"/>
              </a:rPr>
              <a:t>P+</a:t>
            </a:r>
            <a:r>
              <a:rPr lang="en-US" b="1" i="1" dirty="0" err="1">
                <a:cs typeface="Tahoma" pitchFamily="34" charset="0"/>
              </a:rPr>
              <a:t>u</a:t>
            </a:r>
            <a:r>
              <a:rPr lang="en-US" dirty="0">
                <a:cs typeface="Tahoma" pitchFamily="34" charset="0"/>
              </a:rPr>
              <a:t>, </a:t>
            </a:r>
            <a:r>
              <a:rPr lang="ru-RU" dirty="0">
                <a:cs typeface="Tahoma" pitchFamily="34" charset="0"/>
              </a:rPr>
              <a:t>а точка </a:t>
            </a:r>
            <a:r>
              <a:rPr lang="en-US" i="1" dirty="0">
                <a:cs typeface="Tahoma" pitchFamily="34" charset="0"/>
              </a:rPr>
              <a:t>R</a:t>
            </a:r>
            <a:r>
              <a:rPr lang="en-US" dirty="0">
                <a:cs typeface="Tahoma" pitchFamily="34" charset="0"/>
              </a:rPr>
              <a:t> – </a:t>
            </a:r>
            <a:r>
              <a:rPr lang="ru-RU" dirty="0">
                <a:cs typeface="Tahoma" pitchFamily="34" charset="0"/>
              </a:rPr>
              <a:t>на </a:t>
            </a:r>
            <a:r>
              <a:rPr lang="en-US" i="1" dirty="0" err="1">
                <a:cs typeface="Tahoma" pitchFamily="34" charset="0"/>
              </a:rPr>
              <a:t>R+</a:t>
            </a:r>
            <a:r>
              <a:rPr lang="en-US" b="1" i="1" dirty="0" err="1">
                <a:cs typeface="Tahoma" pitchFamily="34" charset="0"/>
              </a:rPr>
              <a:t>u</a:t>
            </a:r>
            <a:endParaRPr lang="en-US" b="1" i="1" dirty="0"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cs typeface="Tahoma" pitchFamily="34" charset="0"/>
              </a:rPr>
              <a:t>Если </a:t>
            </a:r>
            <a:r>
              <a:rPr lang="en-US" dirty="0">
                <a:cs typeface="Tahoma" pitchFamily="34" charset="0"/>
              </a:rPr>
              <a:t>E </a:t>
            </a:r>
            <a:r>
              <a:rPr lang="ru-RU" dirty="0">
                <a:cs typeface="Tahoma" pitchFamily="34" charset="0"/>
              </a:rPr>
              <a:t>является истинной точкой, то она также должна быть смещена в новую точку </a:t>
            </a:r>
            <a:r>
              <a:rPr lang="en-US" i="1" dirty="0">
                <a:cs typeface="Tahoma" pitchFamily="34" charset="0"/>
              </a:rPr>
              <a:t>E’=</a:t>
            </a:r>
            <a:r>
              <a:rPr lang="en-US" i="1" dirty="0" err="1">
                <a:cs typeface="Tahoma" pitchFamily="34" charset="0"/>
              </a:rPr>
              <a:t>E+</a:t>
            </a:r>
            <a:r>
              <a:rPr lang="en-US" b="1" i="1" dirty="0" err="1">
                <a:cs typeface="Tahoma" pitchFamily="34" charset="0"/>
              </a:rPr>
              <a:t>u</a:t>
            </a:r>
            <a:r>
              <a:rPr lang="en-US" dirty="0">
                <a:cs typeface="Tahoma" pitchFamily="34" charset="0"/>
              </a:rPr>
              <a:t>, </a:t>
            </a:r>
            <a:r>
              <a:rPr lang="ru-RU" dirty="0">
                <a:cs typeface="Tahoma" pitchFamily="34" charset="0"/>
              </a:rPr>
              <a:t>однако мы имеем: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>
                <a:cs typeface="Tahoma" pitchFamily="34" charset="0"/>
              </a:rPr>
              <a:t>E’=</a:t>
            </a:r>
            <a:r>
              <a:rPr lang="en-US" sz="2000" i="1" dirty="0" err="1">
                <a:cs typeface="Tahoma" pitchFamily="34" charset="0"/>
              </a:rPr>
              <a:t>fP</a:t>
            </a:r>
            <a:r>
              <a:rPr lang="en-US" sz="2000" i="1" dirty="0">
                <a:cs typeface="Tahoma" pitchFamily="34" charset="0"/>
              </a:rPr>
              <a:t> + </a:t>
            </a:r>
            <a:r>
              <a:rPr lang="en-US" sz="2000" i="1" dirty="0" err="1">
                <a:cs typeface="Tahoma" pitchFamily="34" charset="0"/>
              </a:rPr>
              <a:t>gR</a:t>
            </a:r>
            <a:r>
              <a:rPr lang="en-US" sz="2000" i="1" dirty="0">
                <a:cs typeface="Tahoma" pitchFamily="34" charset="0"/>
              </a:rPr>
              <a:t> + (</a:t>
            </a:r>
            <a:r>
              <a:rPr lang="en-US" sz="2000" i="1" dirty="0" err="1">
                <a:cs typeface="Tahoma" pitchFamily="34" charset="0"/>
              </a:rPr>
              <a:t>f+g</a:t>
            </a:r>
            <a:r>
              <a:rPr lang="en-US" sz="2000" i="1" dirty="0">
                <a:cs typeface="Tahoma" pitchFamily="34" charset="0"/>
              </a:rPr>
              <a:t>)</a:t>
            </a:r>
            <a:r>
              <a:rPr lang="en-US" sz="2000" b="1" i="1" dirty="0">
                <a:cs typeface="Tahoma" pitchFamily="34" charset="0"/>
              </a:rPr>
              <a:t>u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 dirty="0">
                <a:cs typeface="Tahoma" pitchFamily="34" charset="0"/>
              </a:rPr>
              <a:t>Если </a:t>
            </a:r>
            <a:r>
              <a:rPr lang="en-US" sz="2000" dirty="0">
                <a:cs typeface="Tahoma" pitchFamily="34" charset="0"/>
              </a:rPr>
              <a:t>f+g≠1, </a:t>
            </a:r>
            <a:r>
              <a:rPr lang="ru-RU" sz="2000" dirty="0">
                <a:cs typeface="Tahoma" pitchFamily="34" charset="0"/>
              </a:rPr>
              <a:t>то </a:t>
            </a:r>
            <a:r>
              <a:rPr lang="en-US" sz="2000" dirty="0">
                <a:cs typeface="Tahoma" pitchFamily="34" charset="0"/>
              </a:rPr>
              <a:t>E’≠E + </a:t>
            </a:r>
            <a:r>
              <a:rPr lang="en-US" sz="2000" b="1" dirty="0"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>
                <a:cs typeface="Tahoma" pitchFamily="34" charset="0"/>
              </a:rPr>
              <a:t>Иными словами, </a:t>
            </a:r>
            <a:r>
              <a:rPr lang="ru-RU" b="1" dirty="0" err="1">
                <a:cs typeface="Tahoma" pitchFamily="34" charset="0"/>
              </a:rPr>
              <a:t>неаффинная</a:t>
            </a:r>
            <a:r>
              <a:rPr lang="ru-RU" b="1" dirty="0">
                <a:cs typeface="Tahoma" pitchFamily="34" charset="0"/>
              </a:rPr>
              <a:t> комбинация точек в различных системах координат дает различные точки</a:t>
            </a:r>
            <a:endParaRPr lang="en-US" b="1" dirty="0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2017714"/>
            <a:ext cx="9711680" cy="4579937"/>
          </a:xfrm>
        </p:spPr>
        <p:txBody>
          <a:bodyPr/>
          <a:lstStyle/>
          <a:p>
            <a:pPr eaLnBrk="1" hangingPunct="1"/>
            <a:r>
              <a:rPr lang="ru-RU" dirty="0"/>
              <a:t>Рассмотрим формирование точки </a:t>
            </a:r>
            <a:r>
              <a:rPr lang="en-US" dirty="0"/>
              <a:t>P </a:t>
            </a:r>
            <a:r>
              <a:rPr lang="ru-RU" dirty="0"/>
              <a:t>как смещение точки </a:t>
            </a:r>
            <a:r>
              <a:rPr lang="en-US" dirty="0"/>
              <a:t>A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  <a:r>
              <a:rPr lang="ru-RU" dirty="0"/>
              <a:t>, масштабированный скаляром </a:t>
            </a:r>
            <a:r>
              <a:rPr lang="en-US" dirty="0"/>
              <a:t>t</a:t>
            </a:r>
          </a:p>
          <a:p>
            <a:pPr lvl="1" eaLnBrk="1" hangingPunct="1"/>
            <a:r>
              <a:rPr lang="en-US" dirty="0"/>
              <a:t>P = A + t</a:t>
            </a:r>
            <a:r>
              <a:rPr lang="en-US" b="1" dirty="0"/>
              <a:t>v</a:t>
            </a:r>
          </a:p>
          <a:p>
            <a:pPr lvl="1" eaLnBrk="1" hangingPunct="1"/>
            <a:r>
              <a:rPr lang="ru-RU" dirty="0"/>
              <a:t>Пусть </a:t>
            </a:r>
            <a:r>
              <a:rPr lang="en-US" b="1" dirty="0"/>
              <a:t>v</a:t>
            </a:r>
            <a:r>
              <a:rPr lang="en-US" dirty="0"/>
              <a:t>=B-A, </a:t>
            </a:r>
            <a:r>
              <a:rPr lang="ru-RU" dirty="0"/>
              <a:t>тогда:</a:t>
            </a:r>
            <a:endParaRPr lang="en-US" dirty="0"/>
          </a:p>
          <a:p>
            <a:pPr lvl="1" eaLnBrk="1" hangingPunct="1"/>
            <a:r>
              <a:rPr lang="en-US" dirty="0"/>
              <a:t>P = A + t(B-A)</a:t>
            </a:r>
          </a:p>
          <a:p>
            <a:pPr lvl="1" eaLnBrk="1" hangingPunct="1"/>
            <a:r>
              <a:rPr lang="en-US" dirty="0"/>
              <a:t>P = </a:t>
            </a:r>
            <a:r>
              <a:rPr lang="en-US" dirty="0" err="1"/>
              <a:t>tB</a:t>
            </a:r>
            <a:r>
              <a:rPr lang="en-US" dirty="0"/>
              <a:t> + (1-t)A</a:t>
            </a:r>
          </a:p>
          <a:p>
            <a:pPr lvl="2" eaLnBrk="1" hangingPunct="1"/>
            <a:r>
              <a:rPr lang="ru-RU" dirty="0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 dirty="0"/>
              <a:t>Операции над векторами и точками имеют смысл, когда они заданы в одной и той же системе координат</a:t>
            </a:r>
          </a:p>
          <a:p>
            <a:pPr eaLnBrk="1" hangingPunct="1"/>
            <a:r>
              <a:rPr lang="ru-RU" dirty="0"/>
              <a:t>Система координат имеет точку </a:t>
            </a:r>
            <a:r>
              <a:rPr lang="ru-RU" b="1" dirty="0"/>
              <a:t>начала координат</a:t>
            </a:r>
            <a:r>
              <a:rPr lang="ru-RU" dirty="0"/>
              <a:t> и несколько </a:t>
            </a:r>
            <a:r>
              <a:rPr lang="ru-RU" b="1" dirty="0"/>
              <a:t>координатных осей</a:t>
            </a:r>
            <a:r>
              <a:rPr lang="ru-RU" dirty="0"/>
              <a:t>, обычно направленных под прямым углом друг к другу</a:t>
            </a:r>
            <a:endParaRPr lang="ru-RU" b="1" dirty="0"/>
          </a:p>
          <a:p>
            <a:pPr eaLnBrk="1" hangingPunct="1"/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Аффинная комбинация точек, выраженная уравнением</a:t>
            </a:r>
            <a:br>
              <a:rPr lang="ru-RU" sz="2800"/>
            </a:br>
            <a:r>
              <a:rPr lang="en-US" sz="2800"/>
              <a:t>P=A(1-t) + Bt</a:t>
            </a:r>
            <a:br>
              <a:rPr lang="ru-RU" sz="2800"/>
            </a:br>
            <a:r>
              <a:rPr lang="ru-RU" sz="2800"/>
              <a:t>выполняет </a:t>
            </a:r>
            <a:r>
              <a:rPr lang="ru-RU" sz="2800" b="1"/>
              <a:t>линейную интерполяцию</a:t>
            </a:r>
            <a:r>
              <a:rPr lang="ru-RU" sz="2800"/>
              <a:t> между точками </a:t>
            </a:r>
            <a:r>
              <a:rPr lang="en-US" sz="2800"/>
              <a:t>A </a:t>
            </a:r>
            <a:r>
              <a:rPr lang="ru-RU" sz="2800"/>
              <a:t>и </a:t>
            </a:r>
            <a:r>
              <a:rPr lang="en-US" sz="28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Иными словами</a:t>
            </a:r>
            <a:r>
              <a:rPr lang="en-US" sz="2800"/>
              <a:t>, x-</a:t>
            </a:r>
            <a:r>
              <a:rPr lang="ru-RU" sz="2800"/>
              <a:t>компонент </a:t>
            </a:r>
            <a:r>
              <a:rPr lang="en-US" sz="2800"/>
              <a:t>P</a:t>
            </a:r>
            <a:r>
              <a:rPr lang="en-US" sz="2800" baseline="-25000"/>
              <a:t>x</a:t>
            </a:r>
            <a:r>
              <a:rPr lang="en-US" sz="2800"/>
              <a:t>(t) </a:t>
            </a:r>
            <a:r>
              <a:rPr lang="ru-RU" sz="2800"/>
              <a:t>генерирует величину, которая составляет </a:t>
            </a:r>
            <a:r>
              <a:rPr lang="en-US" sz="2800"/>
              <a:t>t-</a:t>
            </a:r>
            <a:r>
              <a:rPr lang="ru-RU" sz="2800"/>
              <a:t>ю часть расстояния между точками </a:t>
            </a:r>
            <a:r>
              <a:rPr lang="en-US" sz="2800"/>
              <a:t>A</a:t>
            </a:r>
            <a:r>
              <a:rPr lang="en-US" sz="2800" baseline="-25000"/>
              <a:t>x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B</a:t>
            </a:r>
            <a:r>
              <a:rPr lang="en-US" sz="2800" baseline="-25000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Аналогично для </a:t>
            </a:r>
            <a:r>
              <a:rPr lang="en-US"/>
              <a:t>y </a:t>
            </a:r>
            <a:r>
              <a:rPr lang="ru-RU"/>
              <a:t>и </a:t>
            </a:r>
            <a:r>
              <a:rPr lang="en-US"/>
              <a:t>z-</a:t>
            </a:r>
            <a:r>
              <a:rPr lang="ru-RU"/>
              <a:t> компонент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983432" y="2239963"/>
            <a:ext cx="936071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 dirty="0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983432" y="4381500"/>
            <a:ext cx="94432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 dirty="0"/>
              <a:t>D </a:t>
            </a:r>
            <a:r>
              <a:rPr lang="ru-RU" dirty="0"/>
              <a:t>плоскости и в 3</a:t>
            </a:r>
            <a:r>
              <a:rPr lang="en-US" dirty="0"/>
              <a:t>D</a:t>
            </a:r>
            <a:r>
              <a:rPr lang="ru-RU" dirty="0"/>
              <a:t> пространстве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064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808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008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7608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Введение в преобразования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34879-5D98-2090-CDC0-9710E6D5A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3071813" y="4581526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2640013" y="2924176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2640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4943476" y="3573464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4851400" y="52451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2259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6743701" y="61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240464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2063750" y="2060576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3432176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808664" y="2060576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3503613" y="3644901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5303839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6600826" y="2708276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4224339" y="4076701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159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319963" y="1916114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6816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Любое преобразование переводит каждую точку </a:t>
            </a:r>
            <a:r>
              <a:rPr lang="en-US" dirty="0"/>
              <a:t>P </a:t>
            </a:r>
            <a:r>
              <a:rPr lang="ru-RU" dirty="0"/>
              <a:t>в пространстве в новую точку </a:t>
            </a:r>
            <a:r>
              <a:rPr lang="en-US" dirty="0"/>
              <a:t>Q </a:t>
            </a:r>
            <a:r>
              <a:rPr lang="ru-RU" dirty="0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2927350" y="3860801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2424113" y="3860801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4367213" y="59499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3143251" y="47974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4511676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3290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3359151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367214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3432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5572126" y="2149476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5591175" y="3716338"/>
            <a:ext cx="478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Преобразование объекта = преобразования каждой точки объекта с использованием функции </a:t>
            </a:r>
            <a:r>
              <a:rPr lang="en-US" dirty="0"/>
              <a:t>T()</a:t>
            </a:r>
            <a:endParaRPr lang="ru-RU" dirty="0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5643564" y="5389564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0" name="Object 4"/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1762125" y="2890838"/>
                <a:ext cx="2101627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1762125" y="2890838"/>
                <a:ext cx="2101627" cy="12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199457" y="1690688"/>
            <a:ext cx="92177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В любом двухмерном координатном фрейме точки </a:t>
            </a:r>
            <a:r>
              <a:rPr lang="en-US" sz="2400" dirty="0"/>
              <a:t>P </a:t>
            </a:r>
            <a:r>
              <a:rPr lang="ru-RU" sz="2400" dirty="0"/>
              <a:t>и </a:t>
            </a:r>
            <a:r>
              <a:rPr lang="en-US" sz="2400" dirty="0"/>
              <a:t>Q </a:t>
            </a:r>
            <a:r>
              <a:rPr lang="ru-RU" sz="2400" dirty="0"/>
              <a:t>имеют следующее представление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3" name="Object 7"/>
              <p:cNvSpPr txBox="1"/>
              <p:nvPr/>
            </p:nvSpPr>
            <p:spPr bwMode="auto">
              <a:xfrm>
                <a:off x="6527800" y="2816225"/>
                <a:ext cx="2101626" cy="1225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7800" y="2816225"/>
                <a:ext cx="2101626" cy="122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1199457" y="4115593"/>
            <a:ext cx="10369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Преобразование воздействует на представление координаты точки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ru-RU" sz="2400" dirty="0"/>
              <a:t>и дает представление точки 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r>
              <a:rPr lang="ru-RU" sz="2400" dirty="0"/>
              <a:t>в соответствии с некоторой функцией </a:t>
            </a:r>
            <a:r>
              <a:rPr lang="en-US" sz="2400" b="1" dirty="0"/>
              <a:t>T</a:t>
            </a:r>
            <a:r>
              <a:rPr lang="ru-RU" sz="2400" b="1" dirty="0"/>
              <a:t>()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8" name="Object 12"/>
              <p:cNvSpPr txBox="1"/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989" name="Object 13"/>
              <p:cNvSpPr txBox="1"/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blipFill>
                <a:blip r:embed="rId5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3700240" y="5584823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  <p:bldP spid="126982" grpId="0"/>
      <p:bldP spid="126983" grpId="0"/>
      <p:bldP spid="126987" grpId="0"/>
      <p:bldP spid="126988" grpId="0"/>
      <p:bldP spid="126989" grpId="0"/>
      <p:bldP spid="12699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Аффинные преобразования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Отображение плоскости или пространства в себя со следующими свойствами</a:t>
            </a:r>
          </a:p>
          <a:p>
            <a:pPr lvl="1"/>
            <a:r>
              <a:rPr lang="ru-RU" dirty="0"/>
              <a:t>Сохраняется параллельность прямых</a:t>
            </a:r>
          </a:p>
          <a:p>
            <a:pPr lvl="1"/>
            <a:r>
              <a:rPr lang="ru-RU" dirty="0"/>
              <a:t>Пересекающиеся прямые пересекаются</a:t>
            </a:r>
          </a:p>
          <a:p>
            <a:pPr lvl="1"/>
            <a:r>
              <a:rPr lang="ru-RU" dirty="0"/>
              <a:t>Скрещивающиеся прямые скрещиваются</a:t>
            </a:r>
          </a:p>
          <a:p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/>
            <a:r>
              <a:rPr lang="ru-RU" dirty="0"/>
              <a:t>Упрощают масштабирование, поворот, перенос изображений</a:t>
            </a:r>
          </a:p>
          <a:p>
            <a:pPr lvl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hape1">
            <a:extLst>
              <a:ext uri="{FF2B5EF4-FFF2-40B4-BE49-F238E27FC236}">
                <a16:creationId xmlns:a16="http://schemas.microsoft.com/office/drawing/2014/main" id="{CA183720-A4D7-4B2E-81FE-32DCFA801F6E}"/>
              </a:ext>
            </a:extLst>
          </p:cNvPr>
          <p:cNvSpPr/>
          <p:nvPr/>
        </p:nvSpPr>
        <p:spPr>
          <a:xfrm>
            <a:off x="6528048" y="1772816"/>
            <a:ext cx="158417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6ACCD52-D040-4063-A77D-E00A76FAC6FE}"/>
              </a:ext>
            </a:extLst>
          </p:cNvPr>
          <p:cNvCxnSpPr/>
          <p:nvPr/>
        </p:nvCxnSpPr>
        <p:spPr>
          <a:xfrm>
            <a:off x="5951984" y="1772816"/>
            <a:ext cx="3024336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277819A-A3F2-412E-AB37-E281BD639ED5}"/>
              </a:ext>
            </a:extLst>
          </p:cNvPr>
          <p:cNvCxnSpPr/>
          <p:nvPr/>
        </p:nvCxnSpPr>
        <p:spPr>
          <a:xfrm>
            <a:off x="6528048" y="1412776"/>
            <a:ext cx="0" cy="2088232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34C99DE-B930-43FB-9F4F-857990756190}"/>
              </a:ext>
            </a:extLst>
          </p:cNvPr>
          <p:cNvCxnSpPr/>
          <p:nvPr/>
        </p:nvCxnSpPr>
        <p:spPr>
          <a:xfrm>
            <a:off x="8112224" y="1412776"/>
            <a:ext cx="0" cy="2304256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A7A18B-A117-43B1-941C-F6CE92C31C4F}"/>
              </a:ext>
            </a:extLst>
          </p:cNvPr>
          <p:cNvCxnSpPr/>
          <p:nvPr/>
        </p:nvCxnSpPr>
        <p:spPr>
          <a:xfrm>
            <a:off x="5951984" y="3140968"/>
            <a:ext cx="3168352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ердце 24">
            <a:extLst>
              <a:ext uri="{FF2B5EF4-FFF2-40B4-BE49-F238E27FC236}">
                <a16:creationId xmlns:a16="http://schemas.microsoft.com/office/drawing/2014/main" id="{88D4C724-097D-4117-BDBE-EBB41F0C10FD}"/>
              </a:ext>
            </a:extLst>
          </p:cNvPr>
          <p:cNvSpPr/>
          <p:nvPr/>
        </p:nvSpPr>
        <p:spPr>
          <a:xfrm rot="1133784">
            <a:off x="1487488" y="1052736"/>
            <a:ext cx="1512168" cy="1296144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5658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781633C-4329-42C7-998C-70BA6EDE99FD}"/>
              </a:ext>
            </a:extLst>
          </p:cNvPr>
          <p:cNvCxnSpPr>
            <a:cxnSpLocks/>
          </p:cNvCxnSpPr>
          <p:nvPr/>
        </p:nvCxnSpPr>
        <p:spPr>
          <a:xfrm>
            <a:off x="6780235" y="1827221"/>
            <a:ext cx="2372700" cy="1244841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22DBFF0-46FB-424B-AF4D-E9B0B5CD2C02}"/>
              </a:ext>
            </a:extLst>
          </p:cNvPr>
          <p:cNvCxnSpPr>
            <a:cxnSpLocks/>
          </p:cNvCxnSpPr>
          <p:nvPr/>
        </p:nvCxnSpPr>
        <p:spPr>
          <a:xfrm rot="1661029" flipH="1">
            <a:off x="6735815" y="1374478"/>
            <a:ext cx="595880" cy="237626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3945F1C-DD30-4662-B9F6-E17D6401FE1E}"/>
              </a:ext>
            </a:extLst>
          </p:cNvPr>
          <p:cNvCxnSpPr>
            <a:cxnSpLocks/>
          </p:cNvCxnSpPr>
          <p:nvPr/>
        </p:nvCxnSpPr>
        <p:spPr>
          <a:xfrm>
            <a:off x="5953307" y="2938391"/>
            <a:ext cx="2333564" cy="122430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2D29C5B-2EB2-4DEC-B03A-59F89D134C8E}"/>
              </a:ext>
            </a:extLst>
          </p:cNvPr>
          <p:cNvCxnSpPr>
            <a:cxnSpLocks/>
          </p:cNvCxnSpPr>
          <p:nvPr/>
        </p:nvCxnSpPr>
        <p:spPr>
          <a:xfrm rot="1661029" flipH="1">
            <a:off x="7791085" y="2009443"/>
            <a:ext cx="595880" cy="237626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!!Shape1">
            <a:extLst>
              <a:ext uri="{FF2B5EF4-FFF2-40B4-BE49-F238E27FC236}">
                <a16:creationId xmlns:a16="http://schemas.microsoft.com/office/drawing/2014/main" id="{5BA6B830-CB01-4295-8823-2702B0106AE9}"/>
              </a:ext>
            </a:extLst>
          </p:cNvPr>
          <p:cNvSpPr/>
          <p:nvPr/>
        </p:nvSpPr>
        <p:spPr>
          <a:xfrm rot="1661029">
            <a:off x="6686523" y="2276210"/>
            <a:ext cx="1577329" cy="1380852"/>
          </a:xfrm>
          <a:custGeom>
            <a:avLst/>
            <a:gdLst>
              <a:gd name="connsiteX0" fmla="*/ 0 w 1243954"/>
              <a:gd name="connsiteY0" fmla="*/ 0 h 1368152"/>
              <a:gd name="connsiteX1" fmla="*/ 1243954 w 1243954"/>
              <a:gd name="connsiteY1" fmla="*/ 0 h 1368152"/>
              <a:gd name="connsiteX2" fmla="*/ 1243954 w 1243954"/>
              <a:gd name="connsiteY2" fmla="*/ 1368152 h 1368152"/>
              <a:gd name="connsiteX3" fmla="*/ 0 w 1243954"/>
              <a:gd name="connsiteY3" fmla="*/ 1368152 h 1368152"/>
              <a:gd name="connsiteX4" fmla="*/ 0 w 1243954"/>
              <a:gd name="connsiteY4" fmla="*/ 0 h 1368152"/>
              <a:gd name="connsiteX0" fmla="*/ 0 w 1593204"/>
              <a:gd name="connsiteY0" fmla="*/ 12700 h 1380852"/>
              <a:gd name="connsiteX1" fmla="*/ 1593204 w 1593204"/>
              <a:gd name="connsiteY1" fmla="*/ 0 h 1380852"/>
              <a:gd name="connsiteX2" fmla="*/ 1243954 w 1593204"/>
              <a:gd name="connsiteY2" fmla="*/ 1380852 h 1380852"/>
              <a:gd name="connsiteX3" fmla="*/ 0 w 1593204"/>
              <a:gd name="connsiteY3" fmla="*/ 1380852 h 1380852"/>
              <a:gd name="connsiteX4" fmla="*/ 0 w 1593204"/>
              <a:gd name="connsiteY4" fmla="*/ 12700 h 1380852"/>
              <a:gd name="connsiteX0" fmla="*/ 365125 w 1593204"/>
              <a:gd name="connsiteY0" fmla="*/ 6350 h 1380852"/>
              <a:gd name="connsiteX1" fmla="*/ 1593204 w 1593204"/>
              <a:gd name="connsiteY1" fmla="*/ 0 h 1380852"/>
              <a:gd name="connsiteX2" fmla="*/ 1243954 w 1593204"/>
              <a:gd name="connsiteY2" fmla="*/ 1380852 h 1380852"/>
              <a:gd name="connsiteX3" fmla="*/ 0 w 1593204"/>
              <a:gd name="connsiteY3" fmla="*/ 1380852 h 1380852"/>
              <a:gd name="connsiteX4" fmla="*/ 365125 w 1593204"/>
              <a:gd name="connsiteY4" fmla="*/ 6350 h 1380852"/>
              <a:gd name="connsiteX0" fmla="*/ 349250 w 1577329"/>
              <a:gd name="connsiteY0" fmla="*/ 6350 h 1380852"/>
              <a:gd name="connsiteX1" fmla="*/ 1577329 w 1577329"/>
              <a:gd name="connsiteY1" fmla="*/ 0 h 1380852"/>
              <a:gd name="connsiteX2" fmla="*/ 1228079 w 1577329"/>
              <a:gd name="connsiteY2" fmla="*/ 1380852 h 1380852"/>
              <a:gd name="connsiteX3" fmla="*/ 0 w 1577329"/>
              <a:gd name="connsiteY3" fmla="*/ 1377677 h 1380852"/>
              <a:gd name="connsiteX4" fmla="*/ 349250 w 1577329"/>
              <a:gd name="connsiteY4" fmla="*/ 6350 h 138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29" h="1380852">
                <a:moveTo>
                  <a:pt x="349250" y="6350"/>
                </a:moveTo>
                <a:lnTo>
                  <a:pt x="1577329" y="0"/>
                </a:lnTo>
                <a:lnTo>
                  <a:pt x="1228079" y="1380852"/>
                </a:lnTo>
                <a:lnTo>
                  <a:pt x="0" y="1377677"/>
                </a:lnTo>
                <a:lnTo>
                  <a:pt x="349250" y="6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ердце 19">
            <a:extLst>
              <a:ext uri="{FF2B5EF4-FFF2-40B4-BE49-F238E27FC236}">
                <a16:creationId xmlns:a16="http://schemas.microsoft.com/office/drawing/2014/main" id="{06AF5075-7B92-473A-B1D0-538462C5027D}"/>
              </a:ext>
            </a:extLst>
          </p:cNvPr>
          <p:cNvSpPr/>
          <p:nvPr/>
        </p:nvSpPr>
        <p:spPr>
          <a:xfrm rot="19205938">
            <a:off x="1283800" y="1853287"/>
            <a:ext cx="2604024" cy="1844040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7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BEC60-EBF5-EF22-8BAB-06D9FF96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аффинных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33B-BCD0-1E89-59E5-E143CD3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Эквиаффинное преобразование</a:t>
            </a:r>
          </a:p>
          <a:p>
            <a:pPr lvl="1"/>
            <a:r>
              <a:rPr lang="ru-RU" dirty="0"/>
              <a:t>Сохраняет площадь</a:t>
            </a:r>
          </a:p>
          <a:p>
            <a:r>
              <a:rPr lang="ru-RU" dirty="0"/>
              <a:t>Центроаффинное преобразование</a:t>
            </a:r>
          </a:p>
          <a:p>
            <a:pPr lvl="1"/>
            <a:r>
              <a:rPr lang="ru-RU" dirty="0"/>
              <a:t>Сохраняет начало координат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51041ED-9179-4077-AA61-EAC4F9355141}"/>
              </a:ext>
            </a:extLst>
          </p:cNvPr>
          <p:cNvSpPr/>
          <p:nvPr/>
        </p:nvSpPr>
        <p:spPr>
          <a:xfrm>
            <a:off x="1045219" y="4695305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9B186A-C301-445D-B3FD-9659D091D317}"/>
              </a:ext>
            </a:extLst>
          </p:cNvPr>
          <p:cNvSpPr/>
          <p:nvPr/>
        </p:nvSpPr>
        <p:spPr>
          <a:xfrm>
            <a:off x="2567608" y="4695305"/>
            <a:ext cx="792088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7F09529-5BDA-4392-A319-649377821ACA}"/>
              </a:ext>
            </a:extLst>
          </p:cNvPr>
          <p:cNvSpPr/>
          <p:nvPr/>
        </p:nvSpPr>
        <p:spPr>
          <a:xfrm>
            <a:off x="5935620" y="5235365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0209079-3A32-4374-BA3B-99708B060101}"/>
              </a:ext>
            </a:extLst>
          </p:cNvPr>
          <p:cNvSpPr/>
          <p:nvPr/>
        </p:nvSpPr>
        <p:spPr>
          <a:xfrm>
            <a:off x="9452771" y="5055344"/>
            <a:ext cx="1282050" cy="8640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FAF57B8-4564-4222-A719-467CAAB85508}"/>
              </a:ext>
            </a:extLst>
          </p:cNvPr>
          <p:cNvGrpSpPr/>
          <p:nvPr/>
        </p:nvGrpSpPr>
        <p:grpSpPr>
          <a:xfrm>
            <a:off x="8941668" y="4407273"/>
            <a:ext cx="2592288" cy="1808584"/>
            <a:chOff x="7032104" y="3429000"/>
            <a:chExt cx="2592288" cy="1808584"/>
          </a:xfrm>
        </p:grpSpPr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703F656-52EF-4E58-BA5A-0968F92E314B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B8A5E227-EB04-45D5-BA2D-6C1071359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CEBAC7C-CAF3-4374-877A-C2E48066284A}"/>
              </a:ext>
            </a:extLst>
          </p:cNvPr>
          <p:cNvGrpSpPr/>
          <p:nvPr/>
        </p:nvGrpSpPr>
        <p:grpSpPr>
          <a:xfrm>
            <a:off x="1117227" y="4407273"/>
            <a:ext cx="2592288" cy="1808584"/>
            <a:chOff x="7032104" y="3429000"/>
            <a:chExt cx="2592288" cy="1808584"/>
          </a:xfrm>
        </p:grpSpPr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326D2386-C3DA-496A-952B-6CC2F28F0FF8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C4B60F53-ED7E-40B9-9376-50028D8C8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3A82F32-50EA-492D-91FF-18BFC0C664F9}"/>
              </a:ext>
            </a:extLst>
          </p:cNvPr>
          <p:cNvGrpSpPr/>
          <p:nvPr/>
        </p:nvGrpSpPr>
        <p:grpSpPr>
          <a:xfrm>
            <a:off x="5179536" y="4407273"/>
            <a:ext cx="2592288" cy="1808584"/>
            <a:chOff x="7032104" y="3429000"/>
            <a:chExt cx="2592288" cy="1808584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F4BA4C9C-3C68-47CC-97C2-2F79C304A5D9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32CBEF64-2FD4-4142-957B-DA5CDBEB4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9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03763 0.146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5" name="Object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0055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blipFill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7408" y="1725113"/>
            <a:ext cx="10801200" cy="1199831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503078" y="5517232"/>
            <a:ext cx="7876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11</a:t>
            </a:r>
            <a:r>
              <a:rPr lang="en-US" sz="2800" dirty="0"/>
              <a:t>, m</a:t>
            </a:r>
            <a:r>
              <a:rPr lang="en-US" sz="2800" baseline="-25000" dirty="0"/>
              <a:t>12</a:t>
            </a:r>
            <a:r>
              <a:rPr lang="ru-RU" sz="2800" dirty="0"/>
              <a:t>, </a:t>
            </a:r>
            <a:r>
              <a:rPr lang="en-US" sz="2800" dirty="0"/>
              <a:t>m</a:t>
            </a:r>
            <a:r>
              <a:rPr lang="en-US" sz="2800" baseline="-25000" dirty="0"/>
              <a:t>13</a:t>
            </a:r>
            <a:r>
              <a:rPr lang="en-US" sz="2800" dirty="0"/>
              <a:t>, m</a:t>
            </a:r>
            <a:r>
              <a:rPr lang="en-US" sz="2800" baseline="-25000" dirty="0"/>
              <a:t>21</a:t>
            </a:r>
            <a:r>
              <a:rPr lang="en-US" sz="2800" dirty="0"/>
              <a:t>, m</a:t>
            </a:r>
            <a:r>
              <a:rPr lang="en-US" sz="2800" baseline="-25000" dirty="0"/>
              <a:t>22</a:t>
            </a:r>
            <a:r>
              <a:rPr lang="en-US" sz="2800" dirty="0"/>
              <a:t>, m</a:t>
            </a:r>
            <a:r>
              <a:rPr lang="en-US" sz="2800" baseline="-25000" dirty="0"/>
              <a:t>23</a:t>
            </a:r>
            <a:r>
              <a:rPr lang="en-US" sz="2800" dirty="0"/>
              <a:t> – </a:t>
            </a:r>
            <a:r>
              <a:rPr lang="ru-RU" sz="2800" dirty="0"/>
              <a:t>некоторые константы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838200" y="3573463"/>
            <a:ext cx="103703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Для </a:t>
            </a:r>
            <a:r>
              <a:rPr lang="ru-RU" sz="2000" b="1" dirty="0"/>
              <a:t>любого аффинного преобразования</a:t>
            </a:r>
            <a:r>
              <a:rPr lang="ru-RU" sz="2000" dirty="0"/>
              <a:t> третья строка матрицы всегда равняется (0</a:t>
            </a:r>
            <a:r>
              <a:rPr lang="en-US" sz="2000" dirty="0"/>
              <a:t>, 0, 1)</a:t>
            </a:r>
            <a:endParaRPr lang="ru-RU" sz="2000" dirty="0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38200" y="4404048"/>
            <a:ext cx="94993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Аффинные преобразования могут применяться не только к точкам, но и к векторам</a:t>
            </a:r>
            <a:r>
              <a:rPr lang="en-US" sz="2000" dirty="0"/>
              <a:t>.</a:t>
            </a:r>
          </a:p>
          <a:p>
            <a:r>
              <a:rPr lang="ru-RU" sz="2000" dirty="0"/>
              <a:t>Результат преобразования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838200" y="2201480"/>
                <a:ext cx="9002217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1480"/>
                <a:ext cx="9002217" cy="1189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838200" y="5542411"/>
                <a:ext cx="8863371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2411"/>
                <a:ext cx="8863371" cy="1189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3281" y="1825625"/>
            <a:ext cx="4305437" cy="4351338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FC911A9-A4A7-4D43-AA28-B8AF7084C6AB}"/>
              </a:ext>
            </a:extLst>
          </p:cNvPr>
          <p:cNvSpPr/>
          <p:nvPr/>
        </p:nvSpPr>
        <p:spPr>
          <a:xfrm>
            <a:off x="8944704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EEF013-E99F-4E7F-A019-72CB89AD8AB0}"/>
              </a:ext>
            </a:extLst>
          </p:cNvPr>
          <p:cNvSpPr/>
          <p:nvPr/>
        </p:nvSpPr>
        <p:spPr>
          <a:xfrm>
            <a:off x="1415480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2A2DA80-DB69-4D36-8201-E59EA3BD013D}"/>
              </a:ext>
            </a:extLst>
          </p:cNvPr>
          <p:cNvGrpSpPr/>
          <p:nvPr/>
        </p:nvGrpSpPr>
        <p:grpSpPr>
          <a:xfrm>
            <a:off x="659396" y="4704760"/>
            <a:ext cx="2592288" cy="1808584"/>
            <a:chOff x="7032104" y="3429000"/>
            <a:chExt cx="2592288" cy="1808584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0902D56E-D008-45FC-B088-2664BFE4672F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4CA860B-EA2E-44F3-A495-693F18992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174DC2-A4C5-4946-813C-D452948E9D50}"/>
              </a:ext>
            </a:extLst>
          </p:cNvPr>
          <p:cNvSpPr/>
          <p:nvPr/>
        </p:nvSpPr>
        <p:spPr>
          <a:xfrm>
            <a:off x="5088496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42C74B6-17C4-4BEB-8F89-F9C9A7DB8602}"/>
              </a:ext>
            </a:extLst>
          </p:cNvPr>
          <p:cNvGrpSpPr/>
          <p:nvPr/>
        </p:nvGrpSpPr>
        <p:grpSpPr>
          <a:xfrm>
            <a:off x="4332412" y="4704760"/>
            <a:ext cx="2592288" cy="1808584"/>
            <a:chOff x="7032104" y="3429000"/>
            <a:chExt cx="2592288" cy="1808584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46865348-E178-4427-89EF-851C5F2C20DA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8E3A0304-9800-4445-8B7B-28C7223F1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6AA1517-E0E9-4998-A2E6-977D9E6682FB}"/>
              </a:ext>
            </a:extLst>
          </p:cNvPr>
          <p:cNvGrpSpPr/>
          <p:nvPr/>
        </p:nvGrpSpPr>
        <p:grpSpPr>
          <a:xfrm>
            <a:off x="8188620" y="4704760"/>
            <a:ext cx="2592288" cy="1808584"/>
            <a:chOff x="7032104" y="3429000"/>
            <a:chExt cx="2592288" cy="1808584"/>
          </a:xfrm>
        </p:grpSpPr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122881EB-4C4E-4AB8-B239-E9F082061640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1585166-C25A-4C7C-985C-FF53B6325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нак ''плюс'' 1">
            <a:extLst>
              <a:ext uri="{FF2B5EF4-FFF2-40B4-BE49-F238E27FC236}">
                <a16:creationId xmlns:a16="http://schemas.microsoft.com/office/drawing/2014/main" id="{CB526247-52C5-4F90-B20E-E080C33F531E}"/>
              </a:ext>
            </a:extLst>
          </p:cNvPr>
          <p:cNvSpPr/>
          <p:nvPr/>
        </p:nvSpPr>
        <p:spPr>
          <a:xfrm>
            <a:off x="3503712" y="5532852"/>
            <a:ext cx="540667" cy="5406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авно 2">
            <a:extLst>
              <a:ext uri="{FF2B5EF4-FFF2-40B4-BE49-F238E27FC236}">
                <a16:creationId xmlns:a16="http://schemas.microsoft.com/office/drawing/2014/main" id="{4D416B34-E009-424F-AD76-207D835D4D76}"/>
              </a:ext>
            </a:extLst>
          </p:cNvPr>
          <p:cNvSpPr/>
          <p:nvPr/>
        </p:nvSpPr>
        <p:spPr>
          <a:xfrm>
            <a:off x="7268386" y="5516744"/>
            <a:ext cx="572881" cy="57288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6497 -0.073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6497 -0.07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6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4" grpId="0" animBg="1"/>
      <p:bldP spid="8" grpId="0" animBg="1"/>
      <p:bldP spid="2" grpId="0" animBg="1"/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8841"/>
            <a:ext cx="8915400" cy="1646536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4223793" y="357301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6063497" y="2780929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4900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6A64-6F10-9ECB-CCF1-121FA2A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/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6F047-3967-5CB7-4D61-BF74BA0FD022}"/>
              </a:ext>
            </a:extLst>
          </p:cNvPr>
          <p:cNvSpPr txBox="1"/>
          <p:nvPr/>
        </p:nvSpPr>
        <p:spPr>
          <a:xfrm>
            <a:off x="838200" y="1916833"/>
            <a:ext cx="82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преобразование выполняет эта матрица</a:t>
            </a:r>
            <a:r>
              <a:rPr lang="en-US" sz="2800" dirty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5264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750730" y="3838873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3431705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3495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Попробуйте доказать это самостоятельно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475384" y="407707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При сдвиге вдоль оси </a:t>
            </a:r>
            <a:r>
              <a:rPr lang="en-US" sz="2400" dirty="0"/>
              <a:t>x</a:t>
            </a:r>
            <a:r>
              <a:rPr lang="ru-RU" sz="2400" dirty="0"/>
              <a:t> координата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каждой точки остается неизменной, а координата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перемещается на величину, линейно возрастающую с ростом </a:t>
            </a:r>
            <a:r>
              <a:rPr lang="en-US" sz="2400" dirty="0"/>
              <a:t>y</a:t>
            </a:r>
          </a:p>
          <a:p>
            <a:pPr lvl="1" eaLnBrk="1" hangingPunct="1"/>
            <a:r>
              <a:rPr lang="ru-RU" sz="2000" dirty="0"/>
              <a:t>При сдвиге вдоль оси </a:t>
            </a:r>
            <a:r>
              <a:rPr lang="en-US" sz="2000" dirty="0"/>
              <a:t>y – </a:t>
            </a:r>
            <a:r>
              <a:rPr lang="ru-RU" sz="2000" dirty="0"/>
              <a:t>ситуация противоположная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C581D-1DDA-4B1C-9B83-5B0C95FB18C9}"/>
              </a:ext>
            </a:extLst>
          </p:cNvPr>
          <p:cNvGrpSpPr/>
          <p:nvPr/>
        </p:nvGrpSpPr>
        <p:grpSpPr>
          <a:xfrm>
            <a:off x="2882901" y="3998913"/>
            <a:ext cx="6130925" cy="1181100"/>
            <a:chOff x="1358900" y="3998913"/>
            <a:chExt cx="6130925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7" name="Object 5"/>
                <p:cNvSpPr txBox="1">
                  <a:spLocks noGrp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55000" lnSpcReduction="20000"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155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5343525" y="4310063"/>
              <a:ext cx="214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Сдвиг вдоль оси </a:t>
              </a:r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89FA5-37C0-439B-BAF4-1E534BA413C8}"/>
              </a:ext>
            </a:extLst>
          </p:cNvPr>
          <p:cNvGrpSpPr/>
          <p:nvPr/>
        </p:nvGrpSpPr>
        <p:grpSpPr>
          <a:xfrm>
            <a:off x="2882900" y="5373688"/>
            <a:ext cx="6153150" cy="1181100"/>
            <a:chOff x="1358900" y="5373688"/>
            <a:chExt cx="6153150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8" name="Object 6"/>
                <p:cNvSpPr txBox="1"/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/>
                </a:p>
              </p:txBody>
            </p:sp>
          </mc:Choice>
          <mc:Fallback xmlns="">
            <p:sp>
              <p:nvSpPr>
                <p:cNvPr id="15155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5364163" y="5373688"/>
              <a:ext cx="2147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Сдвиг вдоль оси </a:t>
              </a:r>
              <a:r>
                <a:rPr lang="en-US"/>
                <a:t>y</a:t>
              </a: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5189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6600825" y="2349501"/>
            <a:ext cx="3802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7B007E-E525-443B-8D14-A90F214E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180498"/>
            <a:ext cx="2319662" cy="227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1847851" y="1916114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dirty="0">
                <a:latin typeface="Verdana" pitchFamily="34" charset="0"/>
              </a:rPr>
              <a:t>T</a:t>
            </a:r>
            <a:endParaRPr lang="ru-RU" sz="30000" dirty="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383338" y="1916114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 dirty="0">
                <a:latin typeface="Verdana" pitchFamily="34" charset="0"/>
              </a:rPr>
              <a:t>T</a:t>
            </a:r>
            <a:endParaRPr lang="ru-RU" sz="30000" i="1" dirty="0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1847851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1847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383339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6383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Матрица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ru-RU" sz="2400" dirty="0"/>
              <a:t>размерностью </a:t>
            </a:r>
            <a:r>
              <a:rPr lang="en-US" sz="2400" dirty="0"/>
              <a:t>n</a:t>
            </a:r>
            <a:r>
              <a:rPr lang="ru-RU" sz="2400" dirty="0"/>
              <a:t> на </a:t>
            </a:r>
            <a:r>
              <a:rPr lang="en-US" sz="2400" dirty="0"/>
              <a:t>n </a:t>
            </a:r>
            <a:r>
              <a:rPr lang="ru-RU" sz="2400" dirty="0"/>
              <a:t>называется </a:t>
            </a:r>
            <a:r>
              <a:rPr lang="ru-RU" sz="2400" b="1" dirty="0"/>
              <a:t>невырожденной</a:t>
            </a:r>
            <a:r>
              <a:rPr lang="ru-RU" sz="2400" dirty="0"/>
              <a:t>, если ее определитель </a:t>
            </a:r>
            <a:r>
              <a:rPr lang="en-US" sz="2400" dirty="0"/>
              <a:t>|M| </a:t>
            </a:r>
            <a:r>
              <a:rPr lang="ru-RU" sz="2400" dirty="0"/>
              <a:t>отличен от нуля</a:t>
            </a:r>
          </a:p>
          <a:p>
            <a:pPr eaLnBrk="1" hangingPunct="1"/>
            <a:r>
              <a:rPr lang="ru-RU" sz="2400" dirty="0"/>
              <a:t>В этом случае матрица </a:t>
            </a:r>
            <a:r>
              <a:rPr lang="en-US" sz="2400" dirty="0"/>
              <a:t>M </a:t>
            </a:r>
            <a:r>
              <a:rPr lang="ru-RU" sz="2400" dirty="0"/>
              <a:t>имеет обратную матрицу </a:t>
            </a:r>
            <a:r>
              <a:rPr lang="en-US" sz="2400" dirty="0"/>
              <a:t>M</a:t>
            </a:r>
            <a:r>
              <a:rPr lang="en-US" sz="2400" baseline="30000" dirty="0"/>
              <a:t>-1</a:t>
            </a:r>
            <a:r>
              <a:rPr lang="en-US" sz="2400" dirty="0"/>
              <a:t>, </a:t>
            </a:r>
            <a:r>
              <a:rPr lang="ru-RU" sz="2400" dirty="0"/>
              <a:t>обладающую свойством:</a:t>
            </a:r>
          </a:p>
          <a:p>
            <a:pPr lvl="1" eaLnBrk="1" hangingPunct="1"/>
            <a:r>
              <a:rPr lang="en-US" sz="2000" b="1" dirty="0"/>
              <a:t>MM</a:t>
            </a:r>
            <a:r>
              <a:rPr lang="en-US" sz="2000" b="1" baseline="30000" dirty="0"/>
              <a:t>-1</a:t>
            </a:r>
            <a:r>
              <a:rPr lang="en-US" sz="2000" b="1" dirty="0"/>
              <a:t> = M</a:t>
            </a:r>
            <a:r>
              <a:rPr lang="en-US" sz="2000" b="1" baseline="30000" dirty="0"/>
              <a:t>-1</a:t>
            </a:r>
            <a:r>
              <a:rPr lang="en-US" sz="2000" b="1" dirty="0"/>
              <a:t>M = I,</a:t>
            </a:r>
            <a:br>
              <a:rPr lang="en-US" sz="2000" b="1" dirty="0"/>
            </a:br>
            <a:r>
              <a:rPr lang="ru-RU" sz="2000" dirty="0"/>
              <a:t>где </a:t>
            </a:r>
            <a:r>
              <a:rPr lang="en-US" sz="2000" dirty="0"/>
              <a:t>I – </a:t>
            </a:r>
            <a:r>
              <a:rPr lang="ru-RU" sz="2000" dirty="0"/>
              <a:t>единичная матрица размерностью </a:t>
            </a:r>
            <a:r>
              <a:rPr lang="en-US" sz="2000" dirty="0"/>
              <a:t>n </a:t>
            </a:r>
            <a:r>
              <a:rPr lang="ru-RU" sz="2000" dirty="0"/>
              <a:t>на </a:t>
            </a:r>
            <a:r>
              <a:rPr lang="en-US" sz="2000" dirty="0"/>
              <a:t>n</a:t>
            </a:r>
            <a:endParaRPr lang="ru-RU" sz="2000" dirty="0"/>
          </a:p>
          <a:p>
            <a:pPr eaLnBrk="1" hangingPunct="1"/>
            <a:r>
              <a:rPr lang="ru-RU" sz="2400" dirty="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 dirty="0"/>
              <a:t>(</a:t>
            </a:r>
            <a:r>
              <a:rPr lang="en-US" sz="2000" dirty="0"/>
              <a:t>AB)</a:t>
            </a:r>
            <a:r>
              <a:rPr lang="en-US" sz="2000" b="1" baseline="30000" dirty="0"/>
              <a:t>-</a:t>
            </a:r>
            <a:r>
              <a:rPr lang="en-US" sz="2000" baseline="30000" dirty="0"/>
              <a:t>1</a:t>
            </a:r>
            <a:r>
              <a:rPr lang="en-US" sz="2000" dirty="0"/>
              <a:t> = B</a:t>
            </a:r>
            <a:r>
              <a:rPr lang="en-US" sz="2000" baseline="30000" dirty="0"/>
              <a:t>-1</a:t>
            </a:r>
            <a:r>
              <a:rPr lang="en-US" sz="2000" dirty="0"/>
              <a:t>A</a:t>
            </a:r>
            <a:r>
              <a:rPr lang="en-US" sz="2000" baseline="30000" dirty="0"/>
              <a:t>-1</a:t>
            </a:r>
            <a:endParaRPr lang="ru-RU" sz="200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9CD5554-58D2-4AEC-B141-0B045F25C48B}"/>
              </a:ext>
            </a:extLst>
          </p:cNvPr>
          <p:cNvGrpSpPr/>
          <p:nvPr/>
        </p:nvGrpSpPr>
        <p:grpSpPr>
          <a:xfrm>
            <a:off x="4943872" y="4869160"/>
            <a:ext cx="2592288" cy="1808584"/>
            <a:chOff x="7032104" y="3429000"/>
            <a:chExt cx="2592288" cy="1808584"/>
          </a:xfrm>
        </p:grpSpPr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A1E547E-4A6F-4295-A718-75003519DB88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9D6C921E-CDC7-43FE-8186-FA20FA873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Овал 3">
            <a:extLst>
              <a:ext uri="{FF2B5EF4-FFF2-40B4-BE49-F238E27FC236}">
                <a16:creationId xmlns:a16="http://schemas.microsoft.com/office/drawing/2014/main" id="{986D4837-A194-4639-9048-E99EF8B48B09}"/>
              </a:ext>
            </a:extLst>
          </p:cNvPr>
          <p:cNvSpPr/>
          <p:nvPr/>
        </p:nvSpPr>
        <p:spPr>
          <a:xfrm>
            <a:off x="5087888" y="50851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FD9E260-19E3-4161-8DF5-FC621549ADCE}"/>
              </a:ext>
            </a:extLst>
          </p:cNvPr>
          <p:cNvSpPr/>
          <p:nvPr/>
        </p:nvSpPr>
        <p:spPr>
          <a:xfrm>
            <a:off x="6023992" y="50935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A524B4E-449B-4D2F-9629-3E5992BEEB35}"/>
              </a:ext>
            </a:extLst>
          </p:cNvPr>
          <p:cNvSpPr/>
          <p:nvPr/>
        </p:nvSpPr>
        <p:spPr>
          <a:xfrm>
            <a:off x="6744072" y="5557490"/>
            <a:ext cx="144016" cy="14401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A8A8027-7C84-4508-ABC0-628D86946EA8}"/>
              </a:ext>
            </a:extLst>
          </p:cNvPr>
          <p:cNvSpPr/>
          <p:nvPr/>
        </p:nvSpPr>
        <p:spPr>
          <a:xfrm>
            <a:off x="6023992" y="5557490"/>
            <a:ext cx="144016" cy="14401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7A3ABB6-0B48-4E50-BC06-A0DBC706C137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6168008" y="5629498"/>
            <a:ext cx="5760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94A8BBE-7676-445B-8DE4-20F800F5E866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5231904" y="5157192"/>
            <a:ext cx="792088" cy="8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Определитель матрицы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С каждой квадратной матрицей связано некоторое число, называемое ее </a:t>
            </a:r>
            <a:r>
              <a:rPr lang="ru-RU" sz="2800" b="1"/>
              <a:t>определителем</a:t>
            </a:r>
          </a:p>
          <a:p>
            <a:pPr lvl="1" eaLnBrk="1" hangingPunct="1"/>
            <a:r>
              <a:rPr lang="ru-RU"/>
              <a:t>Обозначается </a:t>
            </a:r>
            <a:r>
              <a:rPr lang="en-US"/>
              <a:t>|M| </a:t>
            </a:r>
            <a:r>
              <a:rPr lang="ru-RU"/>
              <a:t>или </a:t>
            </a:r>
            <a:r>
              <a:rPr lang="en-US"/>
              <a:t>det M</a:t>
            </a:r>
            <a:endParaRPr lang="ru-RU"/>
          </a:p>
        </p:txBody>
      </p:sp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74825" y="3860800"/>
          <a:ext cx="3889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82800" imgH="482600" progId="Equation.3">
                  <p:embed/>
                </p:oleObj>
              </mc:Choice>
              <mc:Fallback>
                <p:oleObj name="Формула" r:id="rId2" imgW="20828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860800"/>
                        <a:ext cx="3889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1774825" y="4797426"/>
          <a:ext cx="8351838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43400" imgH="939800" progId="Equation.3">
                  <p:embed/>
                </p:oleObj>
              </mc:Choice>
              <mc:Fallback>
                <p:oleObj name="Equation" r:id="rId4" imgW="43434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797426"/>
                        <a:ext cx="8351838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6508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1565275"/>
          </a:xfrm>
        </p:spPr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она равна: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/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9730DA8-761B-9A20-3B31-7EA4EE30BDA2}"/>
              </a:ext>
            </a:extLst>
          </p:cNvPr>
          <p:cNvSpPr txBox="1"/>
          <p:nvPr/>
        </p:nvSpPr>
        <p:spPr>
          <a:xfrm>
            <a:off x="3647728" y="52292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adjM</a:t>
            </a:r>
            <a:r>
              <a:rPr lang="en-US" dirty="0"/>
              <a:t> – </a:t>
            </a:r>
            <a:r>
              <a:rPr lang="ru-RU" dirty="0"/>
              <a:t>присоединенная матрица</a:t>
            </a:r>
            <a:r>
              <a:rPr lang="en-US" dirty="0"/>
              <a:t> (</a:t>
            </a:r>
            <a:r>
              <a:rPr lang="ru-RU" dirty="0"/>
              <a:t>матрица составленная из алгебраических дополнений транспонированной матрицы)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4A59-6FC9-2E11-0A74-3D03CAB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Найдите обратную матрицу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  <a:blipFill>
                <a:blip r:embed="rId2"/>
                <a:stretch>
                  <a:fillRect l="-1333" t="-2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847851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1847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2135189" y="4005264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3863976" y="2997201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5375276" y="4365626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2208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3935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2208214" y="3860801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2259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792539" y="2565401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519739" y="4149726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424114" y="27813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32175" y="4292601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943476" y="29972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359151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6167439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35763"/>
              </p:ext>
            </p:extLst>
          </p:nvPr>
        </p:nvGraphicFramePr>
        <p:xfrm>
          <a:off x="6528049" y="5426354"/>
          <a:ext cx="183991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723586" imgH="431613" progId="Equation.3">
                  <p:embed/>
                </p:oleObj>
              </mc:Choice>
              <mc:Fallback>
                <p:oleObj name="Формула" r:id="rId2" imgW="723586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9" y="5426354"/>
                        <a:ext cx="1839913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D1FF36D-8094-4464-84C3-98610D67B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2237"/>
              </p:ext>
            </p:extLst>
          </p:nvPr>
        </p:nvGraphicFramePr>
        <p:xfrm>
          <a:off x="3143672" y="5460672"/>
          <a:ext cx="2151732" cy="12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36600" imgH="431800" progId="Equation.3">
                  <p:embed/>
                </p:oleObj>
              </mc:Choice>
              <mc:Fallback>
                <p:oleObj name="Формула" r:id="rId4" imgW="736600" imgH="431800" progId="Equation.3">
                  <p:embed/>
                  <p:pic>
                    <p:nvPicPr>
                      <p:cNvPr id="2253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5460672"/>
                        <a:ext cx="2151732" cy="1261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6254</TotalTime>
  <Words>5944</Words>
  <Application>Microsoft Office PowerPoint</Application>
  <PresentationFormat>Widescreen</PresentationFormat>
  <Paragraphs>883</Paragraphs>
  <Slides>161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161</vt:i4>
      </vt:variant>
    </vt:vector>
  </HeadingPairs>
  <TitlesOfParts>
    <vt:vector size="175" baseType="lpstr">
      <vt:lpstr>Arial</vt:lpstr>
      <vt:lpstr>Calibri</vt:lpstr>
      <vt:lpstr>Calibri Light</vt:lpstr>
      <vt:lpstr>Cambria Math</vt:lpstr>
      <vt:lpstr>Courier New</vt:lpstr>
      <vt:lpstr>Impact</vt:lpstr>
      <vt:lpstr>Symbol</vt:lpstr>
      <vt:lpstr>Tahoma</vt:lpstr>
      <vt:lpstr>Times New Roman</vt:lpstr>
      <vt:lpstr>Verdana</vt:lpstr>
      <vt:lpstr>Wingdings</vt:lpstr>
      <vt:lpstr>Office Theme</vt:lpstr>
      <vt:lpstr>Формула</vt:lpstr>
      <vt:lpstr>Equation</vt:lpstr>
      <vt:lpstr>Математические основы компьютерной графики</vt:lpstr>
      <vt:lpstr>PowerPoint Presentation</vt:lpstr>
      <vt:lpstr>Задачи визуализации трехмерных объектов</vt:lpstr>
      <vt:lpstr>PowerPoint Presentation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Важность системы координат</vt:lpstr>
      <vt:lpstr>Векторы и точки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Вычитание векторов</vt:lpstr>
      <vt:lpstr>Масштабирование векторов</vt:lpstr>
      <vt:lpstr>Линейная комбинация векторов</vt:lpstr>
      <vt:lpstr>Упражнения</vt:lpstr>
      <vt:lpstr>Аффинная комбинация векторов (affine combination)</vt:lpstr>
      <vt:lpstr>Аффинная комбинация трёх векторов</vt:lpstr>
      <vt:lpstr>Выпуклая комбинация векторов (convex combination)</vt:lpstr>
      <vt:lpstr>Множество всех выпуклых комбинаций</vt:lpstr>
      <vt:lpstr>Пример</vt:lpstr>
      <vt:lpstr>Выпуклая комбинация трёх векторов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Задание</vt:lpstr>
      <vt:lpstr>Отображение ключевых геометрических объектов</vt:lpstr>
      <vt:lpstr>Векторы и точки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Аффинные преобразования</vt:lpstr>
      <vt:lpstr>PowerPoint Presentation</vt:lpstr>
      <vt:lpstr>PowerPoint Presentation</vt:lpstr>
      <vt:lpstr>Виды аффинных преобразований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 объекта</vt:lpstr>
      <vt:lpstr>Задача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Задача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PowerPoint Presentation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PowerPoint Presentation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Перспективная проекция точки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Расстояние от точки до глаза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PowerPoint Presentation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Перспективное преобразование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Матрица ортографического преобразования</vt:lpstr>
      <vt:lpstr>Порт просмотра</vt:lpstr>
      <vt:lpstr>Преобразование в порт просмотра</vt:lpstr>
      <vt:lpstr>Преобразование в порт просмотра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Алексей Малов</cp:lastModifiedBy>
  <cp:revision>343</cp:revision>
  <dcterms:created xsi:type="dcterms:W3CDTF">2006-10-11T18:13:04Z</dcterms:created>
  <dcterms:modified xsi:type="dcterms:W3CDTF">2025-03-06T19:17:24Z</dcterms:modified>
</cp:coreProperties>
</file>