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310" r:id="rId3"/>
    <p:sldId id="261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63" r:id="rId12"/>
    <p:sldId id="283" r:id="rId13"/>
    <p:sldId id="265" r:id="rId14"/>
    <p:sldId id="264" r:id="rId15"/>
    <p:sldId id="267" r:id="rId16"/>
    <p:sldId id="271" r:id="rId17"/>
    <p:sldId id="284" r:id="rId18"/>
    <p:sldId id="266" r:id="rId19"/>
    <p:sldId id="269" r:id="rId20"/>
    <p:sldId id="272" r:id="rId21"/>
    <p:sldId id="274" r:id="rId22"/>
    <p:sldId id="293" r:id="rId23"/>
    <p:sldId id="294" r:id="rId24"/>
    <p:sldId id="295" r:id="rId25"/>
    <p:sldId id="296" r:id="rId26"/>
    <p:sldId id="297" r:id="rId27"/>
    <p:sldId id="311" r:id="rId28"/>
    <p:sldId id="287" r:id="rId29"/>
    <p:sldId id="288" r:id="rId30"/>
    <p:sldId id="285" r:id="rId31"/>
    <p:sldId id="286" r:id="rId32"/>
    <p:sldId id="290" r:id="rId33"/>
    <p:sldId id="291" r:id="rId34"/>
    <p:sldId id="292" r:id="rId35"/>
    <p:sldId id="303" r:id="rId36"/>
    <p:sldId id="314" r:id="rId37"/>
    <p:sldId id="298" r:id="rId38"/>
    <p:sldId id="299" r:id="rId39"/>
    <p:sldId id="300" r:id="rId40"/>
    <p:sldId id="304" r:id="rId41"/>
    <p:sldId id="302" r:id="rId42"/>
    <p:sldId id="305" r:id="rId43"/>
    <p:sldId id="309" r:id="rId44"/>
    <p:sldId id="306" r:id="rId45"/>
    <p:sldId id="307" r:id="rId46"/>
    <p:sldId id="312" r:id="rId47"/>
    <p:sldId id="313" r:id="rId48"/>
    <p:sldId id="308" r:id="rId49"/>
    <p:sldId id="2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94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BD475-CDA8-4E6D-B6E4-3975D3C44030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9EC9-B6FC-40A4-8759-C3882A1D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79EC9-B6FC-40A4-8759-C3882A1DCE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BAA-5420-F515-D73C-67D377BA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DABE-1859-E8E9-553F-224053B6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318A-7893-1D9F-D54C-0ECB1A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20FC-B520-3C86-FB1A-9CF1DBBA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1889-1BF2-F157-CA71-1E7B201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CC57-CED1-C1EB-309E-48A6FF1B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F59D-C82E-5C1D-D9DE-0522677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3A76-133B-9022-8965-8B93408E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1233-BE31-2CA6-D7BB-4B5F3EF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AE5B-5D49-2FC5-74B7-045D849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41F79-485E-A2A6-BE7D-4F5267DC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F9CA2-E9D0-4830-F900-B8108501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0FBB-FE0F-D69F-A6E9-B5DBA42E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3FC4-7CC8-D9B7-EDEF-31F90283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493B-1A9A-41B0-40F7-96CF5E31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8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D46-A3CF-D6B2-33E6-163FFCA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D56F-071B-F3B2-AD26-7DF98D1B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1B5C-FC4F-1027-CA3D-72D11D4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7F0A-83D5-457F-ECAB-E195E4B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1C52-1569-C9F8-A06C-E9350214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612D-9651-536C-D7E6-340E3682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9DE9-7D84-51BD-6712-80E25928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CACD-9FDA-C75B-C58C-58F11BE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A4E2-20F8-666B-740F-08DD68A0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25E5-2511-00A1-8B11-DBEA8B3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DF6-440A-3170-A352-348C63EA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6B9C-960C-42F7-8B14-81BE8DD2E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B075-82A5-9056-9B39-809CC43EC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D49E-E91E-1990-E808-7BDFFD41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25C9-5B72-035B-BCF4-D4CD0A2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487-F71B-FCB6-9980-7B88E06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B2E2-2438-6F97-4815-490F5DC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33BE-62D1-A41A-FB0F-1EC24583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6836F-9277-428C-6395-7AB7C4BB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67A28-3020-5C5C-6621-B0E7DE31E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132C4-24DA-2102-96D7-51F3F08D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78A-3835-7F60-E10B-F986BC79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E2E1-700E-BFEA-E9FC-0CCF6ED4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F404-F637-A50A-6EC1-BCAA880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C21-F680-A874-9A9E-25CCB94F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56209-69C1-3D0C-FB57-553CF26E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E6AF6-C938-7CB7-68F2-1FE8993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EF0A1-9AE7-B156-B553-45CC2B25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6FD98-2837-9D12-ACF3-4FC3A2C3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41A99-4C8D-6F69-5E3A-8962840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495E-C493-975A-0E63-F6B0DA3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388-EC14-41E4-DBC6-A5B3CAA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5053-7A0A-341F-DC1F-35CA70EB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F4C15-7263-A6C8-253F-DB20B79E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1129-04DC-DD56-30C9-D8A612D6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BB5F-EE47-C196-B0CE-F94C00C1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A1E2-B392-3DB1-5165-1693A90A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7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CAD3-B155-3C25-501C-A194D68C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E49E-CFEF-4DF6-6195-0AC7A892C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20BB-CC3D-A0B8-CFA1-E03ABF71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302E-FD7E-42B9-5DDD-E086FC1B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3271-6E05-A747-E2D8-0E811DAE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9009-D85D-7657-EE4B-1D1B483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04B80-CE73-101A-3157-A44844BF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5E1B9-BF0C-A712-45F4-5B9C5C23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17D5-FFC2-FB80-9BB7-BD0EB969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63445-B0B9-48B1-81B7-B7BCBC84F2F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2546-A754-3D19-D5AF-3CFAA49E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F0ED-3BC5-FA7B-783E-63E5A2C4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specs/EXT/stencil_wrap.txt" TargetMode="External"/><Relationship Id="rId2" Type="http://schemas.openxmlformats.org/officeDocument/2006/relationships/hyperlink" Target="http://www.opengl.org/registry/specs/EXT/stencil_two_side.tx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gpugems/gpugems3/part-ii-light-and-shadows/chapter-11-efficient-and-robust-shadow-volumes-us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comp.nus.edu.sg/~tants/tsm.html" TargetMode="External"/><Relationship Id="rId7" Type="http://schemas.openxmlformats.org/officeDocument/2006/relationships/hyperlink" Target="http://www.punkuser.net/vsm/" TargetMode="External"/><Relationship Id="rId2" Type="http://schemas.openxmlformats.org/officeDocument/2006/relationships/hyperlink" Target="http://developer.download.nvidia.com/SDK/10.5/opengl/src/cascaded_shadow_maps/doc/cascaded_shadow_map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ericchan/papers/smoothie/" TargetMode="External"/><Relationship Id="rId5" Type="http://schemas.openxmlformats.org/officeDocument/2006/relationships/hyperlink" Target="http://http.developer.nvidia.com/GPUGems/gpugems_ch11.html" TargetMode="External"/><Relationship Id="rId4" Type="http://schemas.openxmlformats.org/officeDocument/2006/relationships/hyperlink" Target="http://www.cg.tuwien.ac.at/research/vr/lispsm/" TargetMode="External"/><Relationship Id="rId9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353956/" TargetMode="External"/><Relationship Id="rId2" Type="http://schemas.openxmlformats.org/officeDocument/2006/relationships/hyperlink" Target="http://en.wikipedia.org/wiki/Shadow_volu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couple of military vehicles&#10;&#10;Description automatically generated">
            <a:extLst>
              <a:ext uri="{FF2B5EF4-FFF2-40B4-BE49-F238E27FC236}">
                <a16:creationId xmlns:a16="http://schemas.microsoft.com/office/drawing/2014/main" id="{41753EB4-EB8E-BA17-1CF2-74C8AFF8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0"/>
          </a:blip>
          <a:srcRect t="5869" b="48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3716" y="1781691"/>
            <a:ext cx="9954852" cy="2900518"/>
          </a:xfrm>
        </p:spPr>
        <p:txBody>
          <a:bodyPr>
            <a:no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Визуализация теней в реальном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модели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быть замкнутым объектом</a:t>
            </a:r>
          </a:p>
          <a:p>
            <a:pPr lvl="1"/>
            <a:r>
              <a:rPr lang="ru-RU" dirty="0"/>
              <a:t>Не должно быть отсутствующих полигонов</a:t>
            </a:r>
          </a:p>
          <a:p>
            <a:pPr lvl="1"/>
            <a:r>
              <a:rPr lang="ru-RU" dirty="0"/>
              <a:t>Каждое ребро должно соединять ровно две грани</a:t>
            </a:r>
          </a:p>
          <a:p>
            <a:r>
              <a:rPr lang="ru-RU" dirty="0"/>
              <a:t>Выпуклость модели не требуется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технологии </a:t>
            </a:r>
            <a:r>
              <a:rPr lang="en-US" dirty="0"/>
              <a:t>Shadow Volume</a:t>
            </a:r>
            <a:r>
              <a:rPr lang="ru-RU" dirty="0"/>
              <a:t>, использующая буфер трафарета</a:t>
            </a:r>
          </a:p>
          <a:p>
            <a:pPr lvl="1"/>
            <a:r>
              <a:rPr lang="ru-RU" dirty="0"/>
              <a:t>Используется для построения теней в реальном времени</a:t>
            </a:r>
          </a:p>
          <a:p>
            <a:r>
              <a:rPr lang="ru-RU" dirty="0"/>
              <a:t>Общий принцип</a:t>
            </a:r>
          </a:p>
          <a:p>
            <a:pPr lvl="1"/>
            <a:r>
              <a:rPr lang="ru-RU" dirty="0"/>
              <a:t>Построить сцену в буфере кадра без источников света</a:t>
            </a:r>
          </a:p>
          <a:p>
            <a:pPr lvl="1"/>
            <a:r>
              <a:rPr lang="ru-RU" dirty="0"/>
              <a:t>Для каждого источника света</a:t>
            </a:r>
          </a:p>
          <a:p>
            <a:pPr lvl="2"/>
            <a:r>
              <a:rPr lang="ru-RU" dirty="0"/>
              <a:t>Используя информацию из буфера глубины построить маску в буфере трафарета, закрывающую только те части, которые находятся в тени</a:t>
            </a:r>
          </a:p>
          <a:p>
            <a:pPr lvl="2"/>
            <a:r>
              <a:rPr lang="ru-RU" dirty="0"/>
              <a:t>Построить сцену со включенным освещением, используя буфер трафарета для маскирования затененных областей, используя аддитивный </a:t>
            </a:r>
            <a:r>
              <a:rPr lang="ru-RU" dirty="0" err="1"/>
              <a:t>блендинг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лицевые грани теневого объема так, чтобы инкрементировать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Рисуются </a:t>
            </a:r>
            <a:r>
              <a:rPr lang="ru-RU" dirty="0" err="1"/>
              <a:t>нелицевые</a:t>
            </a:r>
            <a:r>
              <a:rPr lang="ru-RU" dirty="0"/>
              <a:t> грани теневого объема так, чтобы декрементировать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Depth-pass</a:t>
            </a:r>
            <a:r>
              <a:rPr lang="ru-RU" dirty="0"/>
              <a:t> алгоритм</a:t>
            </a:r>
          </a:p>
        </p:txBody>
      </p:sp>
      <p:grpSp>
        <p:nvGrpSpPr>
          <p:cNvPr id="142" name="Группа 63"/>
          <p:cNvGrpSpPr/>
          <p:nvPr/>
        </p:nvGrpSpPr>
        <p:grpSpPr>
          <a:xfrm>
            <a:off x="2423592" y="479715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3503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6600056" y="184482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инкрементируя содержимое буфера трафарета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143672" y="45091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143672" y="5229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315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45" idx="2"/>
          </p:cNvCxnSpPr>
          <p:nvPr/>
        </p:nvCxnSpPr>
        <p:spPr>
          <a:xfrm flipV="1">
            <a:off x="2665672" y="3212976"/>
            <a:ext cx="3502337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45" idx="2"/>
          </p:cNvCxnSpPr>
          <p:nvPr/>
        </p:nvCxnSpPr>
        <p:spPr>
          <a:xfrm>
            <a:off x="2665672" y="4898656"/>
            <a:ext cx="4222417" cy="234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45" idx="7"/>
          </p:cNvCxnSpPr>
          <p:nvPr/>
        </p:nvCxnSpPr>
        <p:spPr>
          <a:xfrm rot="16200000" flipH="1">
            <a:off x="2622421" y="4851966"/>
            <a:ext cx="2325677" cy="23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143672" y="57332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215680" y="4149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81" name="Прямая соединительная линия 180"/>
          <p:cNvCxnSpPr/>
          <p:nvPr/>
        </p:nvCxnSpPr>
        <p:spPr>
          <a:xfrm rot="5400000">
            <a:off x="3307123" y="6421749"/>
            <a:ext cx="876250" cy="3390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600056" y="234888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декрементируя содержимое буфера трафарета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629275" y="4067173"/>
            <a:ext cx="962029" cy="314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>
            <a:stCxn id="145" idx="2"/>
          </p:cNvCxnSpPr>
          <p:nvPr/>
        </p:nvCxnSpPr>
        <p:spPr>
          <a:xfrm flipV="1">
            <a:off x="2665672" y="4653136"/>
            <a:ext cx="4078401" cy="24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 rot="5400000">
            <a:off x="3781427" y="5829301"/>
            <a:ext cx="447675" cy="180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>
            <a:off x="2711624" y="4941168"/>
            <a:ext cx="41044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919789" y="5024437"/>
            <a:ext cx="1019175" cy="342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14367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6076954" y="6191253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120274" y="4941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600056" y="2852936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220" name="Прямая соединительная линия 219"/>
          <p:cNvCxnSpPr/>
          <p:nvPr/>
        </p:nvCxnSpPr>
        <p:spPr>
          <a:xfrm flipV="1">
            <a:off x="4823519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Дуга 222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63" grpId="0"/>
      <p:bldP spid="164" grpId="0"/>
      <p:bldP spid="176" grpId="0"/>
      <p:bldP spid="186" grpId="0"/>
      <p:bldP spid="212" grpId="0"/>
      <p:bldP spid="216" grpId="0"/>
      <p:bldP spid="217" grpId="0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наблюдатель находится внутри теневого объема, сцена не будет нарисована корректно </a:t>
            </a:r>
          </a:p>
          <a:p>
            <a:pPr lvl="1"/>
            <a:r>
              <a:rPr lang="ru-RU" dirty="0"/>
              <a:t>Затененные участки сцены будут нарисованы без теней</a:t>
            </a:r>
          </a:p>
          <a:p>
            <a:pPr lvl="1"/>
            <a:r>
              <a:rPr lang="ru-RU" dirty="0"/>
              <a:t>Лицевые грани теневого объема были отсечены ближней плоскостью отсечения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олилиния 66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56" name="Прямоугольник с одним вырезанным углом 55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Depth-pass</a:t>
            </a:r>
            <a:r>
              <a:rPr lang="ru-RU" dirty="0"/>
              <a:t> алгоритма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4511824" y="5085184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2603612" y="4833156"/>
            <a:ext cx="316835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4403812" y="519319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768485" y="3927962"/>
            <a:ext cx="547326" cy="178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658588" y="4763234"/>
            <a:ext cx="1414825" cy="4696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6076954" y="6191253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5" idx="2"/>
          </p:cNvCxnSpPr>
          <p:nvPr/>
        </p:nvCxnSpPr>
        <p:spPr>
          <a:xfrm flipV="1">
            <a:off x="4753904" y="3501008"/>
            <a:ext cx="2566233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45" idx="2"/>
          </p:cNvCxnSpPr>
          <p:nvPr/>
        </p:nvCxnSpPr>
        <p:spPr>
          <a:xfrm>
            <a:off x="4753904" y="5186688"/>
            <a:ext cx="2926273" cy="8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1904" y="48691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0236" y="4499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31904" y="5301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2" name="Дуга 61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5932398"/>
              <a:gd name="adj2" fmla="val 2097999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5251940" y="4478215"/>
            <a:ext cx="269635" cy="22274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Умножение 67"/>
          <p:cNvSpPr/>
          <p:nvPr/>
        </p:nvSpPr>
        <p:spPr>
          <a:xfrm>
            <a:off x="5591944" y="530120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Умножение 68"/>
          <p:cNvSpPr/>
          <p:nvPr/>
        </p:nvSpPr>
        <p:spPr>
          <a:xfrm rot="1692741">
            <a:off x="5087888" y="422108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Depth-fail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/>
              <a:t>Depth Fail</a:t>
            </a:r>
            <a:r>
              <a:rPr lang="ru-RU" dirty="0"/>
              <a:t> (алгоритм </a:t>
            </a:r>
            <a:r>
              <a:rPr lang="ru-RU" dirty="0" err="1"/>
              <a:t>Кармака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</a:t>
            </a:r>
            <a:r>
              <a:rPr lang="ru-RU" b="1" dirty="0" err="1">
                <a:solidFill>
                  <a:srgbClr val="FF0000"/>
                </a:solidFill>
              </a:rPr>
              <a:t>нелицевые</a:t>
            </a:r>
            <a:r>
              <a:rPr lang="ru-RU" dirty="0"/>
              <a:t> грани теневого объема так, чтобы инкрементировать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Рисуются </a:t>
            </a:r>
            <a:r>
              <a:rPr lang="ru-RU" b="1" dirty="0">
                <a:solidFill>
                  <a:srgbClr val="FF0000"/>
                </a:solidFill>
              </a:rPr>
              <a:t>лицевые</a:t>
            </a:r>
            <a:r>
              <a:rPr lang="ru-RU" dirty="0"/>
              <a:t> грани теневого объема так, чтобы декрементировать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</a:t>
            </a:r>
            <a:r>
              <a:rPr lang="en-US" dirty="0"/>
              <a:t>Depth-Fail</a:t>
            </a:r>
            <a:r>
              <a:rPr lang="ru-RU" dirty="0"/>
              <a:t>-алгоритму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Теневой объем должен быть замкнутым</a:t>
            </a:r>
          </a:p>
          <a:p>
            <a:pPr lvl="1"/>
            <a:r>
              <a:rPr lang="ru-RU" dirty="0"/>
              <a:t>Должны быть нарисованы дополнительные грани, задающие «верх» и «низ» теневого объема</a:t>
            </a:r>
          </a:p>
          <a:p>
            <a:r>
              <a:rPr lang="ru-RU" dirty="0"/>
              <a:t>Данный подход требует рисования большего количества полигонов, нежели </a:t>
            </a:r>
            <a:r>
              <a:rPr lang="en-US" dirty="0"/>
              <a:t>Depth-pass</a:t>
            </a:r>
          </a:p>
          <a:p>
            <a:pPr lvl="1"/>
            <a:r>
              <a:rPr lang="ru-RU" dirty="0"/>
              <a:t>Можно применять только в тех случаях, когда </a:t>
            </a:r>
            <a:r>
              <a:rPr lang="en-US" dirty="0"/>
              <a:t>Depth-pass</a:t>
            </a:r>
            <a:r>
              <a:rPr lang="ru-RU" dirty="0"/>
              <a:t> алгоритм не справляется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Тени как средство повышения реалистичности изображения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теней в сцене позволяет лучше передать информацию о взаимном расположении объектов, их размере и расстоянии до них</a:t>
            </a:r>
          </a:p>
        </p:txBody>
      </p:sp>
      <p:sp>
        <p:nvSpPr>
          <p:cNvPr id="15362" name="AutoShape 2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679575" y="-1143000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587500" y="-136525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300" y="4048126"/>
            <a:ext cx="4457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2423592" y="443711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6600056" y="184482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инкрементируя содержимое буфера трафарета, где тест глубины не проходит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315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600056" y="2708920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декрементируя содержимое буфера трафарета, где тест глубины не проходит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494458" y="3325692"/>
            <a:ext cx="488708" cy="409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987976" y="5121201"/>
            <a:ext cx="927376" cy="279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5600702" y="4086225"/>
            <a:ext cx="1023939" cy="34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600056" y="3501008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43" name="Прямая соединительная линия 42"/>
          <p:cNvCxnSpPr>
            <a:stCxn id="145" idx="2"/>
          </p:cNvCxnSpPr>
          <p:nvPr/>
        </p:nvCxnSpPr>
        <p:spPr>
          <a:xfrm flipV="1">
            <a:off x="2665672" y="2996952"/>
            <a:ext cx="3430329" cy="15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45" idx="2"/>
          </p:cNvCxnSpPr>
          <p:nvPr/>
        </p:nvCxnSpPr>
        <p:spPr>
          <a:xfrm>
            <a:off x="2665672" y="4538616"/>
            <a:ext cx="3862377" cy="25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43672" y="38517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20274" y="42838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43672" y="4437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71" name="Прямая соединительная линия 70"/>
          <p:cNvCxnSpPr>
            <a:stCxn id="145" idx="2"/>
          </p:cNvCxnSpPr>
          <p:nvPr/>
        </p:nvCxnSpPr>
        <p:spPr>
          <a:xfrm>
            <a:off x="2665672" y="4538616"/>
            <a:ext cx="4438441" cy="133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16200000" flipH="1">
            <a:off x="6312024" y="6021288"/>
            <a:ext cx="86409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45" idx="2"/>
          </p:cNvCxnSpPr>
          <p:nvPr/>
        </p:nvCxnSpPr>
        <p:spPr>
          <a:xfrm>
            <a:off x="2665672" y="4538616"/>
            <a:ext cx="1846153" cy="249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20274" y="46438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43672" y="5363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145" idx="2"/>
          </p:cNvCxnSpPr>
          <p:nvPr/>
        </p:nvCxnSpPr>
        <p:spPr>
          <a:xfrm flipV="1">
            <a:off x="2665672" y="3429000"/>
            <a:ext cx="3574345" cy="110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4810127" y="3284984"/>
            <a:ext cx="709811" cy="610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410036" y="40050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rot="10800000">
            <a:off x="4223792" y="659735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3719736" y="659735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>
            <a:off x="3503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145" idx="2"/>
          </p:cNvCxnSpPr>
          <p:nvPr/>
        </p:nvCxnSpPr>
        <p:spPr>
          <a:xfrm>
            <a:off x="2665672" y="4538616"/>
            <a:ext cx="2278201" cy="191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3751793" y="5873525"/>
            <a:ext cx="468252" cy="187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43672" y="501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rot="5400000">
            <a:off x="3609442" y="6312974"/>
            <a:ext cx="394672" cy="174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4823519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Дуга 116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86" grpId="0"/>
      <p:bldP spid="217" grpId="0"/>
      <p:bldP spid="68" grpId="0"/>
      <p:bldP spid="70" grpId="0"/>
      <p:bldP spid="81" grpId="0"/>
      <p:bldP spid="82" grpId="0"/>
      <p:bldP spid="90" grpId="0"/>
      <p:bldP spid="110" grpId="0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4583832" y="4869160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4475820" y="51211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6600056" y="198884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Отсутствует проблема нахождения наблюдателя в тени источника света</a:t>
            </a:r>
          </a:p>
        </p:txBody>
      </p:sp>
      <p:cxnSp>
        <p:nvCxnSpPr>
          <p:cNvPr id="50" name="Прямая соединительная линия 49"/>
          <p:cNvCxnSpPr>
            <a:stCxn id="145" idx="2"/>
          </p:cNvCxnSpPr>
          <p:nvPr/>
        </p:nvCxnSpPr>
        <p:spPr>
          <a:xfrm flipV="1">
            <a:off x="4825912" y="2780928"/>
            <a:ext cx="1630129" cy="218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45" idx="2"/>
          </p:cNvCxnSpPr>
          <p:nvPr/>
        </p:nvCxnSpPr>
        <p:spPr>
          <a:xfrm flipV="1">
            <a:off x="4825912" y="4221088"/>
            <a:ext cx="2062177" cy="74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5818187" y="3649663"/>
            <a:ext cx="158754" cy="130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5732466" y="4011615"/>
            <a:ext cx="676275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3912" y="42930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5770576" y="4903774"/>
            <a:ext cx="1250157" cy="408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45" idx="2"/>
          </p:cNvCxnSpPr>
          <p:nvPr/>
        </p:nvCxnSpPr>
        <p:spPr>
          <a:xfrm>
            <a:off x="4825912" y="4970664"/>
            <a:ext cx="2206193" cy="9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0391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6312025" y="6021287"/>
            <a:ext cx="864097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663952" y="6597353"/>
            <a:ext cx="12241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145" idx="7"/>
          </p:cNvCxnSpPr>
          <p:nvPr/>
        </p:nvCxnSpPr>
        <p:spPr>
          <a:xfrm rot="16200000" flipH="1">
            <a:off x="4350613" y="5356022"/>
            <a:ext cx="1821621" cy="9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03912" y="53012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3719736" y="6597353"/>
            <a:ext cx="1944216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2891645" y="4689141"/>
            <a:ext cx="2736305" cy="10801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226" idx="0"/>
          </p:cNvCxnSpPr>
          <p:nvPr/>
        </p:nvCxnSpPr>
        <p:spPr>
          <a:xfrm flipV="1">
            <a:off x="4804938" y="3284985"/>
            <a:ext cx="714999" cy="61961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147" idx="3"/>
          </p:cNvCxnSpPr>
          <p:nvPr/>
        </p:nvCxnSpPr>
        <p:spPr>
          <a:xfrm flipH="1" flipV="1">
            <a:off x="5519936" y="3284985"/>
            <a:ext cx="350214" cy="4027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Возможная проблема </a:t>
            </a:r>
            <a:r>
              <a:rPr lang="en-US" dirty="0"/>
              <a:t>depth fail-</a:t>
            </a:r>
            <a:r>
              <a:rPr lang="ru-RU" dirty="0"/>
              <a:t>алгоритма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Грани теневого объема могут быть отсечены дальней плоскостью отсечения и привести к визуальным артефактам</a:t>
            </a:r>
          </a:p>
          <a:p>
            <a:pPr lvl="1"/>
            <a:r>
              <a:rPr lang="ru-RU" dirty="0"/>
              <a:t>Это менее вероятно, нежели для отсечению ближней плоскостью</a:t>
            </a:r>
          </a:p>
          <a:p>
            <a:r>
              <a:rPr lang="ru-RU" dirty="0"/>
              <a:t>Проблема решается «вытягиванием» теневого объема в «бесконечность» и модификацией матрицы проецирования так, чтобы дальняя плоскость отсечения находилась в бесконечности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матрицы проецирования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439816" y="1557338"/>
                <a:ext cx="5789613" cy="1871662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9816" y="1557338"/>
                <a:ext cx="5789613" cy="1871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3719737" y="3429000"/>
                <a:ext cx="7848872" cy="3384376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𝐹𝑎𝑟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737" y="3429000"/>
                <a:ext cx="7848872" cy="3384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917204"/>
            <a:ext cx="338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Стандартная матрица проецирования (</a:t>
            </a:r>
            <a:r>
              <a:rPr lang="en-US" dirty="0" err="1"/>
              <a:t>glFrustum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610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Модифицированная матрица проецирования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проблемы отсечения дальней плоскостью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 удаленная точка получается выставленеим ее координаты </a:t>
            </a:r>
            <a:r>
              <a:rPr lang="en-US" dirty="0"/>
              <a:t>w </a:t>
            </a:r>
            <a:r>
              <a:rPr lang="ru-RU" dirty="0"/>
              <a:t>в 0.0</a:t>
            </a:r>
          </a:p>
          <a:p>
            <a:r>
              <a:rPr lang="ru-RU" dirty="0"/>
              <a:t>Особенности</a:t>
            </a:r>
          </a:p>
          <a:p>
            <a:pPr lvl="1"/>
            <a:r>
              <a:rPr lang="ru-RU" dirty="0"/>
              <a:t>Дальняя плоскость не отсекает вершины, удаленные на конечную дистанцию</a:t>
            </a:r>
          </a:p>
          <a:p>
            <a:pPr lvl="1"/>
            <a:r>
              <a:rPr lang="ru-RU" dirty="0"/>
              <a:t>Точность представления значений в буфере глубины меняется незначительно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бесконечно удаленной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2"/>
              <p:cNvSpPr txBox="1"/>
              <p:nvPr/>
            </p:nvSpPr>
            <p:spPr bwMode="auto">
              <a:xfrm>
                <a:off x="623392" y="1556792"/>
                <a:ext cx="10730408" cy="518055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𝑅𝑖𝑔h𝑡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𝐵𝑜𝑡𝑡𝑜𝑚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92" y="1556792"/>
                <a:ext cx="10730408" cy="518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конечно удаленной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2"/>
              <p:cNvSpPr txBox="1"/>
              <p:nvPr/>
            </p:nvSpPr>
            <p:spPr bwMode="auto">
              <a:xfrm>
                <a:off x="911424" y="1412776"/>
                <a:ext cx="6264696" cy="534044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𝑅𝑖𝑔h𝑡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𝐵𝑜𝑡𝑡𝑜𝑚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412776"/>
                <a:ext cx="6264696" cy="5340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941A6-2991-A969-E519-20F3EA44EC75}"/>
                  </a:ext>
                </a:extLst>
              </p:cNvPr>
              <p:cNvSpPr txBox="1"/>
              <p:nvPr/>
            </p:nvSpPr>
            <p:spPr>
              <a:xfrm>
                <a:off x="7680176" y="2420888"/>
                <a:ext cx="4209037" cy="362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2×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𝑁𝑒𝑎𝑟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𝑁𝑒𝑎𝑟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2×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𝐻𝑒𝑖𝑔h𝑡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941A6-2991-A969-E519-20F3EA44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420888"/>
                <a:ext cx="4209037" cy="3621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7FCB3-3E7F-A043-8F70-69CBA13C7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23499" r="29919" b="1698"/>
          <a:stretch/>
        </p:blipFill>
        <p:spPr>
          <a:xfrm>
            <a:off x="2279576" y="440668"/>
            <a:ext cx="745542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3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технологии </a:t>
            </a:r>
            <a:r>
              <a:rPr lang="en-US" dirty="0"/>
              <a:t>Stencil Shadow volumes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Возможность </a:t>
            </a:r>
            <a:r>
              <a:rPr lang="ru-RU" dirty="0" err="1"/>
              <a:t>самозатенения</a:t>
            </a:r>
            <a:endParaRPr lang="ru-RU" dirty="0"/>
          </a:p>
          <a:p>
            <a:r>
              <a:rPr lang="ru-RU" dirty="0"/>
              <a:t>При должном применении изображения лишены ряда визуальных артефактов, присущих ряду других методов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047" y="1916832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Недостатки технологии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Тени получаются слишком резкими</a:t>
            </a:r>
          </a:p>
          <a:p>
            <a:pPr lvl="1"/>
            <a:r>
              <a:rPr lang="ru-RU" dirty="0"/>
              <a:t>Можно решить за счет многопроходной визуализации</a:t>
            </a:r>
          </a:p>
          <a:p>
            <a:r>
              <a:rPr lang="ru-RU" dirty="0"/>
              <a:t>Высокие требования к скорости закрашивания полигонов</a:t>
            </a:r>
          </a:p>
          <a:p>
            <a:r>
              <a:rPr lang="ru-RU" dirty="0"/>
              <a:t>Сложность объектов сцены заметно влияет на производительность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построения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Геометрия теневого объема динамически изменяется при взаимном изменении положения источника света и объекта</a:t>
            </a:r>
          </a:p>
          <a:p>
            <a:r>
              <a:rPr lang="ru-RU" dirty="0"/>
              <a:t>Существующая технология требует генерирования новых вершин и граней дополнительно к вершинам и граням оригинального объекта</a:t>
            </a:r>
          </a:p>
          <a:p>
            <a:pPr lvl="1"/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не может добавлять новые вершины или отбрасывать существующие</a:t>
            </a:r>
          </a:p>
          <a:p>
            <a:pPr lvl="1"/>
            <a:r>
              <a:rPr lang="ru-RU" dirty="0"/>
              <a:t>Объект должен содержать некоторую дополнительную информацию для построения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Дополнение полигональной сетки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 оригинальной модели добавляются дополнительные вершины и грани, задающие ребро</a:t>
            </a:r>
          </a:p>
          <a:p>
            <a:pPr lvl="1"/>
            <a:r>
              <a:rPr lang="ru-RU" dirty="0"/>
              <a:t>Ребро представляется в виде пары вырожденных треугольников</a:t>
            </a:r>
          </a:p>
          <a:p>
            <a:pPr lvl="1"/>
            <a:r>
              <a:rPr lang="ru-RU" dirty="0"/>
              <a:t>4 вершины на ребро – по 2 вершины, хранящих нормали соседних граней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7993" y="2924945"/>
            <a:ext cx="4390665" cy="19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Вытягивание вершин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выполняет «вытягивание» «неосвещенных» вершин от источника света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8366" y="3212977"/>
            <a:ext cx="48702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0049-7AC6-7CB6-ADE9-11934BAE2337}"/>
              </a:ext>
            </a:extLst>
          </p:cNvPr>
          <p:cNvSpPr txBox="1"/>
          <p:nvPr/>
        </p:nvSpPr>
        <p:spPr>
          <a:xfrm>
            <a:off x="807869" y="1412776"/>
            <a:ext cx="101531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источник света в системе координат наблюдателя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Степень "Вытягивания" полигонов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ExtrusionFactor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 =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– pos;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l)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Вытягиваем"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нелицевую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вершину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 -= l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ExtrustionFactor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pos.w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направляем ее бесконечность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gl_ProjectionMatrix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pos;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теста ножниц (</a:t>
            </a:r>
            <a:r>
              <a:rPr lang="en-US" dirty="0"/>
              <a:t>scissors test)</a:t>
            </a:r>
            <a:r>
              <a:rPr lang="ru-RU" dirty="0"/>
              <a:t>, ограничивающих область теневого объема</a:t>
            </a:r>
          </a:p>
          <a:p>
            <a:r>
              <a:rPr lang="ru-RU" dirty="0"/>
              <a:t>Двусторонний </a:t>
            </a:r>
            <a:r>
              <a:rPr lang="en-US" dirty="0"/>
              <a:t>Stencil-</a:t>
            </a:r>
            <a:r>
              <a:rPr lang="ru-RU" dirty="0"/>
              <a:t>буфер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2"/>
              </a:rPr>
              <a:t>GL_EXT_stencil_two_side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Позволяет задать различные операции над буфером трафарета для лицевых и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  <a:p>
            <a:pPr lvl="2"/>
            <a:r>
              <a:rPr lang="ru-RU" dirty="0"/>
              <a:t>Визуализация теневого объема осуществляется только один раз</a:t>
            </a:r>
          </a:p>
          <a:p>
            <a:r>
              <a:rPr lang="ru-RU" dirty="0"/>
              <a:t>Циклический </a:t>
            </a:r>
            <a:r>
              <a:rPr lang="en-US" dirty="0"/>
              <a:t>Stencil-buffer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3"/>
              </a:rPr>
              <a:t>GL_EXT_stencil_wrap</a:t>
            </a:r>
            <a:endParaRPr lang="ru-RU" dirty="0"/>
          </a:p>
          <a:p>
            <a:pPr lvl="2"/>
            <a:r>
              <a:rPr lang="ru-RU" dirty="0"/>
              <a:t>Позволяет избежать «насыщения» значений в буфере трафарета и уменьшить вероятность возникновения визуальных артефактов для сложных теневых объемов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29FD-FA29-7ABE-38ED-EE14DE75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 в геометрическом шейдере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C1A4-07DA-8E1A-5192-556B73AF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– геометрический шейдер определяет контуры силуэта и вытягивает рёбра вдоль направления от источника света, создавая теневой объем из таких ребер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Теневой объем строится без вмешательства </a:t>
            </a:r>
            <a:r>
              <a:rPr lang="en-US" dirty="0"/>
              <a:t>CPU</a:t>
            </a:r>
            <a:r>
              <a:rPr lang="ru-RU" dirty="0"/>
              <a:t>, требуется меньше вершин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Требует поддержки геометрических шейдеров (нет в </a:t>
            </a:r>
            <a:r>
              <a:rPr lang="en-US" dirty="0"/>
              <a:t>WebGL)</a:t>
            </a:r>
            <a:endParaRPr lang="ru-RU" dirty="0"/>
          </a:p>
          <a:p>
            <a:r>
              <a:rPr lang="ru-RU" dirty="0"/>
              <a:t>Статья «</a:t>
            </a:r>
            <a:r>
              <a:rPr lang="en-US" dirty="0">
                <a:hlinkClick r:id="rId2"/>
              </a:rPr>
              <a:t>Efficient and robust shadow volumes using hierarchical occlusion culling and geometry shaders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629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добавления теней к визуализированной сцене</a:t>
            </a:r>
          </a:p>
          <a:p>
            <a:r>
              <a:rPr lang="ru-RU" dirty="0"/>
              <a:t>Построение тени заключается в проверке видимости фрагмента из положения источника света</a:t>
            </a:r>
          </a:p>
          <a:p>
            <a:pPr lvl="1"/>
            <a:r>
              <a:rPr lang="ru-RU" dirty="0"/>
              <a:t>Проверка осуществляется путем сравнения глубины фрагмента относительно источника света с буфером глубины, хранящемся в текстуре </a:t>
            </a:r>
            <a:r>
              <a:rPr lang="en-US" dirty="0"/>
              <a:t>(shadow map)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 положения источника света все видимые объекты будут освещены</a:t>
            </a:r>
          </a:p>
          <a:p>
            <a:pPr lvl="1"/>
            <a:r>
              <a:rPr lang="ru-RU" dirty="0"/>
              <a:t>Все объекты, находящиеся за ними, будут в тени</a:t>
            </a:r>
          </a:p>
          <a:p>
            <a:pPr lvl="1"/>
            <a:r>
              <a:rPr lang="ru-RU" dirty="0"/>
              <a:t>Для наблюдателя точка будет казаться затененной, если она видна ему, но не источнику света</a:t>
            </a:r>
          </a:p>
          <a:p>
            <a:r>
              <a:rPr lang="ru-RU" b="1" dirty="0"/>
              <a:t>Построение тени.</a:t>
            </a:r>
            <a:r>
              <a:rPr lang="ru-RU" dirty="0"/>
              <a:t> Строится изображение сцены из положения источника света, при этом глубина фрагментов сохраняется в текстуру теней</a:t>
            </a:r>
          </a:p>
          <a:p>
            <a:r>
              <a:rPr lang="ru-RU" b="1" dirty="0"/>
              <a:t>Затенение сцены.</a:t>
            </a:r>
            <a:r>
              <a:rPr lang="ru-RU" dirty="0"/>
              <a:t> Затем сцена строится обычным образом, при этом осуществляется сравнение глубины фрагмента (относительно источника света) с глубиной из текстуры теней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 (</a:t>
            </a:r>
            <a:r>
              <a:rPr lang="ru-RU" dirty="0"/>
              <a:t>теневой объем)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Технология, используемая в трехмерной графике для добавления теней к визуализированной сцене</a:t>
            </a:r>
          </a:p>
          <a:p>
            <a:r>
              <a:rPr lang="ru-RU" dirty="0"/>
              <a:t>Трехмерная фигура, задающая регион, заслоненный от источника света</a:t>
            </a:r>
          </a:p>
          <a:p>
            <a:r>
              <a:rPr lang="ru-RU" dirty="0"/>
              <a:t>Теневой объем разделяет сцену на 2 части</a:t>
            </a:r>
          </a:p>
          <a:p>
            <a:pPr lvl="1"/>
            <a:r>
              <a:rPr lang="ru-RU" dirty="0"/>
              <a:t>Области, находящиеся в тени</a:t>
            </a:r>
          </a:p>
          <a:p>
            <a:pPr lvl="1"/>
            <a:r>
              <a:rPr lang="ru-RU" dirty="0"/>
              <a:t>Области, находящиеся за ее пределами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0905" y="1825625"/>
            <a:ext cx="29101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1" y="2132856"/>
            <a:ext cx="29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сцены от наблюдателя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6200" y="2132857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 сцены от источника света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2" y="4005065"/>
            <a:ext cx="22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– (светлее = глубже)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8209" y="3861049"/>
            <a:ext cx="226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, спроецированная на вид сцены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5373216"/>
            <a:ext cx="226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Расстояние до источника света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0216" y="5229200"/>
            <a:ext cx="262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Сцена, построенная с учетом сравнения глубины двух предыдущих изображений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Сцена строится из положения источника света</a:t>
            </a:r>
          </a:p>
          <a:p>
            <a:pPr lvl="1"/>
            <a:r>
              <a:rPr lang="ru-RU" dirty="0"/>
              <a:t>Для точечных источников света</a:t>
            </a:r>
          </a:p>
          <a:p>
            <a:pPr lvl="2"/>
            <a:r>
              <a:rPr lang="ru-RU" dirty="0"/>
              <a:t>Перспективная проекция</a:t>
            </a:r>
          </a:p>
          <a:p>
            <a:pPr lvl="2"/>
            <a:r>
              <a:rPr lang="ru-RU" dirty="0"/>
              <a:t>Фактически – источник не точечный, а «прямоугольный прожектор»</a:t>
            </a:r>
          </a:p>
          <a:p>
            <a:pPr lvl="1"/>
            <a:r>
              <a:rPr lang="ru-RU" dirty="0"/>
              <a:t>Для направленных источников света</a:t>
            </a:r>
          </a:p>
          <a:p>
            <a:pPr lvl="2"/>
            <a:r>
              <a:rPr lang="ru-RU" dirty="0"/>
              <a:t>Ортографическая проекция</a:t>
            </a:r>
          </a:p>
          <a:p>
            <a:r>
              <a:rPr lang="ru-RU" dirty="0"/>
              <a:t>Запись в буфер цвета обычно не осуществляется для экономии времени</a:t>
            </a:r>
          </a:p>
          <a:p>
            <a:pPr lvl="1"/>
            <a:r>
              <a:rPr lang="ru-RU" dirty="0"/>
              <a:t>Впрочем, можно создать источник света в виде изображения</a:t>
            </a:r>
          </a:p>
          <a:p>
            <a:r>
              <a:rPr lang="ru-RU" dirty="0"/>
              <a:t>Несколько источников света – несколько текстур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Затенение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Сцена строится из положения наблюдателя с применением карты теней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Найти координаты фрагмента в системе координат источника света</a:t>
            </a:r>
          </a:p>
          <a:p>
            <a:pPr lvl="1"/>
            <a:r>
              <a:rPr lang="ru-RU" dirty="0"/>
              <a:t>Сравнить данные координаты с величиной из теневой карты</a:t>
            </a:r>
          </a:p>
          <a:p>
            <a:pPr lvl="1"/>
            <a:r>
              <a:rPr lang="ru-RU" dirty="0"/>
              <a:t>Принять решение о том, виден фрагмент или нет и нарисовать его соответствующим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смещения к глубине полигонов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 в</a:t>
            </a:r>
            <a:r>
              <a:rPr lang="en-US" dirty="0"/>
              <a:t> </a:t>
            </a:r>
            <a:r>
              <a:rPr lang="ru-RU" dirty="0"/>
              <a:t>карте теней и вычисленное значение глубины могут иметь разную точность</a:t>
            </a:r>
          </a:p>
          <a:p>
            <a:pPr lvl="1"/>
            <a:r>
              <a:rPr lang="ru-RU" dirty="0"/>
              <a:t>Возможны артефакты </a:t>
            </a:r>
            <a:r>
              <a:rPr lang="en-US" dirty="0"/>
              <a:t>(z-fighting)</a:t>
            </a:r>
          </a:p>
          <a:p>
            <a:pPr lvl="1"/>
            <a:r>
              <a:rPr lang="ru-RU" dirty="0"/>
              <a:t>Добавляют небольшое смещение к полигонам при рисовании теней</a:t>
            </a:r>
          </a:p>
          <a:p>
            <a:pPr lvl="2"/>
            <a:r>
              <a:rPr lang="en-US" dirty="0" err="1"/>
              <a:t>glPolygonOffset</a:t>
            </a:r>
            <a:endParaRPr lang="ru-RU" dirty="0"/>
          </a:p>
        </p:txBody>
      </p:sp>
      <p:pic>
        <p:nvPicPr>
          <p:cNvPr id="4" name="Picture 3" descr="Stitching or Z-fight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080" y="3848354"/>
            <a:ext cx="3851920" cy="272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Трансформация в систему координат источника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911424" y="1772816"/>
                <a:ext cx="10442376" cy="48962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𝐸𝑦𝑒𝑉𝑖𝑒𝑤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𝐿𝑖𝑔h𝑡𝐹𝑟𝑢𝑠𝑡𝑢𝑚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𝐸𝑦𝑒𝑉𝑖𝑒𝑤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𝐿𝑖𝑔h𝑡𝐹𝑟𝑢𝑠𝑡𝑢𝑚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772816"/>
                <a:ext cx="10442376" cy="489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«Тест глубины» с использованием карты теней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После трансформации координат фрагмента в систему координат наблюдателя будут получены 3 координаты:</a:t>
            </a:r>
            <a:endParaRPr lang="en-US" dirty="0"/>
          </a:p>
          <a:p>
            <a:pPr lvl="1"/>
            <a:r>
              <a:rPr lang="en-US" dirty="0"/>
              <a:t>X,Y – </a:t>
            </a:r>
            <a:r>
              <a:rPr lang="ru-RU" dirty="0"/>
              <a:t>координаты внутри теневой текстуры</a:t>
            </a:r>
          </a:p>
          <a:p>
            <a:pPr lvl="1"/>
            <a:r>
              <a:rPr lang="en-US" dirty="0"/>
              <a:t>Z –</a:t>
            </a:r>
            <a:r>
              <a:rPr lang="ru-RU" dirty="0"/>
              <a:t> глубина фрагмента</a:t>
            </a:r>
          </a:p>
          <a:p>
            <a:r>
              <a:rPr lang="ru-RU" dirty="0"/>
              <a:t>Сравнивается значение из текстуры с глубиной фрагмента</a:t>
            </a:r>
          </a:p>
          <a:p>
            <a:pPr lvl="1"/>
            <a:r>
              <a:rPr lang="ru-RU" dirty="0"/>
              <a:t>Координата </a:t>
            </a:r>
            <a:r>
              <a:rPr lang="en-US" dirty="0"/>
              <a:t>Z</a:t>
            </a:r>
            <a:r>
              <a:rPr lang="ru-RU" dirty="0"/>
              <a:t> больше значения из карты глубины - фрагмент затенен</a:t>
            </a:r>
          </a:p>
          <a:p>
            <a:pPr lvl="1"/>
            <a:r>
              <a:rPr lang="ru-RU" dirty="0"/>
              <a:t>В противном случае – фрагмент освещен</a:t>
            </a:r>
          </a:p>
          <a:p>
            <a:pPr lvl="2"/>
            <a:r>
              <a:rPr lang="ru-RU" dirty="0"/>
              <a:t>Стандартная модель освещения (</a:t>
            </a:r>
            <a:r>
              <a:rPr lang="en-US" dirty="0" err="1"/>
              <a:t>lambert</a:t>
            </a:r>
            <a:r>
              <a:rPr lang="en-US" dirty="0"/>
              <a:t>/</a:t>
            </a:r>
            <a:r>
              <a:rPr lang="en-US" dirty="0" err="1"/>
              <a:t>phong</a:t>
            </a:r>
            <a:r>
              <a:rPr lang="en-US" dirty="0"/>
              <a:t>,</a:t>
            </a:r>
            <a:r>
              <a:rPr lang="ru-RU" dirty="0"/>
              <a:t> и т.п.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(X,Y)</a:t>
            </a:r>
            <a:r>
              <a:rPr lang="ru-RU" dirty="0"/>
              <a:t> за пределами текстуры (</a:t>
            </a:r>
            <a:r>
              <a:rPr lang="en-US" dirty="0"/>
              <a:t>0..1)</a:t>
            </a:r>
            <a:endParaRPr lang="ru-RU" dirty="0"/>
          </a:p>
          <a:p>
            <a:pPr lvl="1"/>
            <a:r>
              <a:rPr lang="ru-RU" dirty="0"/>
              <a:t>Фрагмент вне карты глубины и должен быть освещен стандартным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A6FB-7B6F-1C92-AE47-9662E9B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Shadow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5E57-5DD5-9F44-E4AC-BAF76E12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требует изменения геометрии сцены</a:t>
            </a:r>
          </a:p>
          <a:p>
            <a:r>
              <a:rPr lang="ru-RU" dirty="0"/>
              <a:t>Поддерживается </a:t>
            </a:r>
            <a:r>
              <a:rPr lang="ru-RU" dirty="0" err="1"/>
              <a:t>аппаратно</a:t>
            </a:r>
            <a:r>
              <a:rPr lang="ru-RU" dirty="0"/>
              <a:t> на современных видеокартах</a:t>
            </a:r>
          </a:p>
          <a:p>
            <a:r>
              <a:rPr lang="ru-RU" dirty="0"/>
              <a:t>Поддержка динамических объектов</a:t>
            </a:r>
          </a:p>
          <a:p>
            <a:r>
              <a:rPr lang="ru-RU" dirty="0"/>
              <a:t>Поддержка произвольно сложных сцен</a:t>
            </a:r>
          </a:p>
          <a:p>
            <a:r>
              <a:rPr lang="ru-RU" dirty="0"/>
              <a:t>Можно использовать для произвольных типов источников света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9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6D2F-5599-D1BB-1E0B-F34389BC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0BD4-064A-CD41-0015-45E02067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Ступенчатые края из-за ограниченного разрешения теневых карт</a:t>
            </a:r>
          </a:p>
          <a:p>
            <a:r>
              <a:rPr lang="ru-RU" dirty="0"/>
              <a:t>«Эффект Питера Пэна»</a:t>
            </a:r>
          </a:p>
          <a:p>
            <a:pPr lvl="1"/>
            <a:r>
              <a:rPr lang="ru-RU" dirty="0"/>
              <a:t>Тень отрывается от объекта из-за ошибок округления</a:t>
            </a:r>
          </a:p>
          <a:p>
            <a:r>
              <a:rPr lang="ru-RU" dirty="0"/>
              <a:t>Проблемы с </a:t>
            </a:r>
            <a:r>
              <a:rPr lang="ru-RU" dirty="0" err="1"/>
              <a:t>самозатенением</a:t>
            </a:r>
            <a:r>
              <a:rPr lang="ru-RU" dirty="0"/>
              <a:t> из-за ошибок округления</a:t>
            </a:r>
          </a:p>
          <a:p>
            <a:r>
              <a:rPr lang="ru-RU" dirty="0"/>
              <a:t>Неэффективность для большого количества источников света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11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Качество тени зависит от размера текстуры</a:t>
            </a:r>
          </a:p>
          <a:p>
            <a:r>
              <a:rPr lang="ru-RU" dirty="0"/>
              <a:t>Подверженность </a:t>
            </a:r>
            <a:r>
              <a:rPr lang="ru-RU" dirty="0" err="1"/>
              <a:t>алиасингу</a:t>
            </a:r>
            <a:endParaRPr lang="ru-RU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2"/>
              </a:rPr>
              <a:t>Cascaded Shadow Maps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Trapezoidal Shadow Maps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Light Space Perspective Shadow Maps</a:t>
            </a:r>
            <a:endParaRPr lang="ru-RU" dirty="0"/>
          </a:p>
          <a:p>
            <a:r>
              <a:rPr lang="ru-RU" dirty="0"/>
              <a:t>Могут иметь резкие края</a:t>
            </a:r>
            <a:endParaRPr lang="en-US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5"/>
              </a:rPr>
              <a:t>Percentage Closer Filtering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Smothies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Variance Shadow Maps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11452" y="2132856"/>
            <a:ext cx="20565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38778" y="4653136"/>
            <a:ext cx="2029222" cy="2204864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Shadow volume</a:t>
            </a:r>
            <a:endParaRPr lang="en-US" dirty="0"/>
          </a:p>
          <a:p>
            <a:r>
              <a:rPr lang="en-US" dirty="0">
                <a:hlinkClick r:id="rId3"/>
              </a:rPr>
              <a:t>Learn OpenGL. </a:t>
            </a:r>
            <a:r>
              <a:rPr lang="ru-RU" dirty="0">
                <a:hlinkClick r:id="rId3"/>
              </a:rPr>
              <a:t>Карты теней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Теневой объем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36982" y="1693267"/>
            <a:ext cx="8318036" cy="461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построения теневого объема необходимо выделить контур объекта, наблюдаемый с позиции источника света</a:t>
            </a:r>
          </a:p>
          <a:p>
            <a:pPr lvl="1"/>
            <a:r>
              <a:rPr lang="ru-RU" dirty="0"/>
              <a:t>Контур зависит от положения источника света относительно объекта</a:t>
            </a:r>
          </a:p>
          <a:p>
            <a:r>
              <a:rPr lang="ru-RU" dirty="0"/>
              <a:t>Для полигональной сетки таким контуром будет множество ребер, соединяющих освещенные и неосвещенные грани сетки</a:t>
            </a:r>
          </a:p>
          <a:p>
            <a:pPr lvl="1"/>
            <a:r>
              <a:rPr lang="ru-RU" dirty="0"/>
              <a:t>Освещенная грань – </a:t>
            </a:r>
            <a:r>
              <a:rPr lang="ru-RU" dirty="0" err="1"/>
              <a:t>грань</a:t>
            </a:r>
            <a:r>
              <a:rPr lang="ru-RU" dirty="0"/>
              <a:t>, «видимая» из положения источника света</a:t>
            </a:r>
          </a:p>
          <a:p>
            <a:pPr lvl="1"/>
            <a:r>
              <a:rPr lang="ru-RU" dirty="0"/>
              <a:t>Неосвещенная грань – </a:t>
            </a:r>
            <a:r>
              <a:rPr lang="ru-RU" dirty="0" err="1"/>
              <a:t>грань</a:t>
            </a:r>
            <a:r>
              <a:rPr lang="ru-RU" dirty="0"/>
              <a:t>, «не видимая» из положения источника света</a:t>
            </a:r>
          </a:p>
          <a:p>
            <a:pPr lvl="1"/>
            <a:r>
              <a:rPr lang="ru-RU" dirty="0"/>
              <a:t>Видимость можно определить по знаку скалярного произведения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сегмента контура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708921"/>
            <a:ext cx="5400600" cy="21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833688" y="5373688"/>
          <a:ext cx="5637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536480" imgH="215640" progId="Equation.3">
                  <p:embed/>
                </p:oleObj>
              </mc:Choice>
              <mc:Fallback>
                <p:oleObj name="Формула" r:id="rId3" imgW="1536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373688"/>
                        <a:ext cx="56372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Вытягивание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После определения контура, каждое силуэтное ребро «вытягивается» от источника света</a:t>
            </a:r>
          </a:p>
          <a:p>
            <a:r>
              <a:rPr lang="ru-RU" dirty="0"/>
              <a:t>В результате образуются грани теневого объема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3029186"/>
            <a:ext cx="522310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Критерий принадлежности к затененной части сцены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любой точки сцены справедливо:</a:t>
            </a:r>
          </a:p>
          <a:p>
            <a:pPr lvl="1"/>
            <a:r>
              <a:rPr lang="ru-RU" dirty="0"/>
              <a:t>Если луч, соединяющий глаз с данной точкой, пересекает теневой объем нечетное количество раз, точка находится в тени</a:t>
            </a:r>
          </a:p>
          <a:p>
            <a:pPr lvl="1"/>
            <a:r>
              <a:rPr lang="ru-RU" dirty="0"/>
              <a:t>В противном случае - освещена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9824" y="1825626"/>
            <a:ext cx="5667615" cy="354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1802</Words>
  <Application>Microsoft Office PowerPoint</Application>
  <PresentationFormat>Widescreen</PresentationFormat>
  <Paragraphs>256</Paragraphs>
  <Slides>49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Aptos</vt:lpstr>
      <vt:lpstr>Aptos Display</vt:lpstr>
      <vt:lpstr>Arial</vt:lpstr>
      <vt:lpstr>Cambria Math</vt:lpstr>
      <vt:lpstr>Consolas</vt:lpstr>
      <vt:lpstr>Impact</vt:lpstr>
      <vt:lpstr>Office Theme</vt:lpstr>
      <vt:lpstr>Формула</vt:lpstr>
      <vt:lpstr>Визуализация теней в реальном времени</vt:lpstr>
      <vt:lpstr>Тени как средство повышения реалистичности изображения</vt:lpstr>
      <vt:lpstr>Технология Stencil Shadow Volume</vt:lpstr>
      <vt:lpstr>Shadow volume (теневой объем)</vt:lpstr>
      <vt:lpstr>Теневой объем</vt:lpstr>
      <vt:lpstr>Построение теневого объема</vt:lpstr>
      <vt:lpstr>Выделение сегмента контура</vt:lpstr>
      <vt:lpstr>Вытягивание теневого объема</vt:lpstr>
      <vt:lpstr>Критерий принадлежности к затененной части сцены</vt:lpstr>
      <vt:lpstr>Требования к модели</vt:lpstr>
      <vt:lpstr>Stencil Shadow Volume</vt:lpstr>
      <vt:lpstr>Алгоритм Depth-pass</vt:lpstr>
      <vt:lpstr>Алгоритм Depth-Pass</vt:lpstr>
      <vt:lpstr>Depth-pass алгоритм</vt:lpstr>
      <vt:lpstr>Проблемы</vt:lpstr>
      <vt:lpstr>Проблема Depth-pass алгоритма</vt:lpstr>
      <vt:lpstr>Алгоритм Depth-fail</vt:lpstr>
      <vt:lpstr>Алгоритм Depth Fail (алгоритм Кармака)</vt:lpstr>
      <vt:lpstr>Требования к Depth-Fail-алгоритму</vt:lpstr>
      <vt:lpstr>Depth-fail алгоритм</vt:lpstr>
      <vt:lpstr>Depth-fail алгоритм</vt:lpstr>
      <vt:lpstr>Возможная проблема depth fail-алгоритма</vt:lpstr>
      <vt:lpstr>Модификация матрицы проецирования</vt:lpstr>
      <vt:lpstr>Решение проблемы отсечения дальней плоскостью</vt:lpstr>
      <vt:lpstr>Проецирование бесконечно удаленной точки</vt:lpstr>
      <vt:lpstr>Проецирование конечно удаленной точки</vt:lpstr>
      <vt:lpstr>PowerPoint Presentation</vt:lpstr>
      <vt:lpstr>Достоинства технологии Stencil Shadow volumes</vt:lpstr>
      <vt:lpstr>Недостатки технологии</vt:lpstr>
      <vt:lpstr>Построение теневого объема на GPU</vt:lpstr>
      <vt:lpstr>Особенности построения теневого объема на GPU</vt:lpstr>
      <vt:lpstr>Дополнение полигональной сетки</vt:lpstr>
      <vt:lpstr>Вытягивание вершин нелицевых граней</vt:lpstr>
      <vt:lpstr>Вершинный шейдер</vt:lpstr>
      <vt:lpstr>Оптимизации</vt:lpstr>
      <vt:lpstr>Построение теневого объема в геометрическом шейдере</vt:lpstr>
      <vt:lpstr>Shadow mapping</vt:lpstr>
      <vt:lpstr>Shadow mapping</vt:lpstr>
      <vt:lpstr>Принцип работы алгоритма</vt:lpstr>
      <vt:lpstr>PowerPoint Presentation</vt:lpstr>
      <vt:lpstr>Построение тени</vt:lpstr>
      <vt:lpstr>Затенение</vt:lpstr>
      <vt:lpstr>Добавление смещения к глубине полигонов</vt:lpstr>
      <vt:lpstr>Трансформация в систему координат источника света</vt:lpstr>
      <vt:lpstr>«Тест глубины» с использованием карты теней</vt:lpstr>
      <vt:lpstr>Достоинства Shadow Maps</vt:lpstr>
      <vt:lpstr>Недостатки</vt:lpstr>
      <vt:lpstr>Проблемы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368</cp:revision>
  <dcterms:created xsi:type="dcterms:W3CDTF">2010-12-14T05:50:03Z</dcterms:created>
  <dcterms:modified xsi:type="dcterms:W3CDTF">2025-05-20T17:29:37Z</dcterms:modified>
</cp:coreProperties>
</file>