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8"/>
  </p:notesMasterIdLst>
  <p:sldIdLst>
    <p:sldId id="432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427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412" r:id="rId49"/>
    <p:sldId id="299" r:id="rId50"/>
    <p:sldId id="300" r:id="rId51"/>
    <p:sldId id="301" r:id="rId52"/>
    <p:sldId id="302" r:id="rId53"/>
    <p:sldId id="303" r:id="rId54"/>
    <p:sldId id="304" r:id="rId55"/>
    <p:sldId id="428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4" r:id="rId74"/>
    <p:sldId id="323" r:id="rId75"/>
    <p:sldId id="425" r:id="rId76"/>
    <p:sldId id="426" r:id="rId77"/>
    <p:sldId id="413" r:id="rId78"/>
    <p:sldId id="405" r:id="rId79"/>
    <p:sldId id="325" r:id="rId80"/>
    <p:sldId id="326" r:id="rId81"/>
    <p:sldId id="327" r:id="rId82"/>
    <p:sldId id="328" r:id="rId83"/>
    <p:sldId id="407" r:id="rId84"/>
    <p:sldId id="414" r:id="rId85"/>
    <p:sldId id="406" r:id="rId86"/>
    <p:sldId id="329" r:id="rId87"/>
    <p:sldId id="408" r:id="rId88"/>
    <p:sldId id="332" r:id="rId89"/>
    <p:sldId id="409" r:id="rId90"/>
    <p:sldId id="334" r:id="rId91"/>
    <p:sldId id="335" r:id="rId92"/>
    <p:sldId id="336" r:id="rId93"/>
    <p:sldId id="338" r:id="rId94"/>
    <p:sldId id="337" r:id="rId95"/>
    <p:sldId id="415" r:id="rId96"/>
    <p:sldId id="433" r:id="rId97"/>
    <p:sldId id="339" r:id="rId98"/>
    <p:sldId id="340" r:id="rId99"/>
    <p:sldId id="341" r:id="rId100"/>
    <p:sldId id="342" r:id="rId101"/>
    <p:sldId id="343" r:id="rId102"/>
    <p:sldId id="411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410" r:id="rId116"/>
    <p:sldId id="356" r:id="rId117"/>
    <p:sldId id="357" r:id="rId118"/>
    <p:sldId id="358" r:id="rId119"/>
    <p:sldId id="359" r:id="rId120"/>
    <p:sldId id="360" r:id="rId121"/>
    <p:sldId id="362" r:id="rId122"/>
    <p:sldId id="361" r:id="rId123"/>
    <p:sldId id="363" r:id="rId124"/>
    <p:sldId id="364" r:id="rId125"/>
    <p:sldId id="365" r:id="rId126"/>
    <p:sldId id="366" r:id="rId127"/>
    <p:sldId id="368" r:id="rId128"/>
    <p:sldId id="369" r:id="rId129"/>
    <p:sldId id="370" r:id="rId130"/>
    <p:sldId id="371" r:id="rId131"/>
    <p:sldId id="373" r:id="rId132"/>
    <p:sldId id="375" r:id="rId133"/>
    <p:sldId id="374" r:id="rId134"/>
    <p:sldId id="429" r:id="rId135"/>
    <p:sldId id="376" r:id="rId136"/>
    <p:sldId id="430" r:id="rId137"/>
    <p:sldId id="377" r:id="rId138"/>
    <p:sldId id="378" r:id="rId139"/>
    <p:sldId id="379" r:id="rId140"/>
    <p:sldId id="380" r:id="rId141"/>
    <p:sldId id="381" r:id="rId142"/>
    <p:sldId id="382" r:id="rId143"/>
    <p:sldId id="383" r:id="rId144"/>
    <p:sldId id="384" r:id="rId145"/>
    <p:sldId id="385" r:id="rId146"/>
    <p:sldId id="386" r:id="rId147"/>
    <p:sldId id="431" r:id="rId148"/>
    <p:sldId id="387" r:id="rId149"/>
    <p:sldId id="388" r:id="rId150"/>
    <p:sldId id="389" r:id="rId151"/>
    <p:sldId id="390" r:id="rId152"/>
    <p:sldId id="391" r:id="rId153"/>
    <p:sldId id="392" r:id="rId154"/>
    <p:sldId id="421" r:id="rId155"/>
    <p:sldId id="393" r:id="rId156"/>
    <p:sldId id="394" r:id="rId157"/>
    <p:sldId id="395" r:id="rId158"/>
    <p:sldId id="396" r:id="rId159"/>
    <p:sldId id="397" r:id="rId160"/>
    <p:sldId id="398" r:id="rId161"/>
    <p:sldId id="422" r:id="rId162"/>
    <p:sldId id="399" r:id="rId163"/>
    <p:sldId id="401" r:id="rId164"/>
    <p:sldId id="402" r:id="rId165"/>
    <p:sldId id="403" r:id="rId166"/>
    <p:sldId id="404" r:id="rId167"/>
  </p:sldIdLst>
  <p:sldSz cx="12192000" cy="6858000"/>
  <p:notesSz cx="6858000" cy="9144000"/>
  <p:custDataLst>
    <p:tags r:id="rId1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432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427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428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  <p14:sldId id="433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</p14:sldIdLst>
        </p14:section>
        <p14:section name="Рисование трёхмерной сцены" id="{CA410F73-B176-493C-8E4F-8CBDA1742B9F}">
          <p14:sldIdLst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429"/>
            <p14:sldId id="376"/>
            <p14:sldId id="430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431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C"/>
    <a:srgbClr val="0F6FC6"/>
    <a:srgbClr val="000000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9" autoAdjust="0"/>
    <p:restoredTop sz="81992" autoAdjust="0"/>
  </p:normalViewPr>
  <p:slideViewPr>
    <p:cSldViewPr>
      <p:cViewPr varScale="1">
        <p:scale>
          <a:sx n="79" d="100"/>
          <a:sy n="79" d="100"/>
        </p:scale>
        <p:origin x="936" y="294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125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126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Очевидно, что </a:t>
            </a:r>
            <a:r>
              <a:rPr lang="en-US" dirty="0"/>
              <a:t>n </a:t>
            </a:r>
            <a:r>
              <a:rPr lang="ru-RU" dirty="0"/>
              <a:t>должен быть параллелен </a:t>
            </a:r>
            <a:r>
              <a:rPr lang="en-US" dirty="0"/>
              <a:t>eye-look</a:t>
            </a:r>
            <a:r>
              <a:rPr lang="ru-RU" dirty="0"/>
              <a:t>. Нормированием займёмся позже.</a:t>
            </a:r>
          </a:p>
          <a:p>
            <a:r>
              <a:rPr lang="ru-RU" dirty="0"/>
              <a:t>Теперь надо найти векторы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v</a:t>
            </a:r>
            <a:r>
              <a:rPr lang="ru-RU" dirty="0"/>
              <a:t>, которые перпендикулярны вектору </a:t>
            </a:r>
            <a:r>
              <a:rPr lang="en-US" dirty="0"/>
              <a:t>n </a:t>
            </a:r>
            <a:r>
              <a:rPr lang="ru-RU" dirty="0"/>
              <a:t>и друг другу.</a:t>
            </a:r>
          </a:p>
          <a:p>
            <a:r>
              <a:rPr lang="ru-RU" dirty="0"/>
              <a:t>Направление </a:t>
            </a:r>
            <a:r>
              <a:rPr lang="en-US" dirty="0"/>
              <a:t>u </a:t>
            </a:r>
            <a:r>
              <a:rPr lang="ru-RU" dirty="0"/>
              <a:t>указывает «от камеры», поэтому можно сделать перпендикулярно к вектору </a:t>
            </a:r>
            <a:r>
              <a:rPr lang="en-US" dirty="0"/>
              <a:t>up</a:t>
            </a:r>
            <a:r>
              <a:rPr lang="ru-RU" dirty="0"/>
              <a:t>, который пользователь назначил вектором Вверх.</a:t>
            </a:r>
          </a:p>
          <a:p>
            <a:r>
              <a:rPr lang="ru-RU" dirty="0"/>
              <a:t>Вычислим </a:t>
            </a:r>
            <a:r>
              <a:rPr lang="en-US" dirty="0"/>
              <a:t>up</a:t>
            </a:r>
            <a:r>
              <a:rPr lang="ru-RU" dirty="0"/>
              <a:t> через векторное произведение </a:t>
            </a:r>
            <a:r>
              <a:rPr lang="en-US" dirty="0"/>
              <a:t>up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r>
              <a:rPr lang="ru-RU" dirty="0"/>
              <a:t>Пользователь не должен выбирать направление </a:t>
            </a:r>
            <a:r>
              <a:rPr lang="en-US" dirty="0"/>
              <a:t>up </a:t>
            </a:r>
            <a:r>
              <a:rPr lang="ru-RU" dirty="0"/>
              <a:t>параллельным вектору </a:t>
            </a:r>
            <a:r>
              <a:rPr lang="en-US" dirty="0"/>
              <a:t>n</a:t>
            </a:r>
            <a:r>
              <a:rPr lang="ru-RU" dirty="0"/>
              <a:t>, так как иначе длина </a:t>
            </a:r>
            <a:r>
              <a:rPr lang="en-US" dirty="0"/>
              <a:t>u </a:t>
            </a:r>
            <a:r>
              <a:rPr lang="ru-RU" dirty="0"/>
              <a:t>будет равна нулю.</a:t>
            </a:r>
          </a:p>
          <a:p>
            <a:r>
              <a:rPr lang="ru-RU" dirty="0"/>
              <a:t>Мы выбираем </a:t>
            </a:r>
            <a:r>
              <a:rPr lang="en-US" dirty="0"/>
              <a:t>u=up</a:t>
            </a:r>
            <a:r>
              <a:rPr lang="ru-RU" dirty="0"/>
              <a:t> </a:t>
            </a:r>
            <a:r>
              <a:rPr lang="en-US" dirty="0"/>
              <a:t>x n</a:t>
            </a:r>
            <a:r>
              <a:rPr lang="ru-RU" dirty="0"/>
              <a:t>, а не </a:t>
            </a:r>
            <a:r>
              <a:rPr lang="en-US" dirty="0"/>
              <a:t>n x up</a:t>
            </a:r>
            <a:r>
              <a:rPr lang="ru-RU" dirty="0"/>
              <a:t>, чтобы вектор </a:t>
            </a:r>
            <a:r>
              <a:rPr lang="en-US" dirty="0"/>
              <a:t>u </a:t>
            </a:r>
            <a:r>
              <a:rPr lang="ru-RU" dirty="0"/>
              <a:t>указывал вправо при взгляде вдоль направления </a:t>
            </a:r>
            <a:r>
              <a:rPr lang="en-US" dirty="0"/>
              <a:t>–n.</a:t>
            </a:r>
          </a:p>
          <a:p>
            <a:r>
              <a:rPr lang="ru-RU" dirty="0"/>
              <a:t>Имея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 легко построить вектор </a:t>
            </a:r>
            <a:r>
              <a:rPr lang="en-US" dirty="0"/>
              <a:t>v</a:t>
            </a:r>
            <a:r>
              <a:rPr lang="ru-RU" dirty="0"/>
              <a:t>: он будет перпендикулярен векторам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, поэтому снова используем векторное произведение.</a:t>
            </a:r>
          </a:p>
          <a:p>
            <a:r>
              <a:rPr lang="ru-RU" dirty="0"/>
              <a:t>Как правило вектор </a:t>
            </a:r>
            <a:r>
              <a:rPr lang="en-US" dirty="0"/>
              <a:t>v </a:t>
            </a:r>
            <a:r>
              <a:rPr lang="ru-RU" dirty="0"/>
              <a:t>не параллелен вектору </a:t>
            </a:r>
            <a:r>
              <a:rPr lang="en-US" dirty="0"/>
              <a:t>up</a:t>
            </a:r>
            <a:r>
              <a:rPr lang="ru-RU" dirty="0"/>
              <a:t>: вектор </a:t>
            </a:r>
            <a:r>
              <a:rPr lang="en-US" dirty="0"/>
              <a:t>v</a:t>
            </a:r>
            <a:r>
              <a:rPr lang="ru-RU" dirty="0"/>
              <a:t> должен быть перпендикулярен к </a:t>
            </a:r>
            <a:r>
              <a:rPr lang="en-US" dirty="0"/>
              <a:t>n</a:t>
            </a:r>
            <a:r>
              <a:rPr lang="ru-RU" dirty="0"/>
              <a:t> и единственно используемое свойство вектора </a:t>
            </a:r>
            <a:r>
              <a:rPr lang="en-US" dirty="0"/>
              <a:t>up – </a:t>
            </a:r>
            <a:r>
              <a:rPr lang="ru-RU" dirty="0"/>
              <a:t>то что он </a:t>
            </a:r>
            <a:r>
              <a:rPr lang="ru-RU" dirty="0" err="1"/>
              <a:t>векторно</a:t>
            </a:r>
            <a:r>
              <a:rPr lang="ru-RU" dirty="0"/>
              <a:t> умножается на </a:t>
            </a:r>
            <a:r>
              <a:rPr lang="en-US" dirty="0"/>
              <a:t>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8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рисунке начерчен график зависимости </a:t>
            </a:r>
            <a:r>
              <a:rPr lang="ru-RU" dirty="0" err="1"/>
              <a:t>псевдоглубины</a:t>
            </a:r>
            <a:r>
              <a:rPr lang="ru-RU" dirty="0"/>
              <a:t> от </a:t>
            </a:r>
            <a:r>
              <a:rPr lang="en-US" dirty="0"/>
              <a:t>–</a:t>
            </a:r>
            <a:r>
              <a:rPr lang="en-US" dirty="0" err="1"/>
              <a:t>Pz</a:t>
            </a:r>
            <a:r>
              <a:rPr lang="ru-RU" dirty="0"/>
              <a:t>. Она растёт от -1 для точки н </a:t>
            </a:r>
            <a:r>
              <a:rPr lang="ru-RU" dirty="0" err="1"/>
              <a:t>аближней</a:t>
            </a:r>
            <a:r>
              <a:rPr lang="ru-RU" dirty="0"/>
              <a:t> плоскости до 1 для точки на дальней плоскости.</a:t>
            </a:r>
          </a:p>
          <a:p>
            <a:r>
              <a:rPr lang="ru-RU" dirty="0"/>
              <a:t>Когда </a:t>
            </a:r>
            <a:r>
              <a:rPr lang="en-US" dirty="0" err="1"/>
              <a:t>Pz</a:t>
            </a:r>
            <a:r>
              <a:rPr lang="en-US" dirty="0"/>
              <a:t> </a:t>
            </a:r>
            <a:r>
              <a:rPr lang="ru-RU" dirty="0"/>
              <a:t>приближается к нулю, </a:t>
            </a:r>
            <a:r>
              <a:rPr lang="ru-RU" dirty="0" err="1"/>
              <a:t>псевдоглубина</a:t>
            </a:r>
            <a:r>
              <a:rPr lang="ru-RU" dirty="0"/>
              <a:t> стремится к минус бесконечности. Для точек находящихся позади глаза </a:t>
            </a:r>
            <a:r>
              <a:rPr lang="ru-RU" dirty="0" err="1"/>
              <a:t>псевдоглубина</a:t>
            </a:r>
            <a:r>
              <a:rPr lang="ru-RU" dirty="0"/>
              <a:t> большая и положительная.</a:t>
            </a:r>
          </a:p>
          <a:p>
            <a:r>
              <a:rPr lang="ru-RU" dirty="0"/>
              <a:t>Если мы будем отсекать точки, располагающиеся ближе ближней плоскости отсечения, визуальные артефакты будут не видны.</a:t>
            </a:r>
          </a:p>
          <a:p>
            <a:r>
              <a:rPr lang="ru-RU" dirty="0"/>
              <a:t>Значения </a:t>
            </a:r>
            <a:r>
              <a:rPr lang="ru-RU" dirty="0" err="1"/>
              <a:t>псевдоглубины</a:t>
            </a:r>
            <a:r>
              <a:rPr lang="ru-RU" dirty="0"/>
              <a:t> сгущаются по мере приближения к </a:t>
            </a:r>
            <a:r>
              <a:rPr lang="en-US" dirty="0" err="1"/>
              <a:t>zFar</a:t>
            </a:r>
            <a:r>
              <a:rPr lang="ru-RU" dirty="0"/>
              <a:t>. Из-за конечной точности чисел в памяти компьютера это может вызывать проблемы при работе </a:t>
            </a:r>
            <a:r>
              <a:rPr lang="en-US" dirty="0"/>
              <a:t>z-</a:t>
            </a:r>
            <a:r>
              <a:rPr lang="ru-RU" dirty="0"/>
              <a:t>буфера: фактические точки будут различны, но их </a:t>
            </a:r>
            <a:r>
              <a:rPr lang="ru-RU" dirty="0" err="1"/>
              <a:t>псевдоглубина</a:t>
            </a:r>
            <a:r>
              <a:rPr lang="ru-RU" dirty="0"/>
              <a:t> будет одинаковой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7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29.png"/><Relationship Id="rId10" Type="http://schemas.openxmlformats.org/officeDocument/2006/relationships/image" Target="../media/image135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emf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2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4C274-D859-945F-8C7C-1FADFE1C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основы компьютерной графики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1986-F65F-6B48-A7DC-91900E638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6"/>
              <p:cNvSpPr txBox="1"/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31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/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4A5DFA-F13A-C076-B48C-E78B5B523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FA59D2E-8D65-4E24-B308-E7D40BF7AD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400" dirty="0"/>
                  <a:t>К трехмерным аффинным преобразованиям применимы те же идеи, что и к двухмерным</a:t>
                </a:r>
                <a:endParaRPr lang="en-US" sz="2400" dirty="0"/>
              </a:p>
              <a:p>
                <a:pPr eaLnBrk="1" hangingPunct="1"/>
                <a:r>
                  <a:rPr lang="ru-RU" sz="2400" dirty="0"/>
                  <a:t>В </a:t>
                </a:r>
                <a:r>
                  <a:rPr lang="en-US" sz="2400" dirty="0"/>
                  <a:t>3D </a:t>
                </a:r>
                <a:r>
                  <a:rPr lang="ru-RU" sz="2400" dirty="0"/>
                  <a:t>пространстве точка </a:t>
                </a:r>
                <a:r>
                  <a:rPr lang="en-US" sz="2400" dirty="0"/>
                  <a:t>P </a:t>
                </a:r>
                <a:r>
                  <a:rPr lang="ru-RU" sz="2400" dirty="0"/>
                  <a:t>имеет координаты: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sz="2400" baseline="-25000" dirty="0"/>
              </a:p>
              <a:p>
                <a:pPr eaLnBrk="1" hangingPunct="1"/>
                <a:r>
                  <a:rPr lang="en-US" sz="2400" dirty="0"/>
                  <a:t>3D </a:t>
                </a:r>
                <a:r>
                  <a:rPr lang="ru-RU" sz="2400" dirty="0"/>
                  <a:t>Вектор имеет координаты: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eaLnBrk="1" hangingPunct="1"/>
                <a:endParaRPr lang="en-US" sz="2400" dirty="0"/>
              </a:p>
            </p:txBody>
          </p:sp>
        </mc:Choice>
        <mc:Fallback xmlns="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FA59D2E-8D65-4E24-B308-E7D40BF7A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D699B7C-A1B0-4207-A822-09A75D71F6D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400" dirty="0"/>
                  <a:t>Пусть </a:t>
                </a:r>
                <a:r>
                  <a:rPr lang="en-US" sz="2400" dirty="0"/>
                  <a:t>T() – </a:t>
                </a:r>
                <a:r>
                  <a:rPr lang="ru-RU" sz="2400" b="1" dirty="0"/>
                  <a:t>аффинное преобразование</a:t>
                </a:r>
                <a:r>
                  <a:rPr lang="ru-RU" sz="2400" dirty="0"/>
                  <a:t>, преобразующее точку </a:t>
                </a:r>
                <a:r>
                  <a:rPr lang="en-US" sz="2400" dirty="0"/>
                  <a:t>P </a:t>
                </a:r>
                <a:r>
                  <a:rPr lang="ru-RU" sz="2400" dirty="0"/>
                  <a:t>в точку </a:t>
                </a:r>
                <a:r>
                  <a:rPr lang="en-US" sz="2400" dirty="0"/>
                  <a:t>Q</a:t>
                </a:r>
              </a:p>
              <a:p>
                <a:pPr eaLnBrk="1" hangingPunct="1"/>
                <a:r>
                  <a:rPr lang="ru-RU" sz="2400" dirty="0"/>
                  <a:t>Это преобразование можно представить в виде матрицы</a:t>
                </a:r>
                <a:r>
                  <a:rPr lang="en-US" sz="2400" dirty="0"/>
                  <a:t> M</a:t>
                </a:r>
                <a:r>
                  <a:rPr lang="ru-RU" sz="2400" dirty="0"/>
                  <a:t> размерностью </a:t>
                </a:r>
                <a:r>
                  <a:rPr lang="en-US" sz="2400" dirty="0"/>
                  <a:t>4x</a:t>
                </a:r>
                <a:r>
                  <a:rPr lang="ru-RU" sz="2400" dirty="0"/>
                  <a:t>4: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  <a:p>
                <a:r>
                  <a:rPr lang="ru-RU" sz="2400" dirty="0"/>
                  <a:t>Оно преобразует </a:t>
                </a:r>
                <a:r>
                  <a:rPr lang="en-US" sz="2400" dirty="0"/>
                  <a:t>P</a:t>
                </a:r>
                <a:r>
                  <a:rPr lang="ru-RU" sz="2400" dirty="0"/>
                  <a:t> в </a:t>
                </a:r>
                <a:r>
                  <a:rPr lang="en-US" sz="2400" dirty="0"/>
                  <a:t>Q </a:t>
                </a:r>
                <a:r>
                  <a:rPr lang="ru-RU" sz="2400" dirty="0"/>
                  <a:t>следующим образом: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eaLnBrk="1" hangingPunct="1"/>
                <a:endParaRPr lang="ru-RU" sz="2400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D699B7C-A1B0-4207-A822-09A75D71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DFFA3-2968-9D6E-4218-668D4716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Матрица перемещения осуществляет перенос точки на вектор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60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Масштабирование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Матрица масштабирования относительно начала отсчета имеет следующий вид: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Сдвиг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Матрица единичного сдвига является единичной матрицей, в которой один из нулей заменен некоторой величиной </a:t>
                </a:r>
                <a:r>
                  <a:rPr lang="en-US" dirty="0"/>
                  <a:t>f: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𝑀𝑃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2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49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blipFill>
                <a:blip r:embed="rId2"/>
                <a:stretch>
                  <a:fillRect t="-10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496" name="Object 8"/>
              <p:cNvSpPr txBox="1"/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4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497" name="Object 9"/>
              <p:cNvSpPr txBox="1"/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49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Object 11"/>
              <p:cNvSpPr txBox="1"/>
              <p:nvPr/>
            </p:nvSpPr>
            <p:spPr bwMode="auto">
              <a:xfrm>
                <a:off x="838200" y="1844824"/>
                <a:ext cx="1782762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67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44824"/>
                <a:ext cx="1782762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build="p"/>
      <p:bldP spid="191496" grpId="0"/>
      <p:bldP spid="19149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/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blipFill>
                <a:blip r:embed="rId2"/>
                <a:stretch>
                  <a:fillRect l="-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При использовании углов Эйлера мы выполняем последовательность </a:t>
            </a:r>
            <a:r>
              <a:rPr lang="en-US" sz="2800" dirty="0"/>
              <a:t>x-, y- </a:t>
            </a:r>
            <a:r>
              <a:rPr lang="ru-RU" sz="2800" dirty="0"/>
              <a:t>и </a:t>
            </a:r>
            <a:r>
              <a:rPr lang="en-US" sz="2800" dirty="0"/>
              <a:t>z-</a:t>
            </a:r>
            <a:r>
              <a:rPr lang="ru-RU" sz="2800" dirty="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dirty="0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637" name="Object 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76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blipFill>
                <a:blip r:embed="rId2"/>
                <a:stretch>
                  <a:fillRect t="-19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638" name="Object 6"/>
              <p:cNvSpPr txBox="1"/>
              <p:nvPr/>
            </p:nvSpPr>
            <p:spPr bwMode="auto">
              <a:xfrm>
                <a:off x="1991544" y="4581128"/>
                <a:ext cx="3168972" cy="14985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6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544" y="4581128"/>
                <a:ext cx="3168972" cy="1498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684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2656959"/>
                <a:ext cx="5113784" cy="1131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656959"/>
                <a:ext cx="5113784" cy="1131888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686" name="Object 6"/>
              <p:cNvSpPr txBox="1"/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687" name="Object 7"/>
              <p:cNvSpPr txBox="1"/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838200" y="1943101"/>
            <a:ext cx="9455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1467546" y="4058206"/>
            <a:ext cx="234554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Изменения систем координат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27951-1827-B748-C5F9-4B2A20C85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системы координат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861" name="Object 3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7331560" y="3144837"/>
                <a:ext cx="2148815" cy="133971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6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331560" y="3144837"/>
                <a:ext cx="2148815" cy="133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39"/>
              <p:cNvSpPr txBox="1">
                <a:spLocks noChangeArrowheads="1"/>
              </p:cNvSpPr>
              <p:nvPr/>
            </p:nvSpPr>
            <p:spPr bwMode="auto">
              <a:xfrm>
                <a:off x="3913112" y="1772321"/>
                <a:ext cx="815955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Дано: координатный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точка </a:t>
                </a:r>
                <a:r>
                  <a:rPr lang="en-US" dirty="0"/>
                  <a:t>P</a:t>
                </a:r>
                <a:r>
                  <a:rPr lang="ru-RU" dirty="0"/>
                  <a:t> с координатами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Преобразование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ru-RU" dirty="0"/>
                  <a:t>, выраженное матрицей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переводит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координатный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ru-RU" dirty="0"/>
                  <a:t>, в котором точка </a:t>
                </a:r>
                <a:r>
                  <a:rPr lang="en-US" dirty="0"/>
                  <a:t>P</a:t>
                </a:r>
                <a:r>
                  <a:rPr lang="ru-RU" dirty="0"/>
                  <a:t> имеет координаты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278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3112" y="1772321"/>
                <a:ext cx="8159552" cy="1200329"/>
              </a:xfrm>
              <a:prstGeom prst="rect">
                <a:avLst/>
              </a:prstGeom>
              <a:blipFill>
                <a:blip r:embed="rId3"/>
                <a:stretch>
                  <a:fillRect l="-673" t="-3046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1" grpId="0" build="p"/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Пусть система координат 1 переходит в систему 2 при помощи преобразования </a:t>
                </a:r>
                <a:r>
                  <a:rPr lang="en-US" sz="2800" dirty="0"/>
                  <a:t>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(.), </a:t>
                </a:r>
                <a:r>
                  <a:rPr lang="ru-RU" sz="2800" dirty="0"/>
                  <a:t>а система 2 – в систему №3 при помощи преобразования </a:t>
                </a:r>
                <a:r>
                  <a:rPr lang="en-US" sz="2800" dirty="0"/>
                  <a:t>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(.)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Заметим, что система №3</a:t>
                </a:r>
                <a:r>
                  <a:rPr lang="en-US" dirty="0"/>
                  <a:t> </a:t>
                </a:r>
                <a:r>
                  <a:rPr lang="ru-RU" dirty="0"/>
                  <a:t>трансформируется относительно системы №2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Если координаты точки </a:t>
                </a:r>
                <a:r>
                  <a:rPr lang="en-US" sz="2800" dirty="0"/>
                  <a:t>P </a:t>
                </a:r>
                <a:r>
                  <a:rPr lang="ru-RU" sz="2800" dirty="0"/>
                  <a:t>в системе №3 равны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  <m:r>
                      <a:rPr lang="en-US" sz="2800" i="1" baseline="30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то чему будут равны координаты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,1)</m:t>
                    </m:r>
                    <m:r>
                      <a:rPr lang="en-US" sz="2800" i="1" baseline="30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системе №1?</a:t>
                </a:r>
              </a:p>
            </p:txBody>
          </p:sp>
        </mc:Choice>
        <mc:Fallback xmlns="">
          <p:sp>
            <p:nvSpPr>
              <p:cNvPr id="209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Двукратное преобразование координатного фрейма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7" name="Object 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703512" y="2276475"/>
                <a:ext cx="5688632" cy="1612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787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03512" y="2276475"/>
                <a:ext cx="5688632" cy="1612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1559497" y="4292601"/>
            <a:ext cx="86243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81" name="Text Box 9"/>
              <p:cNvSpPr txBox="1">
                <a:spLocks noChangeArrowheads="1"/>
              </p:cNvSpPr>
              <p:nvPr/>
            </p:nvSpPr>
            <p:spPr bwMode="auto">
              <a:xfrm>
                <a:off x="1559498" y="5373689"/>
                <a:ext cx="9073006" cy="916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Это можно обобщить на произвольное количество преобразований координатного фрейма: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𝑀𝑛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20788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9498" y="5373689"/>
                <a:ext cx="9073006" cy="916982"/>
              </a:xfrm>
              <a:prstGeom prst="rect">
                <a:avLst/>
              </a:prstGeom>
              <a:blipFill>
                <a:blip r:embed="rId4"/>
                <a:stretch>
                  <a:fillRect l="-605" t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4B625-B736-4140-3D41-9312996C8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457" name="Text Box 9"/>
              <p:cNvSpPr txBox="1">
                <a:spLocks noChangeArrowheads="1"/>
              </p:cNvSpPr>
              <p:nvPr/>
            </p:nvSpPr>
            <p:spPr bwMode="auto">
              <a:xfrm>
                <a:off x="551385" y="2060576"/>
                <a:ext cx="6120880" cy="3416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Пусть нам известно:</a:t>
                </a:r>
              </a:p>
              <a:p>
                <a:pPr>
                  <a:buFontTx/>
                  <a:buChar char="•"/>
                </a:pPr>
                <a:r>
                  <a:rPr lang="ru-RU" dirty="0"/>
                  <a:t>Положение глаз наблюдателя</a:t>
                </a:r>
                <a:r>
                  <a:rPr lang="en-US" dirty="0"/>
                  <a:t> (Eye)</a:t>
                </a:r>
                <a:endParaRPr lang="ru-RU" dirty="0"/>
              </a:p>
              <a:p>
                <a:pPr>
                  <a:buFontTx/>
                  <a:buChar char="•"/>
                </a:pPr>
                <a:r>
                  <a:rPr lang="ru-RU" dirty="0"/>
                  <a:t>Положение точки наблюдения</a:t>
                </a:r>
                <a:r>
                  <a:rPr lang="en-US" dirty="0"/>
                  <a:t> (Look)</a:t>
                </a:r>
                <a:endParaRPr lang="ru-RU" dirty="0"/>
              </a:p>
              <a:p>
                <a:pPr>
                  <a:buFontTx/>
                  <a:buChar char="•"/>
                </a:pPr>
                <a:r>
                  <a:rPr lang="ru-RU" dirty="0"/>
                  <a:t>Направление вектора «вверх»</a:t>
                </a:r>
                <a:r>
                  <a:rPr lang="en-US" dirty="0"/>
                  <a:t> (</a:t>
                </a:r>
                <a:r>
                  <a:rPr lang="en-US" b="1" dirty="0"/>
                  <a:t>up</a:t>
                </a:r>
                <a:r>
                  <a:rPr lang="en-US" dirty="0"/>
                  <a:t>)</a:t>
                </a:r>
              </a:p>
              <a:p>
                <a:endParaRPr lang="ru-RU" dirty="0"/>
              </a:p>
              <a:p>
                <a:r>
                  <a:rPr lang="ru-RU" dirty="0"/>
                  <a:t>Тогда</a:t>
                </a:r>
                <a:r>
                  <a:rPr lang="en-US" dirty="0"/>
                  <a:t>:</a:t>
                </a:r>
                <a:endParaRPr lang="ru-RU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𝐸𝑦𝑒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𝐿𝑜𝑜𝑘</m:t>
                    </m:r>
                  </m:oMath>
                </a14:m>
                <a:endParaRPr lang="en-US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𝒖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endParaRPr lang="ru-RU" dirty="0">
                  <a:sym typeface="Symbol" pitchFamily="18" charset="2"/>
                </a:endParaRPr>
              </a:p>
              <a:p>
                <a:r>
                  <a:rPr lang="ru-RU" dirty="0">
                    <a:sym typeface="Symbol" pitchFamily="18" charset="2"/>
                  </a:rPr>
                  <a:t>Затем производим нормализацию векторов </a:t>
                </a:r>
                <a:r>
                  <a:rPr lang="en-US" b="1" dirty="0">
                    <a:sym typeface="Symbol" pitchFamily="18" charset="2"/>
                  </a:rPr>
                  <a:t>u</a:t>
                </a:r>
                <a:r>
                  <a:rPr lang="en-US" dirty="0">
                    <a:sym typeface="Symbol" pitchFamily="18" charset="2"/>
                  </a:rPr>
                  <a:t>, </a:t>
                </a:r>
                <a:r>
                  <a:rPr lang="en-US" b="1" dirty="0">
                    <a:sym typeface="Symbol" pitchFamily="18" charset="2"/>
                  </a:rPr>
                  <a:t>v</a:t>
                </a:r>
                <a:r>
                  <a:rPr lang="en-US" dirty="0">
                    <a:sym typeface="Symbol" pitchFamily="18" charset="2"/>
                  </a:rPr>
                  <a:t>, </a:t>
                </a:r>
                <a:r>
                  <a:rPr lang="ru-RU" dirty="0">
                    <a:sym typeface="Symbol" pitchFamily="18" charset="2"/>
                  </a:rPr>
                  <a:t>и </a:t>
                </a:r>
                <a:r>
                  <a:rPr lang="en-US" b="1" dirty="0">
                    <a:sym typeface="Symbol" pitchFamily="18" charset="2"/>
                  </a:rPr>
                  <a:t>n</a:t>
                </a:r>
              </a:p>
              <a:p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245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5" y="2060576"/>
                <a:ext cx="6120880" cy="3416320"/>
              </a:xfrm>
              <a:prstGeom prst="rect">
                <a:avLst/>
              </a:prstGeom>
              <a:blipFill>
                <a:blip r:embed="rId3"/>
                <a:stretch>
                  <a:fillRect l="-796" t="-8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систему координат наблюдателя (система координат камеры)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камеры, которую строит функция </a:t>
            </a:r>
            <a:r>
              <a:rPr lang="en-US" sz="2800" dirty="0" err="1"/>
              <a:t>gluLookAt</a:t>
            </a:r>
            <a:r>
              <a:rPr lang="ru-RU" sz="2800" dirty="0"/>
              <a:t> и ей подобные,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1487488" y="2951393"/>
                <a:ext cx="8507288" cy="3541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951393"/>
                <a:ext cx="8507288" cy="3541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AA5-7BEF-D861-F2E7-1307408F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матрица камеры трансформирует точку </a:t>
            </a:r>
            <a:r>
              <a:rPr lang="en-US" dirty="0"/>
              <a:t>Eye?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1C288-BB56-AB8D-E636-5A80E46E9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1C288-BB56-AB8D-E636-5A80E46E9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42" name="Object 5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703388" y="5516563"/>
                <a:ext cx="1000125" cy="65405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2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03388" y="5516563"/>
                <a:ext cx="1000125" cy="654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44" name="Object 56"/>
              <p:cNvSpPr txBox="1"/>
              <p:nvPr/>
            </p:nvSpPr>
            <p:spPr bwMode="auto">
              <a:xfrm>
                <a:off x="3719513" y="6203950"/>
                <a:ext cx="1152525" cy="6540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4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513" y="6203950"/>
                <a:ext cx="1152525" cy="654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745" name="Object 57"/>
              <p:cNvSpPr txBox="1"/>
              <p:nvPr/>
            </p:nvSpPr>
            <p:spPr bwMode="auto">
              <a:xfrm>
                <a:off x="3359150" y="5516563"/>
                <a:ext cx="1020763" cy="6731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5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150" y="5516563"/>
                <a:ext cx="1020763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746" name="Object 58"/>
              <p:cNvSpPr txBox="1"/>
              <p:nvPr/>
            </p:nvSpPr>
            <p:spPr bwMode="auto">
              <a:xfrm>
                <a:off x="5159375" y="6165850"/>
                <a:ext cx="1152525" cy="6921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6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375" y="6165850"/>
                <a:ext cx="1152525" cy="692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742" grpId="0" build="p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44" grpId="0"/>
      <p:bldP spid="242745" grpId="0"/>
      <p:bldP spid="242746" grpId="0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62E-BAE7-CE80-270D-21BC8512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0F58-7BF7-C6B2-387A-665F84252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каком месте размещается точка </a:t>
                </a:r>
                <a:r>
                  <a:rPr lang="en-US" i="0" dirty="0">
                    <a:latin typeface="+mj-lt"/>
                  </a:rPr>
                  <a:t>P=(1, 0.5, -1.5)</a:t>
                </a:r>
                <a:r>
                  <a:rPr lang="ru-RU" dirty="0"/>
                  <a:t> на плоскости просмотра камеры, ближняя плоскость которой находится на расстоянии </a:t>
                </a:r>
                <a:r>
                  <a:rPr lang="en-US" dirty="0"/>
                  <a:t>N=2?</a:t>
                </a:r>
              </a:p>
              <a:p>
                <a:r>
                  <a:rPr lang="ru-RU" dirty="0"/>
                  <a:t>Решение: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d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2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=(1.3333, 0.6666)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0F58-7BF7-C6B2-387A-665F84252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4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9EDE5-5914-AC69-1564-C16B497F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FE6CA-6ADB-2636-92D7-2645F37576D9}"/>
              </a:ext>
            </a:extLst>
          </p:cNvPr>
          <p:cNvCxnSpPr>
            <a:cxnSpLocks/>
          </p:cNvCxnSpPr>
          <p:nvPr/>
        </p:nvCxnSpPr>
        <p:spPr>
          <a:xfrm flipV="1">
            <a:off x="1078042" y="4553588"/>
            <a:ext cx="7344816" cy="1282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5A7AFA-CDC0-E1C3-0B46-482025952428}"/>
              </a:ext>
            </a:extLst>
          </p:cNvPr>
          <p:cNvCxnSpPr>
            <a:cxnSpLocks/>
          </p:cNvCxnSpPr>
          <p:nvPr/>
        </p:nvCxnSpPr>
        <p:spPr>
          <a:xfrm flipV="1">
            <a:off x="4195476" y="5053630"/>
            <a:ext cx="1393611" cy="24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4F99B-4509-0088-F3E1-C76DCE4C99E5}"/>
                  </a:ext>
                </a:extLst>
              </p:cNvPr>
              <p:cNvSpPr txBox="1"/>
              <p:nvPr/>
            </p:nvSpPr>
            <p:spPr>
              <a:xfrm>
                <a:off x="4808760" y="5133957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4F99B-4509-0088-F3E1-C76DCE4C9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0" y="5133957"/>
                <a:ext cx="216024" cy="369332"/>
              </a:xfrm>
              <a:prstGeom prst="rect">
                <a:avLst/>
              </a:prstGeom>
              <a:blipFill>
                <a:blip r:embed="rId2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90068-4B35-2C3B-F804-86524F8B86A1}"/>
                  </a:ext>
                </a:extLst>
              </p:cNvPr>
              <p:cNvSpPr txBox="1"/>
              <p:nvPr/>
            </p:nvSpPr>
            <p:spPr>
              <a:xfrm>
                <a:off x="3752883" y="4565781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90068-4B35-2C3B-F804-86524F8B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83" y="4565781"/>
                <a:ext cx="2304256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B0470-0A9F-124B-BCA9-74DC0533A7D7}"/>
                  </a:ext>
                </a:extLst>
              </p:cNvPr>
              <p:cNvSpPr txBox="1"/>
              <p:nvPr/>
            </p:nvSpPr>
            <p:spPr>
              <a:xfrm>
                <a:off x="7791876" y="3871414"/>
                <a:ext cx="431987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B0470-0A9F-124B-BCA9-74DC0533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6" y="3871414"/>
                <a:ext cx="431987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1E9BB11-10DB-6471-C1B3-2429CD558A8E}"/>
              </a:ext>
            </a:extLst>
          </p:cNvPr>
          <p:cNvSpPr/>
          <p:nvPr/>
        </p:nvSpPr>
        <p:spPr>
          <a:xfrm>
            <a:off x="5985131" y="49420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B35EA8-1039-9653-A4C8-C90E37CC4ECF}"/>
                  </a:ext>
                </a:extLst>
              </p:cNvPr>
              <p:cNvSpPr txBox="1"/>
              <p:nvPr/>
            </p:nvSpPr>
            <p:spPr>
              <a:xfrm>
                <a:off x="5841115" y="498188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B35EA8-1039-9653-A4C8-C90E37C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15" y="4981884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09C30-5596-7C90-7EFC-DFF035B3A6DC}"/>
              </a:ext>
            </a:extLst>
          </p:cNvPr>
          <p:cNvCxnSpPr>
            <a:cxnSpLocks/>
          </p:cNvCxnSpPr>
          <p:nvPr/>
        </p:nvCxnSpPr>
        <p:spPr>
          <a:xfrm>
            <a:off x="2590210" y="4565781"/>
            <a:ext cx="0" cy="21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470D3-50A5-BEB1-F34C-824770F58476}"/>
              </a:ext>
            </a:extLst>
          </p:cNvPr>
          <p:cNvCxnSpPr/>
          <p:nvPr/>
        </p:nvCxnSpPr>
        <p:spPr>
          <a:xfrm>
            <a:off x="1078042" y="5474019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0DB4CE-6F87-C56D-52B8-7B9308C56A39}"/>
              </a:ext>
            </a:extLst>
          </p:cNvPr>
          <p:cNvCxnSpPr>
            <a:cxnSpLocks/>
          </p:cNvCxnSpPr>
          <p:nvPr/>
        </p:nvCxnSpPr>
        <p:spPr>
          <a:xfrm flipV="1">
            <a:off x="1078042" y="4967556"/>
            <a:ext cx="4948733" cy="506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82213A4-2B42-7F1C-053F-67EAD0D9609B}"/>
              </a:ext>
            </a:extLst>
          </p:cNvPr>
          <p:cNvSpPr/>
          <p:nvPr/>
        </p:nvSpPr>
        <p:spPr>
          <a:xfrm>
            <a:off x="4174386" y="526461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74C0AF-3886-7B57-5359-B0096D38C901}"/>
                  </a:ext>
                </a:extLst>
              </p:cNvPr>
              <p:cNvSpPr txBox="1"/>
              <p:nvPr/>
            </p:nvSpPr>
            <p:spPr>
              <a:xfrm>
                <a:off x="4162894" y="5168859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74C0AF-3886-7B57-5359-B0096D38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94" y="5168859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A5169F02-1F6C-4BF6-5AFC-385E9270206D}"/>
              </a:ext>
            </a:extLst>
          </p:cNvPr>
          <p:cNvSpPr/>
          <p:nvPr/>
        </p:nvSpPr>
        <p:spPr>
          <a:xfrm>
            <a:off x="2550852" y="52854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F669A9-33B6-3274-C9FF-841D50E995E4}"/>
                  </a:ext>
                </a:extLst>
              </p:cNvPr>
              <p:cNvSpPr txBox="1"/>
              <p:nvPr/>
            </p:nvSpPr>
            <p:spPr>
              <a:xfrm>
                <a:off x="2313801" y="501402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F669A9-33B6-3274-C9FF-841D50E9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1" y="5014024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440295-6462-67DC-3EA2-B8892B84259B}"/>
                  </a:ext>
                </a:extLst>
              </p:cNvPr>
              <p:cNvSpPr txBox="1"/>
              <p:nvPr/>
            </p:nvSpPr>
            <p:spPr>
              <a:xfrm>
                <a:off x="8399781" y="5430809"/>
                <a:ext cx="3703720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440295-6462-67DC-3EA2-B8892B84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81" y="5430809"/>
                <a:ext cx="3703720" cy="656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D37DD0-FB51-5B73-0039-3BDE2C942E69}"/>
                  </a:ext>
                </a:extLst>
              </p:cNvPr>
              <p:cNvSpPr txBox="1"/>
              <p:nvPr/>
            </p:nvSpPr>
            <p:spPr>
              <a:xfrm>
                <a:off x="8295946" y="4827688"/>
                <a:ext cx="3992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прямая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параллельна плоскости просмотра </a:t>
                </a:r>
                <a:r>
                  <a:rPr lang="en-US" dirty="0"/>
                  <a:t>(</a:t>
                </a:r>
                <a:r>
                  <a:rPr lang="ru-RU" dirty="0"/>
                  <a:t>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D37DD0-FB51-5B73-0039-3BDE2C94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946" y="4827688"/>
                <a:ext cx="3992136" cy="646331"/>
              </a:xfrm>
              <a:prstGeom prst="rect">
                <a:avLst/>
              </a:prstGeom>
              <a:blipFill>
                <a:blip r:embed="rId9"/>
                <a:stretch>
                  <a:fillRect l="-1374" t="-1320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192C689-3B01-E74A-C18C-34D1F8F62783}"/>
              </a:ext>
            </a:extLst>
          </p:cNvPr>
          <p:cNvSpPr txBox="1"/>
          <p:nvPr/>
        </p:nvSpPr>
        <p:spPr>
          <a:xfrm>
            <a:off x="8544272" y="6054217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наклон такой прямой не зависит от положения прямой.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82262-9932-00B5-3559-F124C3639051}"/>
                  </a:ext>
                </a:extLst>
              </p:cNvPr>
              <p:cNvSpPr txBox="1"/>
              <p:nvPr/>
            </p:nvSpPr>
            <p:spPr>
              <a:xfrm>
                <a:off x="583494" y="6007992"/>
                <a:ext cx="7920273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прямых, не параллельных плоскости просмотра</a:t>
                </a:r>
                <a:r>
                  <a:rPr lang="en-US" dirty="0"/>
                  <a:t> </a:t>
                </a:r>
                <a:r>
                  <a:rPr lang="ru-RU" dirty="0"/>
                  <a:t>параллельные прямые сходятся в одной и той же точке схода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82262-9932-00B5-3559-F124C363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4" y="6007992"/>
                <a:ext cx="7920273" cy="789512"/>
              </a:xfrm>
              <a:prstGeom prst="rect">
                <a:avLst/>
              </a:prstGeom>
              <a:blipFill>
                <a:blip r:embed="rId10"/>
                <a:stretch>
                  <a:fillRect l="-69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3C4A20-1C7B-0E6F-3762-B182D60D8BCB}"/>
              </a:ext>
            </a:extLst>
          </p:cNvPr>
          <p:cNvCxnSpPr/>
          <p:nvPr/>
        </p:nvCxnSpPr>
        <p:spPr>
          <a:xfrm flipH="1">
            <a:off x="573986" y="5480641"/>
            <a:ext cx="2012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CD831B-CF56-6F52-38D4-FED39CACB0CE}"/>
              </a:ext>
            </a:extLst>
          </p:cNvPr>
          <p:cNvCxnSpPr>
            <a:cxnSpLocks/>
          </p:cNvCxnSpPr>
          <p:nvPr/>
        </p:nvCxnSpPr>
        <p:spPr>
          <a:xfrm flipV="1">
            <a:off x="1090807" y="4209681"/>
            <a:ext cx="0" cy="126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3EA619-5951-960F-A4D8-5DAAAEF27E22}"/>
                  </a:ext>
                </a:extLst>
              </p:cNvPr>
              <p:cNvSpPr txBox="1"/>
              <p:nvPr/>
            </p:nvSpPr>
            <p:spPr>
              <a:xfrm>
                <a:off x="584531" y="5396778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3EA619-5951-960F-A4D8-5DAAAEF2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1" y="5396778"/>
                <a:ext cx="144016" cy="369332"/>
              </a:xfrm>
              <a:prstGeom prst="rect">
                <a:avLst/>
              </a:prstGeom>
              <a:blipFill>
                <a:blip r:embed="rId11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1635B0-C140-C317-6573-4F5AE8C963CE}"/>
                  </a:ext>
                </a:extLst>
              </p:cNvPr>
              <p:cNvSpPr txBox="1"/>
              <p:nvPr/>
            </p:nvSpPr>
            <p:spPr>
              <a:xfrm>
                <a:off x="1130166" y="4196449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1635B0-C140-C317-6573-4F5AE8C9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66" y="4196449"/>
                <a:ext cx="144016" cy="369332"/>
              </a:xfrm>
              <a:prstGeom prst="rect">
                <a:avLst/>
              </a:prstGeom>
              <a:blipFill>
                <a:blip r:embed="rId12"/>
                <a:stretch>
                  <a:fillRect l="-8333" r="-958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D8A623-6A8A-5BDE-7C88-5FA0DB43920C}"/>
              </a:ext>
            </a:extLst>
          </p:cNvPr>
          <p:cNvCxnSpPr>
            <a:cxnSpLocks/>
          </p:cNvCxnSpPr>
          <p:nvPr/>
        </p:nvCxnSpPr>
        <p:spPr>
          <a:xfrm flipH="1">
            <a:off x="84372" y="5474019"/>
            <a:ext cx="1006435" cy="93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8584B-90A0-187B-8414-B2503E90A402}"/>
                  </a:ext>
                </a:extLst>
              </p:cNvPr>
              <p:cNvSpPr txBox="1"/>
              <p:nvPr/>
            </p:nvSpPr>
            <p:spPr>
              <a:xfrm>
                <a:off x="214553" y="6190250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8584B-90A0-187B-8414-B2503E90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3" y="6190250"/>
                <a:ext cx="144016" cy="369332"/>
              </a:xfrm>
              <a:prstGeom prst="rect">
                <a:avLst/>
              </a:prstGeom>
              <a:blipFill>
                <a:blip r:embed="rId13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  <p:bldP spid="9" grpId="0"/>
      <p:bldP spid="32" grpId="0"/>
      <p:bldP spid="33" grpId="0"/>
      <p:bldP spid="34" grpId="0"/>
      <p:bldP spid="3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2"/>
            <a:ext cx="0" cy="2601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495551" y="5876925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874056" y="1714500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Точка имеет положение в пространстве</a:t>
            </a:r>
          </a:p>
          <a:p>
            <a:r>
              <a:rPr lang="ru-RU" dirty="0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673B667-03C4-42CD-9EA5-73446EA0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9371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48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9FC144-C407-C481-DFF6-089BC3BB43DA}"/>
              </a:ext>
            </a:extLst>
          </p:cNvPr>
          <p:cNvCxnSpPr/>
          <p:nvPr/>
        </p:nvCxnSpPr>
        <p:spPr>
          <a:xfrm>
            <a:off x="1919536" y="4365104"/>
            <a:ext cx="1224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817D1-604C-90BA-836D-79A1E76670CF}"/>
              </a:ext>
            </a:extLst>
          </p:cNvPr>
          <p:cNvCxnSpPr>
            <a:cxnSpLocks/>
          </p:cNvCxnSpPr>
          <p:nvPr/>
        </p:nvCxnSpPr>
        <p:spPr>
          <a:xfrm>
            <a:off x="1919536" y="3140968"/>
            <a:ext cx="76933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A16DD-F799-8741-E83A-00D9D8FCA4FB}"/>
              </a:ext>
            </a:extLst>
          </p:cNvPr>
          <p:cNvSpPr txBox="1"/>
          <p:nvPr/>
        </p:nvSpPr>
        <p:spPr>
          <a:xfrm>
            <a:off x="5780317" y="2783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zFar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8A0E3-6E05-7067-4A9B-64367C5E2324}"/>
              </a:ext>
            </a:extLst>
          </p:cNvPr>
          <p:cNvSpPr txBox="1"/>
          <p:nvPr/>
        </p:nvSpPr>
        <p:spPr>
          <a:xfrm>
            <a:off x="2135560" y="43127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zNear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5209-C0E3-88FC-C12C-9A6B9085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Неравномерность изменения </a:t>
            </a:r>
            <a:r>
              <a:rPr lang="ru-RU" dirty="0" err="1"/>
              <a:t>псевдоглубины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4702B-4814-8ED2-C5FC-70F25A780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Пусть </a:t>
                </a:r>
                <a:r>
                  <a:rPr lang="en-US" dirty="0"/>
                  <a:t>N=1 </a:t>
                </a:r>
                <a:r>
                  <a:rPr lang="ru-RU" dirty="0"/>
                  <a:t>и </a:t>
                </a:r>
                <a:r>
                  <a:rPr lang="en-US" dirty="0"/>
                  <a:t>F=100</a:t>
                </a:r>
                <a:r>
                  <a:rPr lang="ru-RU" dirty="0"/>
                  <a:t>, тогда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Тогда </a:t>
                </a:r>
                <a:r>
                  <a:rPr lang="ru-RU" dirty="0" err="1"/>
                  <a:t>псевдоглубина</a:t>
                </a:r>
                <a:r>
                  <a:rPr lang="ru-RU" dirty="0"/>
                  <a:t> 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она обращается в -1</a:t>
                </a:r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она обращается в +1</a:t>
                </a:r>
              </a:p>
              <a:p>
                <a:r>
                  <a:rPr lang="ru-RU" dirty="0"/>
                  <a:t>По мере приближения 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псевдоглубина</a:t>
                </a:r>
                <a:r>
                  <a:rPr lang="ru-RU" dirty="0"/>
                  <a:t> изменяется медленно:</a:t>
                </a:r>
                <a:endParaRPr lang="en-US" dirty="0"/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она равна 0.</a:t>
                </a:r>
                <a:r>
                  <a:rPr lang="en-US" dirty="0"/>
                  <a:t>01010101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ru-RU" dirty="0"/>
                  <a:t> она равна </a:t>
                </a:r>
                <a:r>
                  <a:rPr lang="en-US" dirty="0"/>
                  <a:t>0,34680134</a:t>
                </a:r>
                <a:endParaRPr lang="ru-RU" b="0" dirty="0"/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=−97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3752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=−98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5877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=−99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7959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4702B-4814-8ED2-C5FC-70F25A780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695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Точка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однородных координатах выражается в виде: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eaLnBrk="1" hangingPunct="1"/>
                <a:r>
                  <a:rPr lang="ru-RU" sz="2800" dirty="0"/>
                  <a:t>Вектор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однородных выражается в виде: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eaLnBrk="1" hangingPunct="1"/>
                <a:r>
                  <a:rPr lang="ru-RU" dirty="0"/>
                  <a:t>Это позволяет </a:t>
                </a:r>
                <a:r>
                  <a:rPr lang="ru-RU" sz="2800" dirty="0"/>
                  <a:t>представлять векторы и точки внутри координатных фреймов и выражать аффинные преобразования с помощью матриц</a:t>
                </a:r>
              </a:p>
            </p:txBody>
          </p:sp>
        </mc:Choice>
        <mc:Fallback xmlns="">
          <p:sp>
            <p:nvSpPr>
              <p:cNvPr id="144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4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</a:t>
                </a:r>
                <a:r>
                  <a:rPr lang="en-US" sz="2800" dirty="0"/>
                  <a:t>P </a:t>
                </a:r>
                <a:r>
                  <a:rPr lang="ru-RU" sz="2800" dirty="0"/>
                  <a:t>имеет целое семейство однородных представлений вида: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любого ненулевого </a:t>
                </a:r>
                <a:r>
                  <a:rPr lang="en-US" dirty="0"/>
                  <a:t>w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Преобразование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sz="2800" dirty="0"/>
                  <a:t>в однородные координаты: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Добавить четвёртую компоненту 1 (при необходимости умножить все компоненты на любую ненулевую величину)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Преобразование точки из однородных координат в обычные: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Разделить все компоненты на последний, а затем отбросить его</a:t>
                </a:r>
              </a:p>
            </p:txBody>
          </p:sp>
        </mc:Choice>
        <mc:Fallback xmlns="">
          <p:sp>
            <p:nvSpPr>
              <p:cNvPr id="145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A946FF6-F43B-4DE7-A64A-7877D7BD5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Матрица аффинного преобразования имеет четвертой строкой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0, 0, 1)</m:t>
                    </m:r>
                  </m:oMath>
                </a14:m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При умножении такой матрицы на точку в однородных координатах, компонент </a:t>
                </a:r>
                <a:r>
                  <a:rPr lang="en-US" sz="2400" dirty="0"/>
                  <a:t>w </a:t>
                </a:r>
                <a:r>
                  <a:rPr lang="ru-RU" sz="2400" dirty="0"/>
                  <a:t>останется неизменным: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A946FF6-F43B-4DE7-A64A-7877D7BD5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Что, если четвертая строка матрицы будет отличной от </a:t>
                </a:r>
                <a:r>
                  <a:rPr lang="en-US" sz="2400" dirty="0"/>
                  <a:t>(0, 0, 0, 1)?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400" dirty="0"/>
                  <a:t>При умножении такой матрицы на точку в однородных координатах с любым значением </a:t>
                </a:r>
                <a:r>
                  <a:rPr lang="en-US" sz="2400" dirty="0"/>
                  <a:t>w</a:t>
                </a:r>
                <a:r>
                  <a:rPr lang="ru-RU" sz="2400" dirty="0"/>
                  <a:t> мы получим: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ru-RU" sz="2000" dirty="0"/>
              </a:p>
              <a:p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ru-RU" sz="2000" dirty="0"/>
              </a:p>
            </p:txBody>
          </p:sp>
        </mc:Choice>
        <mc:Fallback xmlns=""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ru-RU" sz="2800" dirty="0"/>
                  <a:t>Для вычисления фактических координат этой точки разделим все координаты точки на четвертый компонент и отбросим его: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</a:pPr>
                <a:r>
                  <a:rPr lang="ru-RU" sz="2800" dirty="0"/>
                  <a:t>А это есть ни что иное, как координаты точки после перспективного проецирования!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</a:pPr>
                <a:r>
                  <a:rPr lang="ru-RU" sz="2800" dirty="0"/>
                  <a:t>Этот этап называется </a:t>
                </a:r>
                <a:r>
                  <a:rPr lang="ru-RU" sz="2800" b="1" dirty="0">
                    <a:solidFill>
                      <a:schemeClr val="hlink"/>
                    </a:solidFill>
                  </a:rPr>
                  <a:t>перспективным делением</a:t>
                </a:r>
              </a:p>
              <a:p>
                <a:endParaRPr lang="en-US" dirty="0"/>
              </a:p>
              <a:p>
                <a:pPr eaLnBrk="1" hangingPunct="1"/>
                <a:endParaRPr lang="ru-RU" sz="2800" dirty="0"/>
              </a:p>
            </p:txBody>
          </p:sp>
        </mc:Choice>
        <mc:Fallback xmlns=""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BA5D30-64B7-473C-92C6-2B8120B4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857" name="Object 6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23394" y="5270888"/>
                <a:ext cx="4609008" cy="15220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9857" name="Object 6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23394" y="5270888"/>
                <a:ext cx="4609008" cy="1522026"/>
              </a:xfrm>
              <a:prstGeom prst="rect">
                <a:avLst/>
              </a:prstGeom>
              <a:blipFill>
                <a:blip r:embed="rId2"/>
                <a:stretch>
                  <a:fillRect t="-32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2708751" y="2222694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2333307" y="2921988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900712" y="2383032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892650" y="3751457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900712" y="3751456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873600" y="3983231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540350" y="2310006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2692875" y="4470594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900713" y="2022668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900712" y="2598932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900712" y="3751457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900713" y="3751456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946467" y="2383032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8530791" y="3175194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6587691" y="310375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738628" y="1951231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956117" y="3319656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7667191" y="3030732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738629" y="2383032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875029" y="3103757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9303903" y="3191069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172016" y="3822894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811654" y="1735332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146241" y="3030731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930341" y="3175194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037113" y="1857568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4205762" y="4615056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3269137" y="4183257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1613375" y="2167131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860" name="Object 68"/>
              <p:cNvSpPr txBox="1"/>
              <p:nvPr/>
            </p:nvSpPr>
            <p:spPr bwMode="auto">
              <a:xfrm>
                <a:off x="7464424" y="5670550"/>
                <a:ext cx="2159967" cy="1187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𝑁𝑡𝑔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𝑏𝑜𝑡𝑡𝑜𝑚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𝑎𝑠𝑝𝑒𝑐𝑡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9860" name="Objec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4424" y="5670550"/>
                <a:ext cx="2159967" cy="1187450"/>
              </a:xfrm>
              <a:prstGeom prst="rect">
                <a:avLst/>
              </a:prstGeom>
              <a:blipFill>
                <a:blip r:embed="rId3"/>
                <a:stretch>
                  <a:fillRect t="-30769" r="-9296" b="-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4" y="5173663"/>
            <a:ext cx="62655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57" grpId="0" build="p"/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0" grpId="0"/>
      <p:bldP spid="289861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80C4A7F-0823-49B2-B613-F1DF8881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91197B2E-9BFC-494A-8E20-84573B98EC84}"/>
                  </a:ext>
                </a:extLst>
              </p:cNvPr>
              <p:cNvSpPr txBox="1"/>
              <p:nvPr/>
            </p:nvSpPr>
            <p:spPr bwMode="auto">
              <a:xfrm>
                <a:off x="1703388" y="3321050"/>
                <a:ext cx="5688756" cy="20521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𝑤𝑖𝑑𝑡h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𝑤𝑖𝑑𝑡h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h𝑒𝑖𝑔h𝑡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𝑡𝑜𝑝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h𝑒𝑖𝑔h𝑡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91197B2E-9BFC-494A-8E20-84573B98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388" y="3321050"/>
                <a:ext cx="5688756" cy="2052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8536F9B-5F34-45DF-9DBC-2240E42C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4355A-629C-FA5B-7C14-14F7FD08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DEFF41B-99EB-BB66-52F8-469EE81B8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Вычитание векторов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2E7BBA-E82C-EC94-3EA2-4A6DF9F8B85B}"/>
              </a:ext>
            </a:extLst>
          </p:cNvPr>
          <p:cNvGrpSpPr/>
          <p:nvPr/>
        </p:nvGrpSpPr>
        <p:grpSpPr>
          <a:xfrm>
            <a:off x="4151784" y="2204864"/>
            <a:ext cx="3548629" cy="3407066"/>
            <a:chOff x="3483475" y="2921173"/>
            <a:chExt cx="2584049" cy="2480965"/>
          </a:xfrm>
        </p:grpSpPr>
        <p:sp>
          <p:nvSpPr>
            <p:cNvPr id="65547" name="Line 17">
              <a:extLst>
                <a:ext uri="{FF2B5EF4-FFF2-40B4-BE49-F238E27FC236}">
                  <a16:creationId xmlns:a16="http://schemas.microsoft.com/office/drawing/2014/main" id="{AE08782A-3C23-E523-2340-5660C2B12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999" y="4653136"/>
              <a:ext cx="2232025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8" name="Line 20">
              <a:extLst>
                <a:ext uri="{FF2B5EF4-FFF2-40B4-BE49-F238E27FC236}">
                  <a16:creationId xmlns:a16="http://schemas.microsoft.com/office/drawing/2014/main" id="{5D89E43B-F135-250E-C225-EE45E620B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7800" y="2921173"/>
              <a:ext cx="666748" cy="23082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9" name="Text Box 21">
              <a:extLst>
                <a:ext uri="{FF2B5EF4-FFF2-40B4-BE49-F238E27FC236}">
                  <a16:creationId xmlns:a16="http://schemas.microsoft.com/office/drawing/2014/main" id="{6B4719E8-D3EE-3747-DDB2-AC515021B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161" y="4940473"/>
              <a:ext cx="34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  <a:endParaRPr lang="ru-RU" sz="2400" b="1" dirty="0"/>
            </a:p>
          </p:txBody>
        </p:sp>
        <p:sp>
          <p:nvSpPr>
            <p:cNvPr id="65550" name="Text Box 22">
              <a:extLst>
                <a:ext uri="{FF2B5EF4-FFF2-40B4-BE49-F238E27FC236}">
                  <a16:creationId xmlns:a16="http://schemas.microsoft.com/office/drawing/2014/main" id="{CFE8B737-6B3E-EA6E-8253-EBC3A032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362" y="3670919"/>
              <a:ext cx="3369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endParaRPr lang="ru-RU" sz="2400" b="1" dirty="0"/>
            </a:p>
          </p:txBody>
        </p:sp>
        <p:sp>
          <p:nvSpPr>
            <p:cNvPr id="65551" name="Text Box 23">
              <a:extLst>
                <a:ext uri="{FF2B5EF4-FFF2-40B4-BE49-F238E27FC236}">
                  <a16:creationId xmlns:a16="http://schemas.microsoft.com/office/drawing/2014/main" id="{D5BCAC0B-FB2A-D2FC-3C4D-6A8D06E6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886" y="3906662"/>
              <a:ext cx="5966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hlink"/>
                  </a:solidFill>
                </a:rPr>
                <a:t>a</a:t>
              </a:r>
              <a:r>
                <a:rPr lang="en-US" sz="2400" dirty="0">
                  <a:solidFill>
                    <a:schemeClr val="hlink"/>
                  </a:solidFill>
                </a:rPr>
                <a:t>-</a:t>
              </a:r>
              <a:r>
                <a:rPr lang="en-US" sz="2400" b="1" dirty="0">
                  <a:solidFill>
                    <a:schemeClr val="hlink"/>
                  </a:solidFill>
                </a:rPr>
                <a:t>b</a:t>
              </a:r>
              <a:endParaRPr lang="ru-RU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49E3136C-6F2C-283B-8327-BF7BC160C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475" y="2921173"/>
              <a:ext cx="1584325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774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78E3E-68A1-BE19-DA35-B9386FC2CAA5}"/>
              </a:ext>
            </a:extLst>
          </p:cNvPr>
          <p:cNvCxnSpPr/>
          <p:nvPr/>
        </p:nvCxnSpPr>
        <p:spPr>
          <a:xfrm>
            <a:off x="1760023" y="587709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BFF9A-063E-5CF8-0C87-053AAB403238}"/>
              </a:ext>
            </a:extLst>
          </p:cNvPr>
          <p:cNvCxnSpPr>
            <a:cxnSpLocks/>
          </p:cNvCxnSpPr>
          <p:nvPr/>
        </p:nvCxnSpPr>
        <p:spPr>
          <a:xfrm flipV="1">
            <a:off x="1631756" y="533709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92823-7E78-7405-659A-32944E90FD4F}"/>
              </a:ext>
            </a:extLst>
          </p:cNvPr>
          <p:cNvCxnSpPr>
            <a:cxnSpLocks/>
          </p:cNvCxnSpPr>
          <p:nvPr/>
        </p:nvCxnSpPr>
        <p:spPr>
          <a:xfrm flipV="1">
            <a:off x="2581627" y="5397670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/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/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/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/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61E49-4E47-B663-C3AA-2A62A2A8E8FB}"/>
              </a:ext>
            </a:extLst>
          </p:cNvPr>
          <p:cNvCxnSpPr/>
          <p:nvPr/>
        </p:nvCxnSpPr>
        <p:spPr>
          <a:xfrm>
            <a:off x="5168700" y="5781587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AC09C-0F8F-179D-C17F-FE910D1A0991}"/>
              </a:ext>
            </a:extLst>
          </p:cNvPr>
          <p:cNvCxnSpPr>
            <a:cxnSpLocks/>
          </p:cNvCxnSpPr>
          <p:nvPr/>
        </p:nvCxnSpPr>
        <p:spPr>
          <a:xfrm flipV="1">
            <a:off x="5705311" y="524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0FF7B-D9E8-922A-4DB9-75882DDC7A91}"/>
              </a:ext>
            </a:extLst>
          </p:cNvPr>
          <p:cNvCxnSpPr>
            <a:cxnSpLocks/>
          </p:cNvCxnSpPr>
          <p:nvPr/>
        </p:nvCxnSpPr>
        <p:spPr>
          <a:xfrm flipV="1">
            <a:off x="5705311" y="470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116EB3-8145-F24E-FBE1-4C245A42F663}"/>
              </a:ext>
            </a:extLst>
          </p:cNvPr>
          <p:cNvCxnSpPr>
            <a:cxnSpLocks/>
          </p:cNvCxnSpPr>
          <p:nvPr/>
        </p:nvCxnSpPr>
        <p:spPr>
          <a:xfrm flipH="1">
            <a:off x="5168700" y="4707212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6851D-4E82-0F2C-D89B-9E7505126C49}"/>
              </a:ext>
            </a:extLst>
          </p:cNvPr>
          <p:cNvCxnSpPr>
            <a:cxnSpLocks/>
          </p:cNvCxnSpPr>
          <p:nvPr/>
        </p:nvCxnSpPr>
        <p:spPr>
          <a:xfrm flipH="1">
            <a:off x="4628699" y="5252838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66283C-4FB8-5768-CC33-365C5E5D0230}"/>
              </a:ext>
            </a:extLst>
          </p:cNvPr>
          <p:cNvCxnSpPr>
            <a:cxnSpLocks/>
          </p:cNvCxnSpPr>
          <p:nvPr/>
        </p:nvCxnSpPr>
        <p:spPr>
          <a:xfrm flipH="1">
            <a:off x="4088698" y="5798464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C3B1E-4415-D1AD-0430-F277A86491F7}"/>
              </a:ext>
            </a:extLst>
          </p:cNvPr>
          <p:cNvCxnSpPr>
            <a:cxnSpLocks/>
          </p:cNvCxnSpPr>
          <p:nvPr/>
        </p:nvCxnSpPr>
        <p:spPr>
          <a:xfrm flipH="1">
            <a:off x="4085309" y="5781587"/>
            <a:ext cx="1083391" cy="556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=(3,2)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Такая линейная комбинация не существует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  <a:blipFill>
                <a:blip r:embed="rId2"/>
                <a:stretch>
                  <a:fillRect l="-1043" t="-5432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E5F577C-21D7-BFEB-7A30-4744C2E3CAAA}"/>
              </a:ext>
            </a:extLst>
          </p:cNvPr>
          <p:cNvGrpSpPr/>
          <p:nvPr/>
        </p:nvGrpSpPr>
        <p:grpSpPr>
          <a:xfrm>
            <a:off x="8040216" y="5214664"/>
            <a:ext cx="1936094" cy="1278211"/>
            <a:chOff x="4231794" y="4918429"/>
            <a:chExt cx="1936094" cy="127821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DB0A62-26CC-EEB6-0DCE-530CF6B63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794" y="5656640"/>
              <a:ext cx="540000" cy="54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F58FDE-D14D-F266-8DAE-34A7D5CF2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142" y="5116640"/>
              <a:ext cx="540000" cy="540000"/>
            </a:xfrm>
            <a:prstGeom prst="straightConnector1">
              <a:avLst/>
            </a:prstGeom>
            <a:ln>
              <a:solidFill>
                <a:srgbClr val="0F6F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/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/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5E18CF-31A7-1C27-F4BF-E124741A981C}"/>
                </a:ext>
              </a:extLst>
            </p:cNvPr>
            <p:cNvCxnSpPr/>
            <p:nvPr/>
          </p:nvCxnSpPr>
          <p:spPr>
            <a:xfrm flipV="1">
              <a:off x="5087888" y="5733256"/>
              <a:ext cx="10800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/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648264-506A-7B46-5C46-31E503EE1324}"/>
              </a:ext>
            </a:extLst>
          </p:cNvPr>
          <p:cNvGrpSpPr/>
          <p:nvPr/>
        </p:nvGrpSpPr>
        <p:grpSpPr>
          <a:xfrm>
            <a:off x="754176" y="5214664"/>
            <a:ext cx="2135550" cy="1449332"/>
            <a:chOff x="384230" y="5456200"/>
            <a:chExt cx="2135550" cy="144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41AEA-74C2-55FF-AB24-1E5602E0E7FF}"/>
                </a:ext>
              </a:extLst>
            </p:cNvPr>
            <p:cNvGrpSpPr/>
            <p:nvPr/>
          </p:nvGrpSpPr>
          <p:grpSpPr>
            <a:xfrm>
              <a:off x="384230" y="5456200"/>
              <a:ext cx="2135550" cy="1449332"/>
              <a:chOff x="384230" y="5456200"/>
              <a:chExt cx="2135550" cy="144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CF7C4A-1C90-CC98-5666-18B72E8AEF04}"/>
                  </a:ext>
                </a:extLst>
              </p:cNvPr>
              <p:cNvGrpSpPr/>
              <p:nvPr/>
            </p:nvGrpSpPr>
            <p:grpSpPr>
              <a:xfrm>
                <a:off x="807765" y="6068208"/>
                <a:ext cx="540000" cy="540000"/>
                <a:chOff x="1366144" y="5193256"/>
                <a:chExt cx="540000" cy="54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974457D-6919-A29B-3010-3822E61C099F}"/>
                    </a:ext>
                  </a:extLst>
                </p:cNvPr>
                <p:cNvCxnSpPr/>
                <p:nvPr/>
              </p:nvCxnSpPr>
              <p:spPr>
                <a:xfrm>
                  <a:off x="1366144" y="5733256"/>
                  <a:ext cx="54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FD1217-AFD4-BCCE-043B-0BBC19CAA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6144" y="5193256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318028-89C3-9674-1676-6F19662A646A}"/>
                  </a:ext>
                </a:extLst>
              </p:cNvPr>
              <p:cNvCxnSpPr/>
              <p:nvPr/>
            </p:nvCxnSpPr>
            <p:spPr>
              <a:xfrm flipV="1">
                <a:off x="899780" y="5456200"/>
                <a:ext cx="1620000" cy="1080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/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Линейная комбинация векторов называется </a:t>
                </a:r>
                <a:r>
                  <a:rPr lang="ru-RU" b="1" dirty="0"/>
                  <a:t>аффинной комбинацией</a:t>
                </a:r>
                <a:r>
                  <a:rPr lang="ru-RU" dirty="0"/>
                  <a:t>, если сумма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равна 1</a:t>
                </a:r>
              </a:p>
              <a:p>
                <a:r>
                  <a:rPr lang="ru-RU" dirty="0"/>
                  <a:t>Аффинные комбинации векторов появляются в различных контекстах, как и аффинные преобразования точек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Для двух векторов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множество всех выпуклых комбинаций представляет собой множество всех векторов вида: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baseline="-25000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может изменяться от 0 до 1. (Почему?)</a:t>
                </a: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763437" y="2436813"/>
            <a:ext cx="5733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8206" y="810267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/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ru-RU" sz="3200" b="1" dirty="0"/>
                  <a:t>Единичный вектор</a:t>
                </a:r>
                <a:r>
                  <a:rPr lang="ru-RU" sz="3200" dirty="0"/>
                  <a:t> – это вектор, имеющий единичную длину</a:t>
                </a:r>
              </a:p>
              <a:p>
                <a:pPr eaLnBrk="1" hangingPunct="1"/>
                <a:r>
                  <a:rPr lang="ru-RU" sz="3200" b="1" dirty="0"/>
                  <a:t>Нормирование</a:t>
                </a:r>
                <a:r>
                  <a:rPr lang="ru-RU" sz="3200" dirty="0"/>
                  <a:t> – масштабирование ненулевого вектора </a:t>
                </a:r>
                <a:r>
                  <a:rPr lang="en-US" sz="3200" b="1" dirty="0"/>
                  <a:t>a</a:t>
                </a:r>
                <a:r>
                  <a:rPr lang="ru-RU" sz="3200" dirty="0"/>
                  <a:t> так, чтобы получить в результате единичный вектор</a:t>
                </a:r>
                <a:r>
                  <a:rPr lang="en-US" sz="3200" dirty="0"/>
                  <a:t> </a:t>
                </a:r>
                <a:r>
                  <a:rPr lang="en-US" sz="3200" b="1" dirty="0">
                    <a:cs typeface="Tahoma" pitchFamily="34" charset="0"/>
                  </a:rPr>
                  <a:t>â</a:t>
                </a:r>
                <a:r>
                  <a:rPr lang="ru-RU" sz="3200" dirty="0"/>
                  <a:t>, с тем же направлением, что и вектор </a:t>
                </a:r>
                <a:r>
                  <a:rPr lang="en-US" sz="3200" b="1" dirty="0"/>
                  <a:t>a</a:t>
                </a:r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buNone/>
                </a:pPr>
                <a:endParaRPr lang="en-US" sz="32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333" t="-29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Object 5"/>
          <p:cNvSpPr txBox="1"/>
          <p:nvPr/>
        </p:nvSpPr>
        <p:spPr bwMode="auto">
          <a:xfrm>
            <a:off x="7319963" y="5229226"/>
            <a:ext cx="1770062" cy="873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sz="3200" b="1" dirty="0"/>
                  <a:t>Скалярное произведение</a:t>
                </a:r>
                <a:r>
                  <a:rPr lang="ru-RU" sz="3200" dirty="0"/>
                  <a:t> двух </a:t>
                </a:r>
                <a:r>
                  <a:rPr lang="en-US" sz="3200" dirty="0"/>
                  <a:t>n-</a:t>
                </a:r>
                <a:r>
                  <a:rPr lang="ru-RU" sz="3200" dirty="0"/>
                  <a:t>мерных векторов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обозначается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US" sz="3200" b="1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имеет величину</a:t>
                </a:r>
                <a:r>
                  <a:rPr lang="en-US" sz="3200" dirty="0"/>
                  <a:t>:</a:t>
                </a:r>
                <a:endParaRPr lang="en-US" sz="3200" b="1" dirty="0">
                  <a:solidFill>
                    <a:schemeClr val="hlink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507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Симметрия (коммутативность)</a:t>
            </a:r>
            <a:endParaRPr lang="en-US" dirty="0"/>
          </a:p>
          <a:p>
            <a:pPr lvl="1" eaLnBrk="1" hangingPunct="1"/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a</a:t>
            </a:r>
          </a:p>
          <a:p>
            <a:pPr eaLnBrk="1" hangingPunct="1"/>
            <a:r>
              <a:rPr lang="ru-RU" dirty="0"/>
              <a:t>Линейность (дистрибутивность)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+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</a:p>
          <a:p>
            <a:pPr eaLnBrk="1" hangingPunct="1"/>
            <a:r>
              <a:rPr lang="ru-RU" dirty="0"/>
              <a:t>Однородность (ассоциативность)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b="1" dirty="0" err="1"/>
              <a:t>a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i="1" dirty="0">
                <a:cs typeface="Tahoma" pitchFamily="34" charset="0"/>
              </a:rPr>
              <a:t>s </a:t>
            </a:r>
            <a:r>
              <a:rPr lang="en-US" dirty="0">
                <a:cs typeface="Tahoma" pitchFamily="34" charset="0"/>
              </a:rPr>
              <a:t>(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)</a:t>
            </a:r>
            <a:endParaRPr lang="ru-RU" dirty="0"/>
          </a:p>
          <a:p>
            <a:pPr eaLnBrk="1" hangingPunct="1"/>
            <a:r>
              <a:rPr lang="en-US" dirty="0"/>
              <a:t>|</a:t>
            </a:r>
            <a:r>
              <a:rPr lang="en-US" b="1" dirty="0"/>
              <a:t>b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b="1" dirty="0"/>
              <a:t>b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Угол между двумя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noFill/>
            </p:spPr>
            <p:txBody>
              <a:bodyPr>
                <a:noAutofit/>
              </a:bodyPr>
              <a:lstStyle/>
              <a:p>
                <a:r>
                  <a:rPr lang="ru-RU" b="1" dirty="0"/>
                  <a:t>Косинус угла </a:t>
                </a:r>
                <a:r>
                  <a:rPr lang="ru-RU" dirty="0"/>
                  <a:t>между двумя векторами равен скалярному произведению их орт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3E41E3D-AE81-B413-CF33-1FF9FA2C68D2}"/>
              </a:ext>
            </a:extLst>
          </p:cNvPr>
          <p:cNvGrpSpPr/>
          <p:nvPr/>
        </p:nvGrpSpPr>
        <p:grpSpPr>
          <a:xfrm>
            <a:off x="6744072" y="2792412"/>
            <a:ext cx="4464050" cy="3384551"/>
            <a:chOff x="2927350" y="2492375"/>
            <a:chExt cx="4464050" cy="3384551"/>
          </a:xfrm>
        </p:grpSpPr>
        <p:sp>
          <p:nvSpPr>
            <p:cNvPr id="71683" name="Line 5"/>
            <p:cNvSpPr>
              <a:spLocks noChangeShapeType="1"/>
            </p:cNvSpPr>
            <p:nvPr/>
          </p:nvSpPr>
          <p:spPr bwMode="auto">
            <a:xfrm flipV="1">
              <a:off x="2927350" y="2492375"/>
              <a:ext cx="0" cy="3384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4" name="Line 6"/>
            <p:cNvSpPr>
              <a:spLocks noChangeShapeType="1"/>
            </p:cNvSpPr>
            <p:nvPr/>
          </p:nvSpPr>
          <p:spPr bwMode="auto">
            <a:xfrm>
              <a:off x="2927350" y="5876925"/>
              <a:ext cx="44640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5" name="Line 7"/>
            <p:cNvSpPr>
              <a:spLocks noChangeShapeType="1"/>
            </p:cNvSpPr>
            <p:nvPr/>
          </p:nvSpPr>
          <p:spPr bwMode="auto">
            <a:xfrm flipV="1">
              <a:off x="2927351" y="3284538"/>
              <a:ext cx="1008063" cy="2590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6" name="Line 8"/>
            <p:cNvSpPr>
              <a:spLocks noChangeShapeType="1"/>
            </p:cNvSpPr>
            <p:nvPr/>
          </p:nvSpPr>
          <p:spPr bwMode="auto">
            <a:xfrm flipV="1">
              <a:off x="2927351" y="4581526"/>
              <a:ext cx="2232025" cy="12938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7" name="Text Box 11"/>
            <p:cNvSpPr txBox="1">
              <a:spLocks noChangeArrowheads="1"/>
            </p:cNvSpPr>
            <p:nvPr/>
          </p:nvSpPr>
          <p:spPr bwMode="auto">
            <a:xfrm>
              <a:off x="5087938" y="46529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  <a:endParaRPr lang="ru-RU" baseline="-25000"/>
            </a:p>
          </p:txBody>
        </p:sp>
        <p:sp>
          <p:nvSpPr>
            <p:cNvPr id="71688" name="Text Box 12"/>
            <p:cNvSpPr txBox="1">
              <a:spLocks noChangeArrowheads="1"/>
            </p:cNvSpPr>
            <p:nvPr/>
          </p:nvSpPr>
          <p:spPr bwMode="auto">
            <a:xfrm>
              <a:off x="3432175" y="2924176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c</a:t>
              </a:r>
              <a:endParaRPr lang="ru-RU" baseline="-25000"/>
            </a:p>
          </p:txBody>
        </p:sp>
        <p:sp>
          <p:nvSpPr>
            <p:cNvPr id="71689" name="Arc 19"/>
            <p:cNvSpPr>
              <a:spLocks/>
            </p:cNvSpPr>
            <p:nvPr/>
          </p:nvSpPr>
          <p:spPr bwMode="auto">
            <a:xfrm>
              <a:off x="2927351" y="5035551"/>
              <a:ext cx="936625" cy="841375"/>
            </a:xfrm>
            <a:custGeom>
              <a:avLst/>
              <a:gdLst>
                <a:gd name="T0" fmla="*/ 656426629 w 21600"/>
                <a:gd name="T1" fmla="*/ 0 h 20651"/>
                <a:gd name="T2" fmla="*/ 1760388826 w 21600"/>
                <a:gd name="T3" fmla="*/ 1396646607 h 20651"/>
                <a:gd name="T4" fmla="*/ 0 w 21600"/>
                <a:gd name="T5" fmla="*/ 1355594074 h 206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51"/>
                <a:gd name="T11" fmla="*/ 21600 w 21600"/>
                <a:gd name="T12" fmla="*/ 20651 h 20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51" fill="none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</a:path>
                <a:path w="21600" h="20651" stroke="0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0" name="Arc 20"/>
            <p:cNvSpPr>
              <a:spLocks/>
            </p:cNvSpPr>
            <p:nvPr/>
          </p:nvSpPr>
          <p:spPr bwMode="auto">
            <a:xfrm>
              <a:off x="2927351" y="5176839"/>
              <a:ext cx="1368425" cy="681037"/>
            </a:xfrm>
            <a:custGeom>
              <a:avLst/>
              <a:gdLst>
                <a:gd name="T0" fmla="*/ 2147483647 w 21600"/>
                <a:gd name="T1" fmla="*/ 0 h 11682"/>
                <a:gd name="T2" fmla="*/ 2147483647 w 21600"/>
                <a:gd name="T3" fmla="*/ 2147483647 h 11682"/>
                <a:gd name="T4" fmla="*/ 0 w 21600"/>
                <a:gd name="T5" fmla="*/ 2147483647 h 116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682"/>
                <a:gd name="T11" fmla="*/ 21600 w 21600"/>
                <a:gd name="T12" fmla="*/ 11682 h 11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682" fill="none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</a:path>
                <a:path w="21600" h="11682" stroke="0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1" name="Arc 21"/>
            <p:cNvSpPr>
              <a:spLocks/>
            </p:cNvSpPr>
            <p:nvPr/>
          </p:nvSpPr>
          <p:spPr bwMode="auto">
            <a:xfrm>
              <a:off x="2927350" y="4302125"/>
              <a:ext cx="1492250" cy="1506538"/>
            </a:xfrm>
            <a:custGeom>
              <a:avLst/>
              <a:gdLst>
                <a:gd name="T0" fmla="*/ 2147483647 w 18650"/>
                <a:gd name="T1" fmla="*/ 0 h 20044"/>
                <a:gd name="T2" fmla="*/ 2147483647 w 18650"/>
                <a:gd name="T3" fmla="*/ 2147483647 h 20044"/>
                <a:gd name="T4" fmla="*/ 0 w 18650"/>
                <a:gd name="T5" fmla="*/ 2147483647 h 20044"/>
                <a:gd name="T6" fmla="*/ 0 60000 65536"/>
                <a:gd name="T7" fmla="*/ 0 60000 65536"/>
                <a:gd name="T8" fmla="*/ 0 60000 65536"/>
                <a:gd name="T9" fmla="*/ 0 w 18650"/>
                <a:gd name="T10" fmla="*/ 0 h 20044"/>
                <a:gd name="T11" fmla="*/ 18650 w 18650"/>
                <a:gd name="T12" fmla="*/ 20044 h 20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50" h="20044" fill="none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</a:path>
                <a:path w="18650" h="20044" stroke="0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2" name="Text Box 23"/>
            <p:cNvSpPr txBox="1">
              <a:spLocks noChangeArrowheads="1"/>
            </p:cNvSpPr>
            <p:nvPr/>
          </p:nvSpPr>
          <p:spPr bwMode="auto">
            <a:xfrm>
              <a:off x="4295775" y="5373688"/>
              <a:ext cx="4587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b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3" name="Text Box 24"/>
            <p:cNvSpPr txBox="1">
              <a:spLocks noChangeArrowheads="1"/>
            </p:cNvSpPr>
            <p:nvPr/>
          </p:nvSpPr>
          <p:spPr bwMode="auto">
            <a:xfrm>
              <a:off x="3359150" y="4868863"/>
              <a:ext cx="444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c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4" name="Text Box 25"/>
            <p:cNvSpPr txBox="1">
              <a:spLocks noChangeArrowheads="1"/>
            </p:cNvSpPr>
            <p:nvPr/>
          </p:nvSpPr>
          <p:spPr bwMode="auto">
            <a:xfrm>
              <a:off x="4008438" y="4149726"/>
              <a:ext cx="3286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θ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Связь между знаком косинуса и углом: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&gt;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&lt;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=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&lt;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&gt; 90°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  <a:p>
                <a:pPr eaLnBrk="1" hangingPunct="1"/>
                <a:r>
                  <a:rPr lang="ru-RU" sz="2800" dirty="0"/>
                  <a:t>Угол между двумя векторами ненулевой длины составляет:</a:t>
                </a:r>
              </a:p>
              <a:p>
                <a:pPr lvl="1" eaLnBrk="1" hangingPunct="1"/>
                <a:r>
                  <a:rPr lang="ru-RU" dirty="0"/>
                  <a:t>Менее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&gt;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Ровно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Более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&lt; 0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Два ненулевых вектора являются перпендикулярными (т.е. угол между ними равен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)</a:t>
                </a:r>
                <a:r>
                  <a:rPr lang="ru-RU" dirty="0"/>
                  <a:t>, если их скалярное произведение равно нулю</a:t>
                </a:r>
                <a:endParaRPr lang="en-US" dirty="0"/>
              </a:p>
              <a:p>
                <a:pPr eaLnBrk="1" hangingPunct="1"/>
                <a:r>
                  <a:rPr lang="ru-RU" dirty="0"/>
                  <a:t>Упражнения</a:t>
                </a:r>
              </a:p>
              <a:p>
                <a:pPr lvl="1"/>
                <a:r>
                  <a:rPr lang="ru-RU" dirty="0"/>
                  <a:t>Перпендикулярны ли векторы (1, 2) и (-4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+2∗2=0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Перпендикулярны ли векторы (</a:t>
                </a:r>
                <a:r>
                  <a:rPr lang="en-US" dirty="0"/>
                  <a:t>2</a:t>
                </a:r>
                <a:r>
                  <a:rPr lang="ru-RU" dirty="0"/>
                  <a:t>, 2) и (4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=2∗4+2∗2=12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 err="1"/>
                  <a:t>Перп</a:t>
                </a:r>
                <a:r>
                  <a:rPr lang="ru-RU" dirty="0"/>
                  <a:t>-скалярное произведение – произведение </a:t>
                </a:r>
                <a:r>
                  <a:rPr lang="ru-RU" dirty="0" err="1"/>
                  <a:t>перпа</a:t>
                </a:r>
                <a:r>
                  <a:rPr lang="ru-RU" dirty="0"/>
                  <a:t> некоторого вектора на другой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</m:oMath>
                </a14:m>
                <a:endParaRPr lang="ru-RU" b="1" dirty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Свойства (доказать, используя определение </a:t>
                </a:r>
                <a:r>
                  <a:rPr lang="en-US" b="1" dirty="0"/>
                  <a:t>a</a:t>
                </a:r>
                <a:r>
                  <a:rPr lang="en-US" dirty="0">
                    <a:latin typeface="Arial" charset="0"/>
                  </a:rPr>
                  <a:t>┴</a:t>
                </a:r>
                <a:r>
                  <a:rPr lang="ru-RU" dirty="0"/>
                  <a:t>):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–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</m:oMath>
                </a14:m>
                <a:endParaRPr lang="en-US" baseline="-25000" dirty="0">
                  <a:cs typeface="Tahoma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latin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−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  <a:blipFill>
                <a:blip r:embed="rId2"/>
                <a:stretch>
                  <a:fillRect l="-102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551384" y="4077072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488009" y="4589833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251473" y="4669209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359673" y="256577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0172" y="4940671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135709" y="357383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648597" y="41500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96000" y="1988840"/>
            <a:ext cx="5688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Даны 2 точки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C, </a:t>
            </a:r>
            <a:r>
              <a:rPr lang="ru-RU" dirty="0"/>
              <a:t>а также вектор </a:t>
            </a:r>
            <a:r>
              <a:rPr lang="en-US" b="1" dirty="0"/>
              <a:t>v</a:t>
            </a:r>
          </a:p>
          <a:p>
            <a:endParaRPr lang="en-US" b="1" dirty="0"/>
          </a:p>
          <a:p>
            <a:r>
              <a:rPr lang="ru-RU" dirty="0"/>
              <a:t>На каком расстоянии находится точка </a:t>
            </a:r>
            <a:r>
              <a:rPr lang="en-US" dirty="0"/>
              <a:t>C </a:t>
            </a:r>
            <a:r>
              <a:rPr lang="ru-RU" dirty="0"/>
              <a:t>от прямой </a:t>
            </a:r>
            <a:r>
              <a:rPr lang="en-US" dirty="0"/>
              <a:t>L, </a:t>
            </a:r>
            <a:r>
              <a:rPr lang="ru-RU" dirty="0"/>
              <a:t>проходящей через точку </a:t>
            </a:r>
            <a:r>
              <a:rPr lang="en-US" dirty="0"/>
              <a:t>A </a:t>
            </a:r>
            <a:r>
              <a:rPr lang="ru-RU" dirty="0"/>
              <a:t>в направлении вектора </a:t>
            </a:r>
            <a:r>
              <a:rPr lang="en-US" b="1" dirty="0"/>
              <a:t>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Если мы опустим перпендикуляр из точки </a:t>
            </a:r>
            <a:r>
              <a:rPr lang="en-US" dirty="0"/>
              <a:t>C </a:t>
            </a:r>
            <a:r>
              <a:rPr lang="ru-RU" dirty="0"/>
              <a:t>на прямую </a:t>
            </a:r>
            <a:r>
              <a:rPr lang="en-US" dirty="0"/>
              <a:t>L, </a:t>
            </a:r>
            <a:r>
              <a:rPr lang="ru-RU" dirty="0"/>
              <a:t>то в каком месте он пересечет </a:t>
            </a:r>
            <a:r>
              <a:rPr lang="en-US" dirty="0"/>
              <a:t>L?</a:t>
            </a:r>
          </a:p>
          <a:p>
            <a:endParaRPr lang="en-US" dirty="0"/>
          </a:p>
          <a:p>
            <a:r>
              <a:rPr lang="ru-RU" dirty="0"/>
              <a:t>Как разложить вектор </a:t>
            </a:r>
            <a:r>
              <a:rPr lang="en-US" b="1" dirty="0"/>
              <a:t>c</a:t>
            </a:r>
            <a:r>
              <a:rPr lang="en-US" dirty="0"/>
              <a:t> = C</a:t>
            </a:r>
            <a:r>
              <a:rPr lang="ru-RU" dirty="0"/>
              <a:t> – </a:t>
            </a:r>
            <a:r>
              <a:rPr lang="en-US" dirty="0"/>
              <a:t>A </a:t>
            </a:r>
            <a:r>
              <a:rPr lang="ru-RU" dirty="0"/>
              <a:t>на составляющие вдоль прямой </a:t>
            </a:r>
            <a:r>
              <a:rPr lang="en-US" dirty="0"/>
              <a:t>L </a:t>
            </a:r>
            <a:r>
              <a:rPr lang="ru-RU" dirty="0"/>
              <a:t>и в направлении, перпендикулярном к </a:t>
            </a:r>
            <a:r>
              <a:rPr lang="en-US" dirty="0"/>
              <a:t>L?</a:t>
            </a:r>
            <a:endParaRPr lang="ru-RU" dirty="0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416572" y="5085134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648597" y="2853109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3112022" y="3532558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047060" y="4102805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488010" y="2924547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920306" y="3726091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Text Box 5"/>
              <p:cNvSpPr txBox="1">
                <a:spLocks noChangeArrowheads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Text Box 6"/>
              <p:cNvSpPr txBox="1">
                <a:spLocks noChangeArrowheads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649094" y="4589690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20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017519" y="379911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785494" y="4734153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017519" y="2502128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3531745" y="3149828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856932" y="2573566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856931" y="4238852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516288" y="3409384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Строим 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Опустив перпендикуляр из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на прямую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мы говорим, что вектор </a:t>
                </a:r>
                <a:r>
                  <a:rPr lang="en-US" b="1" i="0" dirty="0">
                    <a:latin typeface="+mj-lt"/>
                  </a:rPr>
                  <a:t>c</a:t>
                </a:r>
                <a:r>
                  <a:rPr lang="en-US" dirty="0"/>
                  <a:t> </a:t>
                </a:r>
                <a:r>
                  <a:rPr lang="ru-RU" dirty="0"/>
                  <a:t>разложен на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вдоль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перпендикулярно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некоторые константы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Таким образом: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:r>
                  <a:rPr lang="ru-RU" dirty="0"/>
                  <a:t>Зная </a:t>
                </a:r>
                <a:r>
                  <a:rPr lang="en-US" b="1" dirty="0"/>
                  <a:t>c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dirty="0"/>
                  <a:t>, </a:t>
                </a:r>
                <a:r>
                  <a:rPr lang="ru-RU" dirty="0"/>
                  <a:t>можно определить </a:t>
                </a:r>
                <a:r>
                  <a:rPr lang="en-US" dirty="0"/>
                  <a:t>K </a:t>
                </a:r>
                <a:r>
                  <a:rPr lang="ru-RU" dirty="0"/>
                  <a:t>и </a:t>
                </a:r>
                <a:r>
                  <a:rPr lang="en-US" dirty="0"/>
                  <a:t>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𝐾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27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blipFill>
                <a:blip r:embed="rId7"/>
                <a:stretch>
                  <a:fillRect l="-1074" t="-8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928370" y="4086453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161981" y="422932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err="1">
                <a:latin typeface="+mj-lt"/>
              </a:rPr>
              <a:t>K</a:t>
            </a:r>
            <a:r>
              <a:rPr lang="en-US" b="1" i="0" dirty="0" err="1">
                <a:latin typeface="+mj-lt"/>
              </a:rPr>
              <a:t>v</a:t>
            </a: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72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7608168" y="611913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9" name="Text Box 13"/>
              <p:cNvSpPr txBox="1">
                <a:spLocks noChangeArrowheads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1" name="Text Box 25"/>
              <p:cNvSpPr txBox="1">
                <a:spLocks noChangeArrowheads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3" name="Text Box 27"/>
              <p:cNvSpPr txBox="1">
                <a:spLocks noChangeArrowheads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4" name="Text Box 28"/>
              <p:cNvSpPr txBox="1">
                <a:spLocks noChangeArrowheads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9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8" name="Text Box 32"/>
              <p:cNvSpPr txBox="1">
                <a:spLocks noChangeArrowheads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9" name="Text Box 33"/>
              <p:cNvSpPr txBox="1">
                <a:spLocks noChangeArrowheads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9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10" name="Text Box 34"/>
              <p:cNvSpPr txBox="1">
                <a:spLocks noChangeArrowheads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10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m – </a:t>
            </a:r>
            <a:r>
              <a:rPr lang="ru-RU" dirty="0"/>
              <a:t>проекция</a:t>
            </a:r>
            <a:r>
              <a:rPr lang="ru-RU" b="1" dirty="0"/>
              <a:t> </a:t>
            </a:r>
            <a:r>
              <a:rPr lang="en-US" b="1" dirty="0"/>
              <a:t>a </a:t>
            </a:r>
            <a:r>
              <a:rPr lang="ru-RU" dirty="0"/>
              <a:t>на</a:t>
            </a:r>
            <a:r>
              <a:rPr lang="ru-RU" b="1" dirty="0"/>
              <a:t> </a:t>
            </a:r>
            <a:r>
              <a:rPr lang="en-US" b="1" dirty="0"/>
              <a:t>n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 build="p"/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7" grpId="0"/>
      <p:bldP spid="75808" grpId="0"/>
      <p:bldP spid="75809" grpId="0"/>
      <p:bldP spid="75810" grpId="0"/>
      <p:bldP spid="758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	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Антисимметрия</a:t>
                </a:r>
                <a:endParaRPr lang="en-US" dirty="0"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−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Линейность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=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Однородность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271464" y="3167541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001840" y="3616804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6786439" y="2151541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447926" y="3602516"/>
            <a:ext cx="1371973" cy="103615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4676775" y="4643438"/>
            <a:ext cx="2124075" cy="909637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408614" y="4262917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335590" y="3902554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4" name="Text Box 18"/>
              <p:cNvSpPr txBox="1">
                <a:spLocks noChangeArrowheads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Площадь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95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blipFill>
                <a:blip r:embed="rId2"/>
                <a:stretch>
                  <a:fillRect l="-2744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1944564" y="3038954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5976815" y="3615216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616452" y="5126516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8" name="Text Box 22"/>
              <p:cNvSpPr txBox="1">
                <a:spLocks noChangeArrowheads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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𝒃</m:t>
                      </m:r>
                    </m:oMath>
                  </m:oMathPara>
                </a14:m>
                <a:endParaRPr lang="ru-RU" b="1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295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13D2ED6-BF1E-9F57-CD1C-77EA50FE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70" y="2992361"/>
            <a:ext cx="3676575" cy="3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Любые три точки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не лежащие на одной прямой, определяют единственную плоскость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Нормаль к плоскости, проходящей через три заданные точки можно найти с помощью векторного произведения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Построим два вектора</a:t>
                </a:r>
                <a:r>
                  <a:rPr lang="en-US" dirty="0"/>
                  <a:t>:</a:t>
                </a:r>
              </a:p>
              <a:p>
                <a:pPr lvl="2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b</a:t>
                </a:r>
              </a:p>
              <a:p>
                <a:pPr lvl="1" eaLnBrk="1" hangingPunct="1">
                  <a:lnSpc>
                    <a:spcPct val="8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9624392" y="4332705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7AA4FF-3262-94BD-3070-1A413926A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Векторы и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Вектор в пространстве задается при помощи упорядоченной тройки чисел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(3, 1, −8)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в пространстве тоже задается при помощи тройки чисел: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(3, 1, −8)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Точки и векторы – разные объекты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Точка имеет местоположение в пространстве, но не имеет размера и направления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Вектор не имеет местоположения, но обладает размером и направлением</a:t>
                </a:r>
              </a:p>
            </p:txBody>
          </p:sp>
        </mc:Choice>
        <mc:Fallback xmlns=""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  <a:blipFill>
                <a:blip r:embed="rId2"/>
                <a:stretch>
                  <a:fillRect l="-1146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/>
            <a:r>
              <a:rPr lang="ru-RU" dirty="0"/>
              <a:t>Направления осей лучше всего задавать векторами</a:t>
            </a:r>
          </a:p>
          <a:p>
            <a:pPr lvl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просто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8" name="Text Box 11"/>
              <p:cNvSpPr txBox="1">
                <a:spLocks noChangeArrowheads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99" name="Text Box 12"/>
              <p:cNvSpPr txBox="1">
                <a:spLocks noChangeArrowheads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100" name="Text Box 13"/>
              <p:cNvSpPr txBox="1">
                <a:spLocks noChangeArrowheads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10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53" name="Text Box 17"/>
              <p:cNvSpPr txBox="1">
                <a:spLocks noChangeArrowheads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5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0" name="Text Box 24"/>
              <p:cNvSpPr txBox="1">
                <a:spLocks noChangeArrowheads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161" name="Text Box 25"/>
              <p:cNvSpPr txBox="1">
                <a:spLocks noChangeArrowheads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О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 – O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endParaRPr lang="ru-RU" dirty="0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3311525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Точка </a:t>
                </a:r>
                <a:r>
                  <a:rPr lang="en-US" dirty="0"/>
                  <a:t>P </a:t>
                </a:r>
                <a:r>
                  <a:rPr lang="ru-RU" dirty="0"/>
                  <a:t>задается не просто тройкой чисел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тройкой вместе с началом отсчета</a:t>
                </a:r>
              </a:p>
            </p:txBody>
          </p:sp>
        </mc:Choice>
        <mc:Fallback xmlns="">
          <p:sp>
            <p:nvSpPr>
              <p:cNvPr id="9116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blipFill>
                <a:blip r:embed="rId8"/>
                <a:stretch>
                  <a:fillRect l="-534" t="-8065" b="-225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Полезно представлять точки и векторы с помощью </a:t>
                </a:r>
                <a:r>
                  <a:rPr lang="ru-RU" b="1" i="1" dirty="0"/>
                  <a:t>одного и того же</a:t>
                </a:r>
                <a:r>
                  <a:rPr lang="ru-RU" dirty="0"/>
                  <a:t> набора базовых объектов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b="1" dirty="0"/>
              </a:p>
              <a:p>
                <a:r>
                  <a:rPr lang="ru-RU" dirty="0"/>
                  <a:t>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Четвертый компонент показывает, входит ли в состав объекта начало отсчета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DF238-CA79-93F4-E7ED-77E8CD4E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F416B-3898-114D-CC4E-9567C2244B2E}"/>
              </a:ext>
            </a:extLst>
          </p:cNvPr>
          <p:cNvSpPr/>
          <p:nvPr/>
        </p:nvSpPr>
        <p:spPr>
          <a:xfrm>
            <a:off x="53865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08EA3-2A84-6D9E-9E59-DFB8CF13C6E8}"/>
              </a:ext>
            </a:extLst>
          </p:cNvPr>
          <p:cNvSpPr/>
          <p:nvPr/>
        </p:nvSpPr>
        <p:spPr>
          <a:xfrm>
            <a:off x="1126579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9A617-7C86-026E-5782-F118BD2A4096}"/>
              </a:ext>
            </a:extLst>
          </p:cNvPr>
          <p:cNvSpPr/>
          <p:nvPr/>
        </p:nvSpPr>
        <p:spPr>
          <a:xfrm>
            <a:off x="171450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F37829-8D59-C934-3CFF-908C222F856B}"/>
                  </a:ext>
                </a:extLst>
              </p:cNvPr>
              <p:cNvSpPr/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F37829-8D59-C934-3CFF-908C222F8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blipFill>
                <a:blip r:embed="rId2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DC6DA1-473D-5E04-5279-DC89D49CC335}"/>
                  </a:ext>
                </a:extLst>
              </p:cNvPr>
              <p:cNvSpPr/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DC6DA1-473D-5E04-5279-DC89D49CC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1CFC2E-B4DF-DE97-B0CF-9D283F9F268B}"/>
                  </a:ext>
                </a:extLst>
              </p:cNvPr>
              <p:cNvSpPr/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1CFC2E-B4DF-DE97-B0CF-9D283F9F2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blipFill>
                <a:blip r:embed="rId4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4F4542B-B943-8388-1120-CA12E2CCB18A}"/>
              </a:ext>
            </a:extLst>
          </p:cNvPr>
          <p:cNvSpPr/>
          <p:nvPr/>
        </p:nvSpPr>
        <p:spPr>
          <a:xfrm>
            <a:off x="53865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FC2F2-8B6A-1A3B-29B0-D6A2A9ED1809}"/>
              </a:ext>
            </a:extLst>
          </p:cNvPr>
          <p:cNvSpPr/>
          <p:nvPr/>
        </p:nvSpPr>
        <p:spPr>
          <a:xfrm>
            <a:off x="1126579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7380D-3D4B-1E24-C292-2F5F520CFEC4}"/>
              </a:ext>
            </a:extLst>
          </p:cNvPr>
          <p:cNvSpPr/>
          <p:nvPr/>
        </p:nvSpPr>
        <p:spPr>
          <a:xfrm>
            <a:off x="171450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92FCA-EFC4-62C2-8327-5F79F9B2A6E6}"/>
              </a:ext>
            </a:extLst>
          </p:cNvPr>
          <p:cNvSpPr/>
          <p:nvPr/>
        </p:nvSpPr>
        <p:spPr>
          <a:xfrm>
            <a:off x="53865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E983F-12F9-B415-234E-970EB424B424}"/>
              </a:ext>
            </a:extLst>
          </p:cNvPr>
          <p:cNvSpPr/>
          <p:nvPr/>
        </p:nvSpPr>
        <p:spPr>
          <a:xfrm>
            <a:off x="1126579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C8A3C6-1EE9-8256-0768-C0D5D5775C12}"/>
              </a:ext>
            </a:extLst>
          </p:cNvPr>
          <p:cNvSpPr/>
          <p:nvPr/>
        </p:nvSpPr>
        <p:spPr>
          <a:xfrm>
            <a:off x="171450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CFAAE-F2CF-F037-C21D-DAD338742658}"/>
              </a:ext>
            </a:extLst>
          </p:cNvPr>
          <p:cNvSpPr/>
          <p:nvPr/>
        </p:nvSpPr>
        <p:spPr>
          <a:xfrm>
            <a:off x="2892057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DB3CEE-0DBD-6B94-E3F7-0F0B75FC4A51}"/>
              </a:ext>
            </a:extLst>
          </p:cNvPr>
          <p:cNvSpPr/>
          <p:nvPr/>
        </p:nvSpPr>
        <p:spPr>
          <a:xfrm>
            <a:off x="3479985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CF2BE9-8CB4-B2CE-4E12-9CB8B4751C3A}"/>
                  </a:ext>
                </a:extLst>
              </p:cNvPr>
              <p:cNvSpPr/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CF2BE9-8CB4-B2CE-4E12-9CB8B4751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blipFill>
                <a:blip r:embed="rId5"/>
                <a:stretch>
                  <a:fillRect l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971E4B9-9B07-E85D-18F9-D99BD974D1C5}"/>
              </a:ext>
            </a:extLst>
          </p:cNvPr>
          <p:cNvSpPr/>
          <p:nvPr/>
        </p:nvSpPr>
        <p:spPr>
          <a:xfrm>
            <a:off x="2892057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451E33-1D71-6EEB-E7BA-2160D14A48EF}"/>
              </a:ext>
            </a:extLst>
          </p:cNvPr>
          <p:cNvSpPr/>
          <p:nvPr/>
        </p:nvSpPr>
        <p:spPr>
          <a:xfrm>
            <a:off x="3479985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BA1DA9-D16E-53CF-DC85-60E2CDE0538B}"/>
                  </a:ext>
                </a:extLst>
              </p:cNvPr>
              <p:cNvSpPr/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BA1DA9-D16E-53CF-DC85-60E2CDE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2565FC7-70B5-CE7D-BA53-D557628594F2}"/>
              </a:ext>
            </a:extLst>
          </p:cNvPr>
          <p:cNvSpPr/>
          <p:nvPr/>
        </p:nvSpPr>
        <p:spPr>
          <a:xfrm>
            <a:off x="2892057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429B0D-52C7-9CDB-6E5C-81BF270C98F3}"/>
              </a:ext>
            </a:extLst>
          </p:cNvPr>
          <p:cNvSpPr/>
          <p:nvPr/>
        </p:nvSpPr>
        <p:spPr>
          <a:xfrm>
            <a:off x="3479985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43327F-E2B7-37D5-9722-B2149502FACA}"/>
                  </a:ext>
                </a:extLst>
              </p:cNvPr>
              <p:cNvSpPr/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43327F-E2B7-37D5-9722-B2149502F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blipFill>
                <a:blip r:embed="rId7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605BDBF-C1AE-912A-4E55-30E7DCE4718A}"/>
              </a:ext>
            </a:extLst>
          </p:cNvPr>
          <p:cNvSpPr/>
          <p:nvPr/>
        </p:nvSpPr>
        <p:spPr>
          <a:xfrm>
            <a:off x="4655841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88A15-F596-8987-D2C9-2F657E6C61E6}"/>
              </a:ext>
            </a:extLst>
          </p:cNvPr>
          <p:cNvSpPr/>
          <p:nvPr/>
        </p:nvSpPr>
        <p:spPr>
          <a:xfrm>
            <a:off x="4655841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A288B-4904-7F76-5FF3-EB597C32C7F6}"/>
              </a:ext>
            </a:extLst>
          </p:cNvPr>
          <p:cNvSpPr/>
          <p:nvPr/>
        </p:nvSpPr>
        <p:spPr>
          <a:xfrm>
            <a:off x="4655841" y="170434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EF8662-41C3-A768-410F-86B414553500}"/>
              </a:ext>
            </a:extLst>
          </p:cNvPr>
          <p:cNvSpPr/>
          <p:nvPr/>
        </p:nvSpPr>
        <p:spPr>
          <a:xfrm>
            <a:off x="289437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C79896-C33D-65AF-910F-414B2015C400}"/>
              </a:ext>
            </a:extLst>
          </p:cNvPr>
          <p:cNvSpPr/>
          <p:nvPr/>
        </p:nvSpPr>
        <p:spPr>
          <a:xfrm>
            <a:off x="3482305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EC1D9-01CE-9000-A352-8F0B3311B42D}"/>
              </a:ext>
            </a:extLst>
          </p:cNvPr>
          <p:cNvSpPr/>
          <p:nvPr/>
        </p:nvSpPr>
        <p:spPr>
          <a:xfrm>
            <a:off x="4070233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78F56D-6D33-142E-93BF-6832E35A7B58}"/>
              </a:ext>
            </a:extLst>
          </p:cNvPr>
          <p:cNvSpPr/>
          <p:nvPr/>
        </p:nvSpPr>
        <p:spPr>
          <a:xfrm>
            <a:off x="2894377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D2191D-140E-3C96-BCBF-4D09AC7FCF5D}"/>
              </a:ext>
            </a:extLst>
          </p:cNvPr>
          <p:cNvSpPr/>
          <p:nvPr/>
        </p:nvSpPr>
        <p:spPr>
          <a:xfrm>
            <a:off x="3482305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876BE5-FE66-1D7D-9F92-AC59AA4BA552}"/>
                  </a:ext>
                </a:extLst>
              </p:cNvPr>
              <p:cNvSpPr/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solidFill>
                <a:srgbClr val="FF00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876BE5-FE66-1D7D-9F92-AC59AA4BA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04A5D4F3-ECD0-5C94-F37B-A3DE92B9C796}"/>
              </a:ext>
            </a:extLst>
          </p:cNvPr>
          <p:cNvSpPr/>
          <p:nvPr/>
        </p:nvSpPr>
        <p:spPr>
          <a:xfrm>
            <a:off x="289437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C0638D-C393-C9A7-58CB-E39840F1E0E8}"/>
              </a:ext>
            </a:extLst>
          </p:cNvPr>
          <p:cNvSpPr/>
          <p:nvPr/>
        </p:nvSpPr>
        <p:spPr>
          <a:xfrm>
            <a:off x="3482305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6DD5B2-5519-5B70-037B-8522AFBAEE7B}"/>
              </a:ext>
            </a:extLst>
          </p:cNvPr>
          <p:cNvSpPr/>
          <p:nvPr/>
        </p:nvSpPr>
        <p:spPr>
          <a:xfrm>
            <a:off x="4070233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8F3F1D-226B-FDDC-CBD1-657514AB7323}"/>
              </a:ext>
            </a:extLst>
          </p:cNvPr>
          <p:cNvSpPr/>
          <p:nvPr/>
        </p:nvSpPr>
        <p:spPr>
          <a:xfrm>
            <a:off x="289437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8A60C-42F6-1519-CA9F-F06CAF5D7DEA}"/>
              </a:ext>
            </a:extLst>
          </p:cNvPr>
          <p:cNvSpPr/>
          <p:nvPr/>
        </p:nvSpPr>
        <p:spPr>
          <a:xfrm>
            <a:off x="3482305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897D4B-FC65-5C1E-1728-6B849E995F22}"/>
              </a:ext>
            </a:extLst>
          </p:cNvPr>
          <p:cNvSpPr/>
          <p:nvPr/>
        </p:nvSpPr>
        <p:spPr>
          <a:xfrm>
            <a:off x="4070233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F3ED2A-E47E-DDC7-F279-D15D6F4099F6}"/>
              </a:ext>
            </a:extLst>
          </p:cNvPr>
          <p:cNvSpPr/>
          <p:nvPr/>
        </p:nvSpPr>
        <p:spPr>
          <a:xfrm>
            <a:off x="465584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2059-9ADB-4531-520E-97FA4CFCE6FC}"/>
              </a:ext>
            </a:extLst>
          </p:cNvPr>
          <p:cNvSpPr/>
          <p:nvPr/>
        </p:nvSpPr>
        <p:spPr>
          <a:xfrm>
            <a:off x="4655841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C3C597-9F5C-06A4-406B-F2AE8047ABD5}"/>
              </a:ext>
            </a:extLst>
          </p:cNvPr>
          <p:cNvSpPr/>
          <p:nvPr/>
        </p:nvSpPr>
        <p:spPr>
          <a:xfrm>
            <a:off x="465584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2C839E-47A0-A993-E69C-D2F852A631E6}"/>
              </a:ext>
            </a:extLst>
          </p:cNvPr>
          <p:cNvSpPr/>
          <p:nvPr/>
        </p:nvSpPr>
        <p:spPr>
          <a:xfrm>
            <a:off x="465584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D3B467C-8D4A-4340-19E4-587D0F7BA658}"/>
              </a:ext>
            </a:extLst>
          </p:cNvPr>
          <p:cNvSpPr/>
          <p:nvPr/>
        </p:nvSpPr>
        <p:spPr>
          <a:xfrm>
            <a:off x="4128057" y="3614017"/>
            <a:ext cx="382317" cy="91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87E905A-F622-1D3D-FFAF-0867E87BFCD3}"/>
              </a:ext>
            </a:extLst>
          </p:cNvPr>
          <p:cNvSpPr/>
          <p:nvPr/>
        </p:nvSpPr>
        <p:spPr>
          <a:xfrm>
            <a:off x="2604121" y="4718208"/>
            <a:ext cx="1379920" cy="316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/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9F08F3C0-61B8-0B63-641E-30C6895F9FC3}"/>
              </a:ext>
            </a:extLst>
          </p:cNvPr>
          <p:cNvSpPr/>
          <p:nvPr/>
        </p:nvSpPr>
        <p:spPr>
          <a:xfrm>
            <a:off x="2711624" y="1556792"/>
            <a:ext cx="2664296" cy="1975097"/>
          </a:xfrm>
          <a:prstGeom prst="bracketPair">
            <a:avLst>
              <a:gd name="adj" fmla="val 1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16B49F8F-B35C-7CA1-85E1-47D30A82B300}"/>
              </a:ext>
            </a:extLst>
          </p:cNvPr>
          <p:cNvSpPr/>
          <p:nvPr/>
        </p:nvSpPr>
        <p:spPr>
          <a:xfrm>
            <a:off x="407368" y="3888736"/>
            <a:ext cx="1944217" cy="2564600"/>
          </a:xfrm>
          <a:prstGeom prst="bracketPair">
            <a:avLst>
              <a:gd name="adj" fmla="val 9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B1935ECC-6FD3-6360-3F5E-443BF5982F3C}"/>
              </a:ext>
            </a:extLst>
          </p:cNvPr>
          <p:cNvSpPr/>
          <p:nvPr/>
        </p:nvSpPr>
        <p:spPr>
          <a:xfrm>
            <a:off x="2711624" y="3888736"/>
            <a:ext cx="2664296" cy="2564600"/>
          </a:xfrm>
          <a:prstGeom prst="bracketPair">
            <a:avLst>
              <a:gd name="adj" fmla="val 4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52C14-BE44-9416-0834-8240E3D11417}"/>
              </a:ext>
            </a:extLst>
          </p:cNvPr>
          <p:cNvSpPr txBox="1"/>
          <p:nvPr/>
        </p:nvSpPr>
        <p:spPr>
          <a:xfrm>
            <a:off x="7342464" y="21427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AAE43-E717-445D-FBC6-134EEFD60AC1}"/>
              </a:ext>
            </a:extLst>
          </p:cNvPr>
          <p:cNvSpPr txBox="1"/>
          <p:nvPr/>
        </p:nvSpPr>
        <p:spPr>
          <a:xfrm>
            <a:off x="2305731" y="2288256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65994-917F-362A-06BD-1041283ED20E}"/>
              </a:ext>
            </a:extLst>
          </p:cNvPr>
          <p:cNvSpPr txBox="1"/>
          <p:nvPr/>
        </p:nvSpPr>
        <p:spPr>
          <a:xfrm>
            <a:off x="1209054" y="3402764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B042D-0583-C54D-2053-BA9FE3BFC8E6}"/>
              </a:ext>
            </a:extLst>
          </p:cNvPr>
          <p:cNvSpPr txBox="1"/>
          <p:nvPr/>
        </p:nvSpPr>
        <p:spPr>
          <a:xfrm>
            <a:off x="3903750" y="6401962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9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blipFill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6"/>
              <p:cNvSpPr txBox="1"/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26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983432" y="4902200"/>
            <a:ext cx="101531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Эти примерами </a:t>
            </a:r>
            <a:r>
              <a:rPr lang="ru-RU" sz="2000" b="1" dirty="0"/>
              <a:t>однородного представления</a:t>
            </a:r>
            <a:r>
              <a:rPr lang="ru-RU" sz="2000" dirty="0"/>
              <a:t> векторов и точек.</a:t>
            </a:r>
          </a:p>
          <a:p>
            <a:r>
              <a:rPr lang="ru-RU" sz="2000" dirty="0"/>
              <a:t>Оно сохраняет различие между точками и векторами и предоставляет компактную запись при работе с аффинными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Разность двух точек</a:t>
                </a:r>
                <a:r>
                  <a:rPr lang="en-US" sz="2400" dirty="0"/>
                  <a:t> </a:t>
                </a:r>
                <a:r>
                  <a:rPr lang="ru-RU" sz="2400" dirty="0"/>
                  <a:t>-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–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точки и вектора – точка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двух векторов –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,0)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масштабирование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создание любой линейной комбинации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sz="2000" dirty="0"/>
                  <a:t>Для векторов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произвольных скаляров </a:t>
                </a:r>
                <a:r>
                  <a:rPr lang="en-US" sz="2000" dirty="0"/>
                  <a:t>a </a:t>
                </a:r>
                <a:r>
                  <a:rPr lang="ru-RU" sz="2000" dirty="0"/>
                  <a:t>и </a:t>
                </a:r>
                <a:r>
                  <a:rPr lang="en-US" sz="2000" dirty="0"/>
                  <a:t>b </a:t>
                </a:r>
                <a:r>
                  <a:rPr lang="ru-RU" sz="2000" dirty="0"/>
                  <a:t>имеем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что является вектором</a:t>
                </a:r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  <a:blipFill>
                <a:blip r:embed="rId2"/>
                <a:stretch>
                  <a:fillRect l="-868" t="-1624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Рассмотрим формирование линейной комбинации двух точек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ru-RU" sz="2800" dirty="0"/>
                  <a:t> со скалярами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Результат является истинной точкой лишь в том случае, когда </a:t>
                </a:r>
                <a:r>
                  <a:rPr lang="en-US" i="1" dirty="0" err="1">
                    <a:solidFill>
                      <a:schemeClr val="hlink"/>
                    </a:solidFill>
                    <a:latin typeface="Times New Roman" pitchFamily="18" charset="0"/>
                  </a:rPr>
                  <a:t>f+g</a:t>
                </a:r>
                <a:r>
                  <a:rPr lang="en-US" dirty="0">
                    <a:solidFill>
                      <a:schemeClr val="hlink"/>
                    </a:solidFill>
                  </a:rPr>
                  <a:t>=1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Если сумма коэффициентов линейной комбинации равна 1, такая комбинация является аффинной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1">
                  <a:lnSpc>
                    <a:spcPct val="80000"/>
                  </a:lnSpc>
                </a:pPr>
                <a:r>
                  <a:rPr lang="ru-RU" dirty="0"/>
                  <a:t>Следовательно, единственная истинная комбинация точек – аффинная комбинация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b="1" dirty="0"/>
                  <a:t>Любая аффинная комбинация точек является истинной точкой</a:t>
                </a: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Пусть дана линейная комбинация двух точек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𝑔𝑅</m:t>
                    </m:r>
                  </m:oMath>
                </a14:m>
                <a:r>
                  <a:rPr lang="en-US" sz="2800" i="1" dirty="0"/>
                  <a:t>,</a:t>
                </a:r>
                <a:r>
                  <a:rPr lang="ru-RU" sz="2800" i="1" dirty="0"/>
                  <a:t> </a:t>
                </a:r>
                <a:r>
                  <a:rPr lang="ru-RU" sz="2800" dirty="0"/>
                  <a:t>такая, что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ru-RU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>
                    <a:cs typeface="Tahoma" pitchFamily="34" charset="0"/>
                  </a:rPr>
                  <a:t>Пусть начало отсчета смещено на вектор </a:t>
                </a:r>
                <a:r>
                  <a:rPr lang="en-US" b="1" i="1" dirty="0">
                    <a:cs typeface="Tahoma" pitchFamily="34" charset="0"/>
                  </a:rPr>
                  <a:t>u</a:t>
                </a:r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тогда точка </a:t>
                </a:r>
                <a:r>
                  <a:rPr lang="en-US" i="1" dirty="0">
                    <a:cs typeface="Tahoma" pitchFamily="34" charset="0"/>
                  </a:rPr>
                  <a:t>P</a:t>
                </a:r>
                <a:r>
                  <a:rPr lang="ru-RU" dirty="0">
                    <a:cs typeface="Tahoma" pitchFamily="34" charset="0"/>
                  </a:rPr>
                  <a:t> смещена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а точка </a:t>
                </a:r>
                <a:r>
                  <a:rPr lang="en-US" i="1" dirty="0">
                    <a:cs typeface="Tahoma" pitchFamily="34" charset="0"/>
                  </a:rPr>
                  <a:t>R</a:t>
                </a:r>
                <a:r>
                  <a:rPr lang="en-US" dirty="0">
                    <a:cs typeface="Tahoma" pitchFamily="34" charset="0"/>
                  </a:rPr>
                  <a:t> – </a:t>
                </a:r>
                <a:r>
                  <a:rPr lang="ru-RU" dirty="0">
                    <a:cs typeface="Tahoma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r>
                  <a:rPr lang="ru-RU" dirty="0">
                    <a:cs typeface="Tahoma" pitchFamily="34" charset="0"/>
                  </a:rPr>
                  <a:t>Если </a:t>
                </a:r>
                <a:r>
                  <a:rPr lang="en-US" dirty="0">
                    <a:cs typeface="Tahoma" pitchFamily="34" charset="0"/>
                  </a:rPr>
                  <a:t>E </a:t>
                </a:r>
                <a:r>
                  <a:rPr lang="ru-RU" dirty="0">
                    <a:cs typeface="Tahoma" pitchFamily="34" charset="0"/>
                  </a:rPr>
                  <a:t>является истинной точкой, то она также должна быть смещена в новую точку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однако мы имеем: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pPr lvl="1"/>
                <a:r>
                  <a:rPr lang="ru-RU" dirty="0">
                    <a:cs typeface="Tahoma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≠1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dirty="0">
                  <a:cs typeface="Tahoma" pitchFamily="34" charset="0"/>
                </a:endParaRPr>
              </a:p>
              <a:p>
                <a:r>
                  <a:rPr lang="ru-RU" b="1" dirty="0" err="1">
                    <a:cs typeface="Tahoma" pitchFamily="34" charset="0"/>
                  </a:rPr>
                  <a:t>Неаффинная</a:t>
                </a:r>
                <a:r>
                  <a:rPr lang="ru-RU" b="1" dirty="0">
                    <a:cs typeface="Tahoma" pitchFamily="34" charset="0"/>
                  </a:rPr>
                  <a:t> комбинация точек в различных системах координат дает различные точки</a:t>
                </a:r>
                <a:endParaRPr lang="en-US" b="1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3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Аффинная комбинация точек, выраженная уравнением</a:t>
                </a:r>
                <a:br>
                  <a:rPr lang="ru-RU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𝐵𝑡</m:t>
                    </m:r>
                  </m:oMath>
                </a14:m>
                <a:br>
                  <a:rPr lang="ru-RU" sz="2800" dirty="0"/>
                </a:br>
                <a:r>
                  <a:rPr lang="ru-RU" sz="2800" dirty="0"/>
                  <a:t>выполняет </a:t>
                </a:r>
                <a:r>
                  <a:rPr lang="ru-RU" sz="2800" b="1" dirty="0"/>
                  <a:t>линейную интерполяцию</a:t>
                </a:r>
                <a:r>
                  <a:rPr lang="ru-RU" sz="2800" dirty="0"/>
                  <a:t> между точками </a:t>
                </a:r>
                <a:r>
                  <a:rPr lang="en-US" sz="2800" dirty="0"/>
                  <a:t>A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Иными словами</a:t>
                </a:r>
                <a:r>
                  <a:rPr lang="en-US" sz="2800" dirty="0"/>
                  <a:t>, x-</a:t>
                </a:r>
                <a:r>
                  <a:rPr lang="ru-RU" sz="2800" dirty="0"/>
                  <a:t>компонент 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(t) </a:t>
                </a:r>
                <a:r>
                  <a:rPr lang="ru-RU" sz="2800" dirty="0"/>
                  <a:t>генерирует величину, которая составляет </a:t>
                </a:r>
                <a:r>
                  <a:rPr lang="en-US" sz="2800" dirty="0"/>
                  <a:t>t-</a:t>
                </a:r>
                <a:r>
                  <a:rPr lang="ru-RU" sz="2800" dirty="0"/>
                  <a:t>ю часть расстояния между точками </a:t>
                </a:r>
                <a:r>
                  <a:rPr lang="en-US" sz="2800" dirty="0"/>
                  <a:t>A</a:t>
                </a:r>
                <a:r>
                  <a:rPr lang="en-US" sz="2800" baseline="-25000" dirty="0"/>
                  <a:t>x</a:t>
                </a:r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  <a:r>
                  <a:rPr lang="en-US" sz="2800" baseline="-25000" dirty="0"/>
                  <a:t>x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Аналогично для </a:t>
                </a:r>
                <a:r>
                  <a:rPr lang="en-US" dirty="0"/>
                  <a:t>y </a:t>
                </a:r>
                <a:r>
                  <a:rPr lang="ru-RU" dirty="0"/>
                  <a:t>и </a:t>
                </a:r>
                <a:r>
                  <a:rPr lang="en-US" dirty="0"/>
                  <a:t>z-</a:t>
                </a:r>
                <a:r>
                  <a:rPr lang="ru-RU" dirty="0"/>
                  <a:t> компонент</a:t>
                </a:r>
              </a:p>
            </p:txBody>
          </p:sp>
        </mc:Choice>
        <mc:Fallback xmlns="">
          <p:sp>
            <p:nvSpPr>
              <p:cNvPr id="9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83432" y="2239963"/>
            <a:ext cx="93607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983432" y="4381500"/>
            <a:ext cx="9443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 dirty="0"/>
              <a:t>D </a:t>
            </a:r>
            <a:r>
              <a:rPr lang="ru-RU" dirty="0"/>
              <a:t>плоскости и в 3</a:t>
            </a:r>
            <a:r>
              <a:rPr lang="en-US" dirty="0"/>
              <a:t>D</a:t>
            </a:r>
            <a:r>
              <a:rPr lang="ru-RU" dirty="0"/>
              <a:t> пространстве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Аффинное преобразование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Отображает плоскость или пространство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Аффинное преобразование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063553" y="3998913"/>
            <a:ext cx="6950273" cy="1181100"/>
            <a:chOff x="539552" y="3998913"/>
            <a:chExt cx="6950273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800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063552" y="5373688"/>
            <a:ext cx="6972498" cy="1181100"/>
            <a:chOff x="539552" y="5373688"/>
            <a:chExt cx="6972498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Определитель матрицы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726" name="Object 6"/>
              <p:cNvSpPr txBox="1"/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7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DE9EDD-8917-2949-9717-7E5BFE1F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С каждой квадратной матрицей связано некоторое число, называемое ее </a:t>
            </a:r>
            <a:r>
              <a:rPr lang="ru-RU" sz="2800" b="1" dirty="0"/>
              <a:t>определителем</a:t>
            </a:r>
          </a:p>
          <a:p>
            <a:pPr lvl="1" eaLnBrk="1" hangingPunct="1"/>
            <a:r>
              <a:rPr lang="ru-RU" dirty="0"/>
              <a:t>Обозначается </a:t>
            </a:r>
            <a:r>
              <a:rPr lang="en-US" dirty="0"/>
              <a:t>|M| </a:t>
            </a:r>
            <a:r>
              <a:rPr lang="ru-RU" dirty="0"/>
              <a:t>или </a:t>
            </a:r>
            <a:r>
              <a:rPr lang="en-US" dirty="0"/>
              <a:t>det M</a:t>
            </a:r>
            <a:endParaRPr lang="ru-RU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/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1271464" y="522920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AC13-244B-7B0E-6A6E-81330D4E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системы линейных уравнений</a:t>
            </a:r>
            <a:r>
              <a:rPr lang="en-US" dirty="0"/>
              <a:t> c</a:t>
            </a:r>
            <a:r>
              <a:rPr lang="ru-RU" dirty="0"/>
              <a:t> помощью матриц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D4571-389A-FAC9-4355-F04F2A63C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Решим систему линейных уравнений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ненулевой вектор</a:t>
                </a:r>
              </a:p>
              <a:p>
                <a:pPr lvl="1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существует,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Пример:</a:t>
                </a:r>
              </a:p>
              <a:p>
                <a:pPr lvl="1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некоторые известные 2</a:t>
                </a:r>
                <a:r>
                  <a:rPr lang="en-US" dirty="0"/>
                  <a:t>D </a:t>
                </a:r>
                <a:r>
                  <a:rPr lang="ru-RU" dirty="0"/>
                  <a:t>векторы. Найти скаляры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lvl="1"/>
                <a:r>
                  <a:rPr lang="ru-RU" dirty="0"/>
                  <a:t>Решение:</a:t>
                </a:r>
              </a:p>
              <a:p>
                <a:pPr lvl="2"/>
                <a:r>
                  <a:rPr lang="ru-RU" b="0" dirty="0"/>
                  <a:t>Вектор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можно представить через произведение матриц: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Тогда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Аналогично можно найти коэффициенты линейной комбинации векторов большей размерности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D4571-389A-FAC9-4355-F04F2A63C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53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6732</TotalTime>
  <Words>6843</Words>
  <Application>Microsoft Office PowerPoint</Application>
  <PresentationFormat>Widescreen</PresentationFormat>
  <Paragraphs>989</Paragraphs>
  <Slides>166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8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Математические основы компьютерной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Вычитание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Векторы и точки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Умножение матриц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Аффинное преобразование</vt:lpstr>
      <vt:lpstr>PowerPoint Presentation</vt:lpstr>
      <vt:lpstr>PowerPoint Presentation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Решение системы линейных уравнений c помощью матриц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Преобразование системы координат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Куда матрица камеры трансформирует точку Eye?</vt:lpstr>
      <vt:lpstr>Перспективная проекция точки</vt:lpstr>
      <vt:lpstr>Задача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Неравномерность изменения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PowerPoint Presentation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350</cp:revision>
  <dcterms:created xsi:type="dcterms:W3CDTF">2006-10-11T18:13:04Z</dcterms:created>
  <dcterms:modified xsi:type="dcterms:W3CDTF">2025-04-13T09:38:34Z</dcterms:modified>
</cp:coreProperties>
</file>