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48"/>
  </p:notesMasterIdLst>
  <p:sldIdLst>
    <p:sldId id="288" r:id="rId2"/>
    <p:sldId id="257" r:id="rId3"/>
    <p:sldId id="258" r:id="rId4"/>
    <p:sldId id="283" r:id="rId5"/>
    <p:sldId id="259" r:id="rId6"/>
    <p:sldId id="260" r:id="rId7"/>
    <p:sldId id="263" r:id="rId8"/>
    <p:sldId id="261" r:id="rId9"/>
    <p:sldId id="284" r:id="rId10"/>
    <p:sldId id="264" r:id="rId11"/>
    <p:sldId id="265" r:id="rId12"/>
    <p:sldId id="285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9" r:id="rId22"/>
    <p:sldId id="273" r:id="rId23"/>
    <p:sldId id="276" r:id="rId24"/>
    <p:sldId id="290" r:id="rId25"/>
    <p:sldId id="274" r:id="rId26"/>
    <p:sldId id="277" r:id="rId27"/>
    <p:sldId id="278" r:id="rId28"/>
    <p:sldId id="279" r:id="rId29"/>
    <p:sldId id="280" r:id="rId30"/>
    <p:sldId id="282" r:id="rId31"/>
    <p:sldId id="281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75" r:id="rId47"/>
  </p:sldIdLst>
  <p:sldSz cx="12192000" cy="6858000"/>
  <p:notesSz cx="6858000" cy="9144000"/>
  <p:custDataLst>
    <p:tags r:id="rId4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36" y="84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819874-28A2-46DE-BF76-F34B292A9E61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86B00-C1BB-4528-A816-F0ADC000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A779B27D-9217-4218-9478-1373E4E1E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74CCE929-B9CA-4446-823D-E269C6D64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44DBC8C0-2749-4D5D-B20D-10BA16D21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CE03EC-959C-4530-8A5D-5CEFC6DF12B6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198A-AFCF-4ECA-8F33-D458E0663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F044-A52C-4BE8-A55F-9B80371B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319A-564C-4C2D-B4F3-EE103536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FD7-BD8E-4307-96A1-266DF27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A95D-103D-4C90-BF51-63A1E4C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8DCC-E48A-4FA0-8D31-BC91482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638-F97D-48AF-A36C-0A2BBEEE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1015-602A-4EC1-8C36-1FF64CD0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3A2D-0DB7-4C2D-96D4-E2DCE5FE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3FBC-A550-4DC2-97AD-CA4C52EB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B296-929E-46D7-A3B5-69A0EBEBC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7ED0-903B-4958-8B90-08D7D9B0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78CC-D782-45BB-827E-40CEEB4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9C42-CAE5-49B9-BCB3-312BDFAA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299A-D1F3-4BA0-9090-2302770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BE0-FB50-4AD3-B07D-B433424D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C38-3ABD-42F8-BDEB-FD788F88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B8FB-8720-4655-9539-E13A731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6229-75CD-420C-91C0-E28D646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0367-789C-4E9E-9180-E91D084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3228-1F27-444E-8D6C-563BD6B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E3C2-0288-4679-941C-A1A7A3E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2977-15D9-4145-9ACC-3E2527A2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E04E-A890-4D75-A39D-2AE45285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3288-A348-46DC-9D99-DB2F739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D5B-22A6-4C60-8201-9FD9CB6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C2FB-182B-45D3-BA9C-358384E2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08D1-FA9C-4339-9C50-785851CD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AF2A-AC22-4F17-842F-DCB4989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2025B-9BCE-419C-B830-C83D830D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8ADD-0842-4F20-910B-EF51F472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39C8-E2B4-400E-AEB7-9A09D2E3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9172-90C0-432B-8B5D-32465752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DA3E-B9CB-43E2-B705-BCCBA08C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DA7D6-2AC3-46EA-90B5-60F99DC85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1660-4060-430B-87AF-C8B9AC87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2687-D47F-4F1F-ADE8-4F25DD80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81F00-1A40-4100-A8B5-E6B6E5D1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8CDED-DD6C-4459-8D56-6D4D0C0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51E-5774-4433-9BC0-40DDEF3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B176-006D-4E6E-8123-7CCCBB5A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86B2D-C2A6-408B-9F81-04E1941F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9D02-08E7-4D10-B7E7-3965F371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F50B-BC9F-465E-B2A6-03FBE07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9CDDA-4A76-452B-ADE9-847CD764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AC87-C181-4EEF-BF58-30CE4890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109-4B19-4234-9810-16E5C334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F53F-22FC-4406-A2F4-DA841189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0A8A-187E-4364-8A1E-62ACF25C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2E68-CD40-4C8E-9494-D7AE5C48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A5D4-1744-4C44-A64E-EDFF97B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BAB9-D06A-4729-8BDB-B1959E4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2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98E-778B-4813-92E3-41FA47FA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1F414-DDC6-40DD-82D7-4019ADC4F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398B-7B6C-4BE5-9D33-CAD8BA17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D0A7-479E-4FB6-B175-C10015CB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270A-4AC4-4A7F-8F6B-A6B2425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5AC3-0B57-4A1F-85A7-6F307C9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46D77-F923-49BD-A034-9570CAD5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8CAE-DF3F-4A62-AD2D-C8062967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5407-38A5-4DF5-A735-F7FFA590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6F21-CAA1-4606-ADBD-A3D738B6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EFB0-30B2-4DE3-9E97-149353B6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erome.jouvie.free.fr/OpenGl/Lessons/Lesson8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3B57-9951-46E8-AA54-4385CFAF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ru-RU" dirty="0"/>
              <a:t>Практическое использование шейдеров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2D32B-5A24-C4F2-60CE-79C211831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фрагментного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вектора нормали и направления на источник света</a:t>
            </a:r>
          </a:p>
          <a:p>
            <a:pPr lvl="1"/>
            <a:r>
              <a:rPr lang="ru-RU" dirty="0"/>
              <a:t>При интерполяции векторов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N </a:t>
            </a:r>
            <a:r>
              <a:rPr lang="ru-RU" dirty="0"/>
              <a:t>света они перестают быть единичными</a:t>
            </a:r>
          </a:p>
          <a:p>
            <a:pPr lvl="1"/>
            <a:r>
              <a:rPr lang="ru-RU" dirty="0"/>
              <a:t>Используется функция встроенная функция </a:t>
            </a:r>
            <a:r>
              <a:rPr lang="en-US" dirty="0"/>
              <a:t>normalize()</a:t>
            </a:r>
            <a:endParaRPr lang="ru-RU" dirty="0"/>
          </a:p>
          <a:p>
            <a:r>
              <a:rPr lang="ru-RU" dirty="0"/>
              <a:t>Вычисление диффузной составляющей освещения по формуле Ламберта</a:t>
            </a:r>
          </a:p>
          <a:p>
            <a:pPr lvl="1"/>
            <a:r>
              <a:rPr lang="ru-RU" dirty="0"/>
              <a:t>Используется встроенная функция </a:t>
            </a:r>
            <a:r>
              <a:rPr lang="en-US" dirty="0"/>
              <a:t>dot</a:t>
            </a:r>
            <a:r>
              <a:rPr lang="ru-RU" dirty="0"/>
              <a:t>() для вычисления скалярного произведения и функция </a:t>
            </a:r>
            <a:r>
              <a:rPr lang="en-US" dirty="0"/>
              <a:t>max() </a:t>
            </a:r>
            <a:r>
              <a:rPr lang="ru-RU" dirty="0"/>
              <a:t>для определения максимального из 2-х значений</a:t>
            </a:r>
          </a:p>
          <a:p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236E9A-0DEF-43DB-8446-9745F0BD9407}"/>
              </a:ext>
            </a:extLst>
          </p:cNvPr>
          <p:cNvSpPr/>
          <p:nvPr/>
        </p:nvSpPr>
        <p:spPr>
          <a:xfrm>
            <a:off x="335360" y="1484784"/>
            <a:ext cx="11521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0AC9-B8F3-466E-89C3-99E1EDB2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95770-85D5-41E5-9AC4-331A82894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5B27-E190-4DB5-BAC5-09C49FF2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</a:t>
            </a:r>
            <a:r>
              <a:rPr lang="en-US" dirty="0"/>
              <a:t> specular-</a:t>
            </a:r>
            <a:r>
              <a:rPr lang="ru-RU" dirty="0"/>
              <a:t>компонент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62D9-AED5-4BBC-BCA5-94BD621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Вершинный шейдер должен вычислить вектор, направленный из вершины в глаз наблюдателя</a:t>
            </a:r>
          </a:p>
          <a:p>
            <a:r>
              <a:rPr lang="ru-RU" dirty="0"/>
              <a:t>Фрагментный шейдер вычисляет отражённый луч и косинус угла между ним и направлением в сторону наблюдателя в степени </a:t>
            </a:r>
            <a:r>
              <a:rPr lang="en-US" dirty="0"/>
              <a:t>shininess</a:t>
            </a:r>
          </a:p>
          <a:p>
            <a:r>
              <a:rPr lang="ru-RU" dirty="0"/>
              <a:t>Диффузная составляющая складывается со </a:t>
            </a:r>
            <a:r>
              <a:rPr lang="en-US" dirty="0"/>
              <a:t>specular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64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39067-E5F7-4FE1-BDB4-FA4F1BCF50C7}"/>
              </a:ext>
            </a:extLst>
          </p:cNvPr>
          <p:cNvSpPr/>
          <p:nvPr/>
        </p:nvSpPr>
        <p:spPr>
          <a:xfrm>
            <a:off x="0" y="-1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2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E9463-5018-4C9F-BC37-6F5BC858B273}"/>
              </a:ext>
            </a:extLst>
          </p:cNvPr>
          <p:cNvSpPr/>
          <p:nvPr/>
        </p:nvSpPr>
        <p:spPr>
          <a:xfrm>
            <a:off x="0" y="0"/>
            <a:ext cx="1207266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l, n);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.shininess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05F0-1845-4531-B335-C1EA9195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B848C-7461-42A7-BF44-0AFF7E92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Дальнейшие улучшения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Наложение текстуры для детализации поверхности цветом</a:t>
            </a:r>
          </a:p>
          <a:p>
            <a:pPr eaLnBrk="1" hangingPunct="1"/>
            <a:r>
              <a:rPr lang="ru-RU" dirty="0"/>
              <a:t>Применение более одного источника света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более сложных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14190-98DA-934F-F87A-8B9394661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/>
              <a:t>Наложение микрорельефа (</a:t>
            </a:r>
            <a:r>
              <a:rPr sz="4800"/>
              <a:t>bump mapping)</a:t>
            </a:r>
            <a:endParaRPr lang="ru-RU" sz="4800"/>
          </a:p>
        </p:txBody>
      </p:sp>
      <p:sp>
        <p:nvSpPr>
          <p:cNvPr id="18435" name="Текст 3"/>
          <p:cNvSpPr>
            <a:spLocks noGrp="1"/>
          </p:cNvSpPr>
          <p:nvPr>
            <p:ph type="body" idx="1"/>
          </p:nvPr>
        </p:nvSpPr>
        <p:spPr>
          <a:xfrm>
            <a:off x="2054225" y="2705101"/>
            <a:ext cx="7772400" cy="1509713"/>
          </a:xfrm>
        </p:spPr>
        <p:txBody>
          <a:bodyPr/>
          <a:lstStyle/>
          <a:p>
            <a:pPr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Что такое </a:t>
            </a:r>
            <a:r>
              <a:rPr lang="en-US"/>
              <a:t>Bump-mapping?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ru-RU" dirty="0"/>
              <a:t>Данная технология применяется для визуализации поверхностей, имеющих мелкие неровности</a:t>
            </a:r>
          </a:p>
          <a:p>
            <a:pPr lvl="1"/>
            <a:r>
              <a:rPr lang="ru-RU" dirty="0"/>
              <a:t>Каменные стены</a:t>
            </a:r>
          </a:p>
          <a:p>
            <a:pPr lvl="1"/>
            <a:r>
              <a:rPr lang="ru-RU" dirty="0"/>
              <a:t>Кафельная плитка</a:t>
            </a:r>
          </a:p>
          <a:p>
            <a:pPr lvl="1"/>
            <a:r>
              <a:rPr lang="ru-RU" dirty="0"/>
              <a:t>Кожа</a:t>
            </a:r>
          </a:p>
          <a:p>
            <a:pPr lvl="1"/>
            <a:r>
              <a:rPr lang="ru-RU" dirty="0"/>
              <a:t>Фольга</a:t>
            </a:r>
          </a:p>
          <a:p>
            <a:r>
              <a:rPr lang="ru-RU" dirty="0"/>
              <a:t>Сам микрорельеф задается  при помощи карт нормалей</a:t>
            </a:r>
          </a:p>
          <a:p>
            <a:pPr lvl="1"/>
            <a:endParaRPr lang="ru-RU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5771" y="1825625"/>
            <a:ext cx="4194458" cy="4351338"/>
          </a:xfr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Карта нормалей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05872" cy="4351338"/>
          </a:xfrm>
        </p:spPr>
        <p:txBody>
          <a:bodyPr>
            <a:normAutofit/>
          </a:bodyPr>
          <a:lstStyle/>
          <a:p>
            <a:r>
              <a:rPr lang="ru-RU" dirty="0"/>
              <a:t>Специальная текстура, задающая отклонения вектора нормали в каждой точке объекта</a:t>
            </a:r>
            <a:endParaRPr lang="en-US" dirty="0"/>
          </a:p>
          <a:p>
            <a:pPr lvl="1"/>
            <a:r>
              <a:rPr lang="ru-RU" dirty="0"/>
              <a:t>Направление вектора нормали кодируется при помощи </a:t>
            </a:r>
            <a:r>
              <a:rPr lang="en-US" dirty="0"/>
              <a:t>RGB-</a:t>
            </a:r>
            <a:r>
              <a:rPr lang="ru-RU" dirty="0"/>
              <a:t>компонент пикселей текстуры</a:t>
            </a:r>
          </a:p>
          <a:p>
            <a:pPr lvl="1"/>
            <a:r>
              <a:rPr lang="ru-RU" dirty="0"/>
              <a:t>Для объекта должны быть заданы текстурные координаты</a:t>
            </a:r>
          </a:p>
          <a:p>
            <a:pPr lvl="1"/>
            <a:r>
              <a:rPr lang="ru-RU" dirty="0"/>
              <a:t>Значения в карте нормалей обычно задаются в т.н. «касательном пространстве»</a:t>
            </a:r>
          </a:p>
          <a:p>
            <a:endParaRPr lang="ru-RU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782094"/>
            <a:ext cx="4524375" cy="2438400"/>
          </a:xfr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Простейший пример использования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Разработаем вершинный и фрагментный шейдеры, выполняющие базовые преобразования вершин и фрагментов</a:t>
            </a:r>
          </a:p>
          <a:p>
            <a:pPr eaLnBrk="1" hangingPunct="1"/>
            <a:r>
              <a:rPr lang="ru-RU" dirty="0"/>
              <a:t>Простейший вершинный шейдер будет выполнять преобразование вершин в пространство координат канонического объема</a:t>
            </a:r>
          </a:p>
          <a:p>
            <a:pPr lvl="1" eaLnBrk="1" hangingPunct="1"/>
            <a:r>
              <a:rPr lang="ru-RU" dirty="0"/>
              <a:t>Сделать это можно при помощи встроенной функции </a:t>
            </a:r>
            <a:r>
              <a:rPr lang="en-US" dirty="0" err="1"/>
              <a:t>ftransform</a:t>
            </a:r>
            <a:r>
              <a:rPr lang="ru-RU" dirty="0"/>
              <a:t>()</a:t>
            </a:r>
            <a:endParaRPr lang="en-US" dirty="0"/>
          </a:p>
          <a:p>
            <a:pPr eaLnBrk="1" hangingPunct="1"/>
            <a:r>
              <a:rPr lang="ru-RU" dirty="0"/>
              <a:t>Простейший фрагментный шейдер будет задавать константное значение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Касательное пространство (</a:t>
            </a:r>
            <a:r>
              <a:rPr lang="en-US" dirty="0"/>
              <a:t>tangent space)</a:t>
            </a:r>
            <a:endParaRPr lang="ru-RU" dirty="0"/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Система координат, начало которой меняется с каждой точкой поверхности</a:t>
            </a:r>
          </a:p>
          <a:p>
            <a:pPr lvl="1" eaLnBrk="1" hangingPunct="1">
              <a:defRPr/>
            </a:pPr>
            <a:r>
              <a:rPr lang="ru-RU" dirty="0"/>
              <a:t>Текущая точка поверхности имеет координаты (0,0,0)</a:t>
            </a:r>
          </a:p>
          <a:p>
            <a:pPr eaLnBrk="1" hangingPunct="1">
              <a:defRPr/>
            </a:pPr>
            <a:r>
              <a:rPr lang="ru-RU" dirty="0"/>
              <a:t>Направления координатных осей задают нормаль к текущей точке, касательная и бинормаль</a:t>
            </a:r>
          </a:p>
          <a:p>
            <a:pPr lvl="1" eaLnBrk="1" hangingPunct="1">
              <a:defRPr/>
            </a:pPr>
            <a:r>
              <a:rPr lang="ru-RU" b="1" dirty="0"/>
              <a:t>Нормаль</a:t>
            </a:r>
            <a:r>
              <a:rPr lang="ru-RU" dirty="0"/>
              <a:t> к поверхности в касательном пространстве имеет координаты (0,0,1)</a:t>
            </a:r>
          </a:p>
          <a:p>
            <a:pPr lvl="1" eaLnBrk="1" hangingPunct="1">
              <a:defRPr/>
            </a:pPr>
            <a:r>
              <a:rPr lang="ru-RU" b="1" dirty="0"/>
              <a:t>Касательная (</a:t>
            </a:r>
            <a:r>
              <a:rPr lang="en-US" b="1" dirty="0"/>
              <a:t>tangent)</a:t>
            </a:r>
            <a:r>
              <a:rPr lang="ru-RU" dirty="0"/>
              <a:t> – вектор касательной, лежащий в плоскости</a:t>
            </a:r>
          </a:p>
          <a:p>
            <a:pPr lvl="1" eaLnBrk="1" hangingPunct="1">
              <a:defRPr/>
            </a:pPr>
            <a:r>
              <a:rPr lang="ru-RU" b="1" dirty="0"/>
              <a:t>Бинормаль</a:t>
            </a:r>
            <a:r>
              <a:rPr lang="en-US" b="1" dirty="0"/>
              <a:t> (</a:t>
            </a:r>
            <a:r>
              <a:rPr lang="en-US" b="1" dirty="0" err="1"/>
              <a:t>binormal</a:t>
            </a:r>
            <a:r>
              <a:rPr lang="en-US" b="1" dirty="0"/>
              <a:t>)</a:t>
            </a:r>
            <a:r>
              <a:rPr lang="ru-RU" dirty="0"/>
              <a:t> – равен векторному произведению касательной и нормали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624F-0093-ACE4-E0EA-9A8DCDE0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 касательного пространства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68CD7-B475-75E2-79D1-23AF5B06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7688" y="2492896"/>
            <a:ext cx="5401236" cy="3895972"/>
          </a:xfrm>
        </p:spPr>
      </p:pic>
    </p:spTree>
    <p:extLst>
      <p:ext uri="{BB962C8B-B14F-4D97-AF65-F5344CB8AC3E}">
        <p14:creationId xmlns:p14="http://schemas.microsoft.com/office/powerpoint/2010/main" val="65307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Задание тангенциального вектора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Тангенциальный (касательный) вектор по определению лежит в касательной плоскости перпендикулярно к нормали поверхности</a:t>
            </a:r>
          </a:p>
          <a:p>
            <a:pPr lvl="1" eaLnBrk="1" hangingPunct="1"/>
            <a:r>
              <a:rPr lang="ru-RU" dirty="0"/>
              <a:t>Тангенциальные векторы должны быть заданы согласованно для всех вершин полигональной сетки</a:t>
            </a:r>
            <a:endParaRPr lang="en-US" dirty="0"/>
          </a:p>
          <a:p>
            <a:pPr eaLnBrk="1" hangingPunct="1"/>
            <a:r>
              <a:rPr lang="ru-RU" dirty="0"/>
              <a:t>Если для вершин треугольника заданы текстурные координаты, можно с их помощью вычислить касательную, нормаль и бинормаль касательного пространства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Вычисление касательной, нормали и бинормали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Пусть известны координаты 3 вершин, задающих вершины треугольника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endParaRPr lang="ru-RU" dirty="0"/>
          </a:p>
          <a:p>
            <a:pPr eaLnBrk="1" hangingPunct="1"/>
            <a:r>
              <a:rPr lang="ru-RU" dirty="0"/>
              <a:t>Пусть для вершин треугольника заданы текстурные координаты </a:t>
            </a:r>
            <a:r>
              <a:rPr lang="en-US" dirty="0"/>
              <a:t>(u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(u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и</a:t>
            </a:r>
            <a:r>
              <a:rPr lang="en-US" dirty="0"/>
              <a:t> (u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eaLnBrk="1" hangingPunct="1"/>
            <a:r>
              <a:rPr lang="ru-RU" dirty="0"/>
              <a:t>Вычисление касательной, нормали и бинормали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Object 2"/>
              <p:cNvSpPr txBox="1"/>
              <p:nvPr/>
            </p:nvSpPr>
            <p:spPr bwMode="auto">
              <a:xfrm>
                <a:off x="1558298" y="5153404"/>
                <a:ext cx="6189092" cy="998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55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298" y="5153404"/>
                <a:ext cx="6189092" cy="99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Object 3"/>
              <p:cNvSpPr txBox="1"/>
              <p:nvPr/>
            </p:nvSpPr>
            <p:spPr bwMode="auto">
              <a:xfrm>
                <a:off x="1558298" y="4291477"/>
                <a:ext cx="6076379" cy="998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55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298" y="4291477"/>
                <a:ext cx="6076379" cy="998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8" name="Object 4"/>
              <p:cNvSpPr txBox="1"/>
              <p:nvPr/>
            </p:nvSpPr>
            <p:spPr bwMode="auto">
              <a:xfrm>
                <a:off x="1558298" y="6095505"/>
                <a:ext cx="1392237" cy="463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55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298" y="6095505"/>
                <a:ext cx="1392237" cy="46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3556" grpId="0"/>
      <p:bldP spid="23557" grpId="0"/>
      <p:bldP spid="23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560F7-B0B2-B864-FE93-B29CB543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касательного вектора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0699D-D30E-5D0D-25B5-10A1C6845176}"/>
              </a:ext>
            </a:extLst>
          </p:cNvPr>
          <p:cNvSpPr txBox="1"/>
          <p:nvPr/>
        </p:nvSpPr>
        <p:spPr>
          <a:xfrm>
            <a:off x="838200" y="2276871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CalculateTangent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.x) *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.y) -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.x) *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.y) -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tangent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tangent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49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в касательное пространство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Преобразование из пространственных координат объекта преобразование в касательное пространство задается при помощи матрицы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Object 2"/>
              <p:cNvSpPr txBox="1"/>
              <p:nvPr/>
            </p:nvSpPr>
            <p:spPr bwMode="auto">
              <a:xfrm>
                <a:off x="1549401" y="3513139"/>
                <a:ext cx="3250455" cy="15000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8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401" y="3513139"/>
                <a:ext cx="3250455" cy="1500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Object 3"/>
              <p:cNvSpPr txBox="1"/>
              <p:nvPr/>
            </p:nvSpPr>
            <p:spPr bwMode="auto">
              <a:xfrm>
                <a:off x="4907870" y="3449291"/>
                <a:ext cx="4968552" cy="13681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8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870" y="3449291"/>
                <a:ext cx="4968552" cy="1368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, выполняющий </a:t>
            </a:r>
            <a:r>
              <a:rPr lang="en-US" dirty="0"/>
              <a:t>bump-mapping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Выполняет стандартную трансформацию вершины</a:t>
            </a:r>
          </a:p>
          <a:p>
            <a:pPr eaLnBrk="1" hangingPunct="1"/>
            <a:r>
              <a:rPr lang="ru-RU" dirty="0"/>
              <a:t>Копирует текстурные координаты из атрибутов вершин в </a:t>
            </a:r>
            <a:r>
              <a:rPr lang="en-US" dirty="0"/>
              <a:t>varying-</a:t>
            </a:r>
            <a:r>
              <a:rPr lang="ru-RU" dirty="0"/>
              <a:t>атрибуты фрагментного шейдера</a:t>
            </a:r>
          </a:p>
          <a:p>
            <a:pPr eaLnBrk="1" hangingPunct="1"/>
            <a:r>
              <a:rPr lang="ru-RU" dirty="0"/>
              <a:t>Трансформирует нормаль и касательный вектор в систему координат наблюдателя</a:t>
            </a:r>
          </a:p>
          <a:p>
            <a:pPr eaLnBrk="1" hangingPunct="1"/>
            <a:r>
              <a:rPr lang="ru-RU" dirty="0"/>
              <a:t>Вычисляет бинормаль</a:t>
            </a:r>
            <a:endParaRPr lang="en-US" dirty="0"/>
          </a:p>
          <a:p>
            <a:pPr eaLnBrk="1" hangingPunct="1"/>
            <a:r>
              <a:rPr lang="ru-RU" dirty="0"/>
              <a:t>Трансформирует направление на источник света и координаты вершин в касательное пространство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D0CA8-4E38-0FE5-059C-A814F5FC8175}"/>
              </a:ext>
            </a:extLst>
          </p:cNvPr>
          <p:cNvSpPr txBox="1"/>
          <p:nvPr/>
        </p:nvSpPr>
        <p:spPr>
          <a:xfrm>
            <a:off x="0" y="-14975"/>
            <a:ext cx="1236069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Tangent; 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на источник света в касательном пространстве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в сторону наблюдателя в касательном пространстве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Трансформация вершин и текстурных координат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gl_TexCoord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gl_MultiTexCoord0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Compute the binormal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Tangent);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t);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Вычисляем координаты вершины в системе координат наблюдателя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vertex =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из вершины на источник света и к наблюдателю в системе координат наблюдателя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 vertex;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eye = -vertex;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из вершины на источник света и к наблюдателю в касательном пространстве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(t, l),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(b, l),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l));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(t, eye),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(b, eye),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eye));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EA5E2694-63A7-AB8E-9BCA-E578167C9727}"/>
                  </a:ext>
                </a:extLst>
              </p:cNvPr>
              <p:cNvSpPr txBox="1"/>
              <p:nvPr/>
            </p:nvSpPr>
            <p:spPr bwMode="auto">
              <a:xfrm>
                <a:off x="8616280" y="2538859"/>
                <a:ext cx="4104456" cy="10801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EA5E2694-63A7-AB8E-9BCA-E578167C9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6280" y="2538859"/>
                <a:ext cx="4104456" cy="108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5B26FD-8068-D049-FE94-7968E4A52F9D}"/>
              </a:ext>
            </a:extLst>
          </p:cNvPr>
          <p:cNvCxnSpPr>
            <a:cxnSpLocks/>
          </p:cNvCxnSpPr>
          <p:nvPr/>
        </p:nvCxnSpPr>
        <p:spPr>
          <a:xfrm flipV="1">
            <a:off x="8292244" y="3618979"/>
            <a:ext cx="1764196" cy="215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76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Распаковка вектора нормали из карты нормалей</a:t>
            </a:r>
            <a:endParaRPr lang="en-US" dirty="0"/>
          </a:p>
          <a:p>
            <a:pPr lvl="1" eaLnBrk="1" hangingPunct="1"/>
            <a:r>
              <a:rPr lang="ru-RU" dirty="0"/>
              <a:t>Координаты вектора нормали лежат в диапазоне -1 до +1, а значения в текстуре – от 0 до +1</a:t>
            </a:r>
          </a:p>
          <a:p>
            <a:pPr lvl="2" eaLnBrk="1" hangingPunct="1"/>
            <a:r>
              <a:rPr lang="en-US" dirty="0"/>
              <a:t>Color = (Normal / 2) + (0.5, 0.5, 0.5)</a:t>
            </a:r>
          </a:p>
          <a:p>
            <a:pPr lvl="2" eaLnBrk="1" hangingPunct="1"/>
            <a:r>
              <a:rPr lang="en-US" dirty="0"/>
              <a:t>Normal = (Color – ( 0.5, 0.5, 0.5)) * 2</a:t>
            </a:r>
            <a:endParaRPr lang="ru-RU" dirty="0"/>
          </a:p>
          <a:p>
            <a:pPr eaLnBrk="1" hangingPunct="1"/>
            <a:r>
              <a:rPr lang="ru-RU" dirty="0"/>
              <a:t>Вычисление диффузной составляющей</a:t>
            </a:r>
            <a:endParaRPr lang="en-US" dirty="0"/>
          </a:p>
          <a:p>
            <a:pPr lvl="1" eaLnBrk="1" hangingPunct="1"/>
            <a:r>
              <a:rPr lang="ru-RU" dirty="0"/>
              <a:t>Использование формулы Ламберта</a:t>
            </a:r>
          </a:p>
          <a:p>
            <a:pPr eaLnBrk="1" hangingPunct="1"/>
            <a:r>
              <a:rPr lang="ru-RU" dirty="0"/>
              <a:t>Вычисление зеркальной составляющей</a:t>
            </a:r>
          </a:p>
          <a:p>
            <a:pPr lvl="1" eaLnBrk="1" hangingPunct="1"/>
            <a:r>
              <a:rPr lang="ru-RU" dirty="0"/>
              <a:t>Использование формулы </a:t>
            </a:r>
            <a:r>
              <a:rPr lang="ru-RU" dirty="0" err="1"/>
              <a:t>Фонга</a:t>
            </a:r>
            <a:endParaRPr lang="ru-RU" dirty="0"/>
          </a:p>
          <a:p>
            <a:pPr eaLnBrk="1" hangingPunct="1"/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AE-4484-784D-7F6A-AE94591DDFFC}"/>
              </a:ext>
            </a:extLst>
          </p:cNvPr>
          <p:cNvSpPr txBox="1"/>
          <p:nvPr/>
        </p:nvSpPr>
        <p:spPr>
          <a:xfrm>
            <a:off x="-486" y="0"/>
            <a:ext cx="12192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sampler2D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карта цвета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sampler2D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карта нормалей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на источник света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направление в сторону наблюдателя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Вычисление цвета диффузной составляющей отраженного света (формула Ламберта)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CalculateDiffuseColor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normal,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light,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diffuseMaterial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attenuation)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(normal, light),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attenuation;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diffuseMaterial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Вычисление цвета зеркальной составляющей отраженного света (формула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Фонга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CalculateSpecularColor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reflectedLight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eye,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specularMaterial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shininess,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attenuation)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reflectedLight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eye),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shininess) * attenuation;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specularMaterial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1952626" y="2000250"/>
            <a:ext cx="8501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Простейший вершинный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шейдер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952626" y="3786189"/>
            <a:ext cx="85010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Простейший фрагментный шейдер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vec4(0.5, 0.2, 0.5, 1.0);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042737"/>
            <a:ext cx="3614564" cy="37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FCE42-C063-4B5D-9B4A-EA27E2A5F267}"/>
              </a:ext>
            </a:extLst>
          </p:cNvPr>
          <p:cNvSpPr txBox="1"/>
          <p:nvPr/>
        </p:nvSpPr>
        <p:spPr>
          <a:xfrm>
            <a:off x="23664" y="0"/>
            <a:ext cx="12144672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координаты в текстуре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gl_TexCoord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Извлекаем и «распаковываем» вектор нормали из карты нормалей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normal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texture2D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Нормализация вектора направления в сторону наблюдателя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Расстояние до источника света от текущего фрагмента до источника света и расчет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коэффициента ослабления света от расстояния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lightDistance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attenuation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lightDistance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lightDistance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Смешиваем цвет материала с цветом текстуры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diffuseMaterial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texture2D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.diffuse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Вычисляем диффузную составляющую отраженного света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CalculateDiffuseColor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(normal,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].diffuse,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diffuseMaterial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attenuation);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Вычисляем направление отраженного луча света и зеркальную составляющую отраженного света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reflectedLight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normal);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CalculateSpecularColor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reflectedLight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].specular,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.specular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.shininess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attenuation);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Формируем цвет фрагмента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Bump mapping </a:t>
            </a:r>
            <a:r>
              <a:rPr lang="ru-RU" dirty="0"/>
              <a:t>в действии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1844676"/>
            <a:ext cx="6411912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7" descr="F:\Temp\Release\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8446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:\Temp\Release\face-norm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3957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D5526-3BDE-CAF3-3AF6-7C8CE20F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зеркальных поверхностей с помощью кубических текстур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2551-5507-B313-25C2-1B068E396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DB36D9E-0271-D296-7AA6-12B370C7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07631"/>
            <a:ext cx="5904656" cy="66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58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CEFC-A13F-50B2-8B00-BFC0AF7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данных из кубической текстуры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8DDC0-5D36-BC34-9CF6-AECF6B5D90CD}"/>
              </a:ext>
            </a:extLst>
          </p:cNvPr>
          <p:cNvSpPr/>
          <p:nvPr/>
        </p:nvSpPr>
        <p:spPr>
          <a:xfrm>
            <a:off x="3791744" y="2060848"/>
            <a:ext cx="4608512" cy="4608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5893C-6E4D-4A0F-15AF-7EA964473167}"/>
              </a:ext>
            </a:extLst>
          </p:cNvPr>
          <p:cNvCxnSpPr/>
          <p:nvPr/>
        </p:nvCxnSpPr>
        <p:spPr>
          <a:xfrm flipV="1">
            <a:off x="6096000" y="4077072"/>
            <a:ext cx="936104" cy="288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F2DD29-383B-4C40-83F4-364751935EB0}"/>
              </a:ext>
            </a:extLst>
          </p:cNvPr>
          <p:cNvSpPr txBox="1"/>
          <p:nvPr/>
        </p:nvSpPr>
        <p:spPr>
          <a:xfrm>
            <a:off x="6744072" y="41804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(s, t, 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7E51C0-8F99-BD19-8568-8DD9FB6AA9F1}"/>
              </a:ext>
            </a:extLst>
          </p:cNvPr>
          <p:cNvCxnSpPr/>
          <p:nvPr/>
        </p:nvCxnSpPr>
        <p:spPr>
          <a:xfrm flipV="1">
            <a:off x="6096000" y="3645024"/>
            <a:ext cx="2304256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1213A11-3B1C-5B1C-8491-2652115A14AC}"/>
              </a:ext>
            </a:extLst>
          </p:cNvPr>
          <p:cNvSpPr/>
          <p:nvPr/>
        </p:nvSpPr>
        <p:spPr>
          <a:xfrm>
            <a:off x="8328248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932EE-2412-0C30-62EF-1CA23875C487}"/>
              </a:ext>
            </a:extLst>
          </p:cNvPr>
          <p:cNvSpPr/>
          <p:nvPr/>
        </p:nvSpPr>
        <p:spPr>
          <a:xfrm>
            <a:off x="6023992" y="42948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98968-3D56-B1B3-98FF-7CA170A4A949}"/>
              </a:ext>
            </a:extLst>
          </p:cNvPr>
          <p:cNvSpPr txBox="1"/>
          <p:nvPr/>
        </p:nvSpPr>
        <p:spPr>
          <a:xfrm>
            <a:off x="8616280" y="3430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Сэмпл из текстуры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58178-F7B5-4B75-0958-A31FC5550600}"/>
              </a:ext>
            </a:extLst>
          </p:cNvPr>
          <p:cNvSpPr txBox="1"/>
          <p:nvPr/>
        </p:nvSpPr>
        <p:spPr>
          <a:xfrm>
            <a:off x="1199456" y="1687508"/>
            <a:ext cx="465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vec4 color = </a:t>
            </a:r>
            <a:r>
              <a:rPr lang="en-US" dirty="0" err="1"/>
              <a:t>textureCube</a:t>
            </a:r>
            <a:r>
              <a:rPr lang="en-US" dirty="0"/>
              <a:t>(sampler, coord);</a:t>
            </a:r>
          </a:p>
        </p:txBody>
      </p:sp>
    </p:spTree>
    <p:extLst>
      <p:ext uri="{BB962C8B-B14F-4D97-AF65-F5344CB8AC3E}">
        <p14:creationId xmlns:p14="http://schemas.microsoft.com/office/powerpoint/2010/main" val="291155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E27CE-A8A6-CF1C-38BB-07BE7C78790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096000" y="2909888"/>
            <a:ext cx="2305050" cy="1455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A6AA8A-9973-926F-D3D1-01F8D69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отражения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EE4DD8-9664-49B4-49E4-1CEB2E8A241B}"/>
              </a:ext>
            </a:extLst>
          </p:cNvPr>
          <p:cNvSpPr/>
          <p:nvPr/>
        </p:nvSpPr>
        <p:spPr>
          <a:xfrm>
            <a:off x="5519936" y="4365104"/>
            <a:ext cx="1152128" cy="7920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D38EB4-2E8D-DA50-F28E-86717FCAB457}"/>
              </a:ext>
            </a:extLst>
          </p:cNvPr>
          <p:cNvSpPr/>
          <p:nvPr/>
        </p:nvSpPr>
        <p:spPr>
          <a:xfrm>
            <a:off x="3791744" y="2060848"/>
            <a:ext cx="4608512" cy="4608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06144-C1A2-4592-234C-52861493320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943872" y="3645024"/>
            <a:ext cx="1152128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Video camera with solid fill">
            <a:extLst>
              <a:ext uri="{FF2B5EF4-FFF2-40B4-BE49-F238E27FC236}">
                <a16:creationId xmlns:a16="http://schemas.microsoft.com/office/drawing/2014/main" id="{FD8968E6-FE1B-E404-EE48-380CC398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8935">
            <a:off x="4198641" y="288688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3E02D-3305-06B1-06B7-9D8C9A7C10E2}"/>
              </a:ext>
            </a:extLst>
          </p:cNvPr>
          <p:cNvCxnSpPr>
            <a:stCxn id="3" idx="0"/>
          </p:cNvCxnSpPr>
          <p:nvPr/>
        </p:nvCxnSpPr>
        <p:spPr>
          <a:xfrm flipV="1">
            <a:off x="6096000" y="3573016"/>
            <a:ext cx="0" cy="792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E711E3-8D53-FC8F-DFEA-E3D597284AD2}"/>
              </a:ext>
            </a:extLst>
          </p:cNvPr>
          <p:cNvCxnSpPr>
            <a:cxnSpLocks/>
          </p:cNvCxnSpPr>
          <p:nvPr/>
        </p:nvCxnSpPr>
        <p:spPr>
          <a:xfrm flipV="1">
            <a:off x="6096000" y="3634904"/>
            <a:ext cx="1152128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FBAA76-3392-27A8-5B83-710F0B0B111B}"/>
              </a:ext>
            </a:extLst>
          </p:cNvPr>
          <p:cNvSpPr txBox="1"/>
          <p:nvPr/>
        </p:nvSpPr>
        <p:spPr>
          <a:xfrm>
            <a:off x="5234769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85CD4-486E-16D9-F836-1836F9C26DB0}"/>
              </a:ext>
            </a:extLst>
          </p:cNvPr>
          <p:cNvSpPr txBox="1"/>
          <p:nvPr/>
        </p:nvSpPr>
        <p:spPr>
          <a:xfrm>
            <a:off x="6110600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CC69F-B8DC-F71B-234F-6E07F66AA346}"/>
              </a:ext>
            </a:extLst>
          </p:cNvPr>
          <p:cNvSpPr txBox="1"/>
          <p:nvPr/>
        </p:nvSpPr>
        <p:spPr>
          <a:xfrm>
            <a:off x="693986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9827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C0572-AF94-7069-C6D6-898ABAE5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системы координат для расчёта отражений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95E69-66B6-D222-AE6F-9DB18182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имеет положение и ориентацию в мировой системе координат</a:t>
            </a:r>
          </a:p>
          <a:p>
            <a:r>
              <a:rPr lang="ru-RU" dirty="0"/>
              <a:t>Камера тоже имеет положение в пространстве</a:t>
            </a:r>
          </a:p>
          <a:p>
            <a:r>
              <a:rPr lang="ru-RU" dirty="0"/>
              <a:t>Карта отражений обычно статическая </a:t>
            </a:r>
          </a:p>
          <a:p>
            <a:r>
              <a:rPr lang="ru-RU" dirty="0"/>
              <a:t>Удобно вычислять отражения в мировой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22213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4AF-9DDB-3C9E-C724-60897E9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Вершинный шейдер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36697-ABE6-4BD8-F5C7-B4D8EB253D0C}"/>
              </a:ext>
            </a:extLst>
          </p:cNvPr>
          <p:cNvSpPr txBox="1"/>
          <p:nvPr/>
        </p:nvSpPr>
        <p:spPr>
          <a:xfrm>
            <a:off x="838200" y="1694012"/>
            <a:ext cx="11353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core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u_modelViewProjectionMatrix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u_modelMatrix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u_normalMatrix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inverse transpose of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u_modelMatrix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u_modelMatrix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u_normalMatrix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u_modelViewProjectionMatrix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5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6EEC-1564-0D38-B239-9E9FC36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Фрагментный шейдер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7C7CE-7FBE-E873-1604-621C52F3A3E6}"/>
              </a:ext>
            </a:extLst>
          </p:cNvPr>
          <p:cNvSpPr txBox="1"/>
          <p:nvPr/>
        </p:nvSpPr>
        <p:spPr>
          <a:xfrm>
            <a:off x="838200" y="1690687"/>
            <a:ext cx="110904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core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(location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u_worldCamera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(location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samplerCube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u_envMap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WorldLightPos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передать через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uniform-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переменную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ambientFactor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передать через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uniform-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переменную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WorldLightPos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reflected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v_worldPos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u_worldCamera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textureCube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u_envMap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reflected);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worldLightDir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diffuseFactor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ambientFactor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color;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4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F409D-69D0-1456-251E-90F4A2204831}"/>
              </a:ext>
            </a:extLst>
          </p:cNvPr>
          <p:cNvSpPr txBox="1"/>
          <p:nvPr/>
        </p:nvSpPr>
        <p:spPr>
          <a:xfrm>
            <a:off x="263352" y="116632"/>
            <a:ext cx="1253060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modelViewProj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m_projectionMatrix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m_viewMatrix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modelViewProj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inverseTranspose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dmat3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glUniformMatrix3fv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cameraPos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m_viewMatrix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glUniform3fv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cameraPos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m_envCubeTextureIndex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glUniform1i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m_envCubeTextureIndex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ShaderProgram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dmat4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m_modelMatrix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dmat4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m_viewMatrix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dmat4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m_projectionMatrix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GLint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m_envCubeTextureIndex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32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33E4-DCBB-4E80-A08E-2D08B9A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разный цвет вершин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58159-B736-494D-823D-CFDF6ACC852E}"/>
              </a:ext>
            </a:extLst>
          </p:cNvPr>
          <p:cNvSpPr/>
          <p:nvPr/>
        </p:nvSpPr>
        <p:spPr>
          <a:xfrm>
            <a:off x="829480" y="2636912"/>
            <a:ext cx="418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57986-0951-4948-A5FF-B41193A4BFF6}"/>
              </a:ext>
            </a:extLst>
          </p:cNvPr>
          <p:cNvSpPr/>
          <p:nvPr/>
        </p:nvSpPr>
        <p:spPr>
          <a:xfrm>
            <a:off x="6672064" y="26426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6551-4E88-4863-9040-77A716BE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842953"/>
            <a:ext cx="4567545" cy="2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0FCB8-8B98-9DF1-8FCE-4C07B1487FAC}"/>
              </a:ext>
            </a:extLst>
          </p:cNvPr>
          <p:cNvSpPr txBox="1"/>
          <p:nvPr/>
        </p:nvSpPr>
        <p:spPr>
          <a:xfrm>
            <a:off x="838200" y="1690688"/>
            <a:ext cx="106944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LoadCubeMap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CubeTextureFiles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glBindTexture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GL_TEXTURE_CUBE_MAP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TextureLoader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LoadTexture2D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GL_TEXTURE_CUBE_MAP_POSITIVE_X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glGenerateTextureMipmap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glGetError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GL_NO_ERROR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CEDB23-C92C-80B7-F6D8-E723AF9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кубической текстуры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6E6BA-DD56-D104-6A32-26D08CA983FC}"/>
              </a:ext>
            </a:extLst>
          </p:cNvPr>
          <p:cNvSpPr txBox="1"/>
          <p:nvPr/>
        </p:nvSpPr>
        <p:spPr>
          <a:xfrm>
            <a:off x="6600056" y="4516388"/>
            <a:ext cx="545521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m_cubeTexture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LoadCubeMap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res/brightday2_positive_x.png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res/brightday2_negative_x.png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res/brightday2_positive_y.png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res/brightday2_negative_y.png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res/brightday2_positive_z.png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res/brightday2_negative_z.png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13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ody of water with mountains and blue sky&#10;&#10;AI-generated content may be incorrect.">
            <a:extLst>
              <a:ext uri="{FF2B5EF4-FFF2-40B4-BE49-F238E27FC236}">
                <a16:creationId xmlns:a16="http://schemas.microsoft.com/office/drawing/2014/main" id="{6513F8E3-0401-454B-7758-1136954DE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9" y="2558706"/>
            <a:ext cx="2040457" cy="2040457"/>
          </a:xfrm>
          <a:prstGeom prst="rect">
            <a:avLst/>
          </a:prstGeom>
        </p:spPr>
      </p:pic>
      <p:pic>
        <p:nvPicPr>
          <p:cNvPr id="6" name="Picture 5" descr="A light shining on the water&#10;&#10;AI-generated content may be incorrect.">
            <a:extLst>
              <a:ext uri="{FF2B5EF4-FFF2-40B4-BE49-F238E27FC236}">
                <a16:creationId xmlns:a16="http://schemas.microsoft.com/office/drawing/2014/main" id="{E867F55D-9574-358A-B9FB-4B016733D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653136"/>
            <a:ext cx="2040457" cy="2040457"/>
          </a:xfrm>
          <a:prstGeom prst="rect">
            <a:avLst/>
          </a:prstGeom>
        </p:spPr>
      </p:pic>
      <p:pic>
        <p:nvPicPr>
          <p:cNvPr id="8" name="Picture 7" descr="A green island surrounded by water&#10;&#10;AI-generated content may be incorrect.">
            <a:extLst>
              <a:ext uri="{FF2B5EF4-FFF2-40B4-BE49-F238E27FC236}">
                <a16:creationId xmlns:a16="http://schemas.microsoft.com/office/drawing/2014/main" id="{425FC783-2294-7AD0-9CF3-63663D047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75" y="2558706"/>
            <a:ext cx="2040457" cy="2040457"/>
          </a:xfrm>
          <a:prstGeom prst="rect">
            <a:avLst/>
          </a:prstGeom>
        </p:spPr>
      </p:pic>
      <p:pic>
        <p:nvPicPr>
          <p:cNvPr id="10" name="Picture 9" descr="A body of water with mountains and blue sky&#10;&#10;AI-generated content may be incorrect.">
            <a:extLst>
              <a:ext uri="{FF2B5EF4-FFF2-40B4-BE49-F238E27FC236}">
                <a16:creationId xmlns:a16="http://schemas.microsoft.com/office/drawing/2014/main" id="{3CF1595B-53DB-0175-1C70-1D90902948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49" y="2558706"/>
            <a:ext cx="2040457" cy="2040457"/>
          </a:xfrm>
          <a:prstGeom prst="rect">
            <a:avLst/>
          </a:prstGeom>
        </p:spPr>
      </p:pic>
      <p:pic>
        <p:nvPicPr>
          <p:cNvPr id="12" name="Picture 11" descr="A blue sky with clouds&#10;&#10;AI-generated content may be incorrect.">
            <a:extLst>
              <a:ext uri="{FF2B5EF4-FFF2-40B4-BE49-F238E27FC236}">
                <a16:creationId xmlns:a16="http://schemas.microsoft.com/office/drawing/2014/main" id="{58EFC24A-2299-E104-6B65-F0C013E677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4526"/>
            <a:ext cx="2040457" cy="2040457"/>
          </a:xfrm>
          <a:prstGeom prst="rect">
            <a:avLst/>
          </a:prstGeom>
        </p:spPr>
      </p:pic>
      <p:pic>
        <p:nvPicPr>
          <p:cNvPr id="14" name="Picture 13" descr="A body of water with mountains and blue sky&#10;&#10;AI-generated content may be incorrect.">
            <a:extLst>
              <a:ext uri="{FF2B5EF4-FFF2-40B4-BE49-F238E27FC236}">
                <a16:creationId xmlns:a16="http://schemas.microsoft.com/office/drawing/2014/main" id="{948577D3-4CAB-1DCF-DC1D-C46D1B9406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543831"/>
            <a:ext cx="2040457" cy="20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2B098-27B6-5A4A-D0E4-5395C55E21ED}"/>
              </a:ext>
            </a:extLst>
          </p:cNvPr>
          <p:cNvSpPr txBox="1"/>
          <p:nvPr/>
        </p:nvSpPr>
        <p:spPr>
          <a:xfrm>
            <a:off x="0" y="0"/>
            <a:ext cx="125047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(0.5f, 0.5f, 0.5f, 1.0f);</a:t>
            </a:r>
          </a:p>
          <a:p>
            <a:pPr>
              <a:buNone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(GL_COLOR_BUFFER_BIT | GL_DEPTH_BUFFER_BIT);</a:t>
            </a:r>
          </a:p>
          <a:p>
            <a:pPr>
              <a:buNone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(0, 0, width, height);</a:t>
            </a:r>
          </a:p>
          <a:p>
            <a:pPr>
              <a:buNone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glEnable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(GL_DEPTH_TEST);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SetProjectionMatrix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perspective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std::numbers::pi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SetViewMatrix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m_cameraMatrix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glActiveTexture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GL_TEXTURE0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glBindTexture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GL_TEXTURE_CUBE_MAP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m_cubeTexture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SetEnvCubeTextureUnit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m_program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SceneRenderer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RenderScene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m_scene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4E4461-1937-CFB8-CC60-F0FB79102424}"/>
              </a:ext>
            </a:extLst>
          </p:cNvPr>
          <p:cNvSpPr txBox="1"/>
          <p:nvPr/>
        </p:nvSpPr>
        <p:spPr>
          <a:xfrm>
            <a:off x="838200" y="1779687"/>
            <a:ext cx="78500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SceneRenderer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VertexLayout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GLint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GLint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normal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SceneRenderer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VertexLayout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RenderScene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aiScene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.mRootNode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VertexLayout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7EE46B-26D5-24D7-7276-F50EF54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рендеринг </a:t>
            </a:r>
            <a:r>
              <a:rPr lang="en-US" dirty="0" err="1"/>
              <a:t>assimp</a:t>
            </a:r>
            <a:r>
              <a:rPr lang="en-US" dirty="0"/>
              <a:t>-</a:t>
            </a:r>
            <a:r>
              <a:rPr lang="ru-RU" dirty="0"/>
              <a:t>сцены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92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4A420-7341-8061-4A4B-469F7FACF9F2}"/>
              </a:ext>
            </a:extLst>
          </p:cNvPr>
          <p:cNvSpPr txBox="1"/>
          <p:nvPr/>
        </p:nvSpPr>
        <p:spPr>
          <a:xfrm>
            <a:off x="0" y="116632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SceneRenderer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aiScene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.mNumMeshes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meshIndex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.mMeshes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.mMeshes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meshIndex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.mNumChildren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.mChildren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GL_TRIANGLES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.mNumFaces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.mFaces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.mNumIndices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.mIndices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aiVector3D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.mVertices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aiVector3D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.mNormals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glVertexAttrib3f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m_layout.normal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glVertex4f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0252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AD0EB-D708-CC70-A79E-A09F3FCE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07" y="1556792"/>
            <a:ext cx="9377786" cy="50405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FD694A5-7636-8795-D6A1-94FB9BE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Ссылки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3"/>
              </a:rPr>
              <a:t>Tangent space</a:t>
            </a: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Простейшее диффузное освещение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Применим формулу Ламберта для расчета диффузной составляющей освещения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 – </a:t>
            </a:r>
            <a:r>
              <a:rPr lang="ru-RU" dirty="0"/>
              <a:t>интенсивность рассеянного света</a:t>
            </a:r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– </a:t>
            </a:r>
            <a:r>
              <a:rPr lang="ru-RU" dirty="0"/>
              <a:t>интенсивность падающего света</a:t>
            </a:r>
          </a:p>
          <a:p>
            <a:pPr eaLnBrk="1" hangingPunct="1"/>
            <a:r>
              <a:rPr lang="en-US" dirty="0"/>
              <a:t>s –</a:t>
            </a:r>
            <a:r>
              <a:rPr lang="ru-RU" dirty="0"/>
              <a:t> направление на источник света</a:t>
            </a:r>
          </a:p>
          <a:p>
            <a:pPr eaLnBrk="1" hangingPunct="1"/>
            <a:r>
              <a:rPr lang="en-US" dirty="0"/>
              <a:t>m – </a:t>
            </a:r>
            <a:r>
              <a:rPr lang="ru-RU" dirty="0"/>
              <a:t>направление нормали в точке поверхности</a:t>
            </a:r>
            <a:endParaRPr 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509838" y="2714625"/>
          <a:ext cx="32686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85900" imgH="508000" progId="Equation.3">
                  <p:embed/>
                </p:oleObj>
              </mc:Choice>
              <mc:Fallback>
                <p:oleObj name="Формула" r:id="rId3" imgW="1485900" imgH="508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714625"/>
                        <a:ext cx="326866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Особенности реализации на </a:t>
            </a:r>
            <a:r>
              <a:rPr lang="en-US" dirty="0"/>
              <a:t>GLSL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Стандартная модель освещения </a:t>
            </a:r>
            <a:r>
              <a:rPr lang="en-US" dirty="0"/>
              <a:t>OpenGL </a:t>
            </a:r>
            <a:r>
              <a:rPr lang="ru-RU" dirty="0"/>
              <a:t>вычисляет освещенность и цвет лишь в вершинах примитивов</a:t>
            </a:r>
          </a:p>
          <a:p>
            <a:pPr lvl="1" eaLnBrk="1" hangingPunct="1"/>
            <a:r>
              <a:rPr lang="ru-RU" dirty="0"/>
              <a:t>Цвет интерполируется вдоль фрагментов примитива</a:t>
            </a:r>
          </a:p>
          <a:p>
            <a:pPr eaLnBrk="1" hangingPunct="1"/>
            <a:r>
              <a:rPr lang="ru-RU" dirty="0"/>
              <a:t>Шейдеры</a:t>
            </a:r>
            <a:r>
              <a:rPr lang="en-US" dirty="0"/>
              <a:t> GLSL </a:t>
            </a:r>
            <a:r>
              <a:rPr lang="ru-RU" dirty="0"/>
              <a:t>позволяют вычислять освещённость для каждого фрагмента примитива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 работы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4881554" y="3429000"/>
            <a:ext cx="2786058" cy="1716542"/>
          </a:xfrm>
          <a:custGeom>
            <a:avLst/>
            <a:gdLst>
              <a:gd name="connsiteX0" fmla="*/ 0 w 3429000"/>
              <a:gd name="connsiteY0" fmla="*/ 391886 h 1502228"/>
              <a:gd name="connsiteX1" fmla="*/ 1850571 w 3429000"/>
              <a:gd name="connsiteY1" fmla="*/ 1502228 h 1502228"/>
              <a:gd name="connsiteX2" fmla="*/ 3429000 w 3429000"/>
              <a:gd name="connsiteY2" fmla="*/ 0 h 1502228"/>
              <a:gd name="connsiteX3" fmla="*/ 0 w 3429000"/>
              <a:gd name="connsiteY3" fmla="*/ 391886 h 1502228"/>
              <a:gd name="connsiteX0" fmla="*/ 0 w 3071778"/>
              <a:gd name="connsiteY0" fmla="*/ 963414 h 2073756"/>
              <a:gd name="connsiteX1" fmla="*/ 1850571 w 3071778"/>
              <a:gd name="connsiteY1" fmla="*/ 2073756 h 2073756"/>
              <a:gd name="connsiteX2" fmla="*/ 3071778 w 3071778"/>
              <a:gd name="connsiteY2" fmla="*/ 0 h 2073756"/>
              <a:gd name="connsiteX3" fmla="*/ 0 w 3071778"/>
              <a:gd name="connsiteY3" fmla="*/ 963414 h 2073756"/>
              <a:gd name="connsiteX0" fmla="*/ 0 w 2786058"/>
              <a:gd name="connsiteY0" fmla="*/ 820514 h 2073756"/>
              <a:gd name="connsiteX1" fmla="*/ 1564851 w 2786058"/>
              <a:gd name="connsiteY1" fmla="*/ 2073756 h 2073756"/>
              <a:gd name="connsiteX2" fmla="*/ 2786058 w 2786058"/>
              <a:gd name="connsiteY2" fmla="*/ 0 h 2073756"/>
              <a:gd name="connsiteX3" fmla="*/ 0 w 2786058"/>
              <a:gd name="connsiteY3" fmla="*/ 820514 h 2073756"/>
              <a:gd name="connsiteX0" fmla="*/ 0 w 2786058"/>
              <a:gd name="connsiteY0" fmla="*/ 820514 h 1716542"/>
              <a:gd name="connsiteX1" fmla="*/ 2064885 w 2786058"/>
              <a:gd name="connsiteY1" fmla="*/ 1716542 h 1716542"/>
              <a:gd name="connsiteX2" fmla="*/ 2786058 w 2786058"/>
              <a:gd name="connsiteY2" fmla="*/ 0 h 1716542"/>
              <a:gd name="connsiteX3" fmla="*/ 0 w 2786058"/>
              <a:gd name="connsiteY3" fmla="*/ 820514 h 171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58" h="1716542">
                <a:moveTo>
                  <a:pt x="0" y="820514"/>
                </a:moveTo>
                <a:lnTo>
                  <a:pt x="2064885" y="1716542"/>
                </a:lnTo>
                <a:lnTo>
                  <a:pt x="2786058" y="0"/>
                </a:lnTo>
                <a:lnTo>
                  <a:pt x="0" y="820514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3540125" y="1849438"/>
            <a:ext cx="484188" cy="508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3952875" y="3571876"/>
            <a:ext cx="928688" cy="6778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453313" y="2286000"/>
            <a:ext cx="214312" cy="1143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6810376" y="3929064"/>
            <a:ext cx="136525" cy="1216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7524751" y="23574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3738563" y="3643314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6881813" y="4071939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4310063" y="3357564"/>
            <a:ext cx="571500" cy="892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6596063" y="3071814"/>
            <a:ext cx="1071562" cy="3571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6310314" y="4429126"/>
            <a:ext cx="636587" cy="7159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41"/>
          <p:cNvSpPr txBox="1">
            <a:spLocks noChangeArrowheads="1"/>
          </p:cNvSpPr>
          <p:nvPr/>
        </p:nvSpPr>
        <p:spPr bwMode="auto">
          <a:xfrm>
            <a:off x="4524376" y="328612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6667501" y="278606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8" name="TextBox 43"/>
          <p:cNvSpPr txBox="1">
            <a:spLocks noChangeArrowheads="1"/>
          </p:cNvSpPr>
          <p:nvPr/>
        </p:nvSpPr>
        <p:spPr bwMode="auto">
          <a:xfrm>
            <a:off x="6024563" y="4286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5667375" y="3500439"/>
            <a:ext cx="857250" cy="6064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6200000" flipV="1">
            <a:off x="5953126" y="3500439"/>
            <a:ext cx="785813" cy="35718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53188" y="4000501"/>
            <a:ext cx="214312" cy="2143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810126" y="414337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96188" y="3286126"/>
            <a:ext cx="214312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10376" y="500062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65" name="TextBox 60"/>
          <p:cNvSpPr txBox="1">
            <a:spLocks noChangeArrowheads="1"/>
          </p:cNvSpPr>
          <p:nvPr/>
        </p:nvSpPr>
        <p:spPr bwMode="auto">
          <a:xfrm>
            <a:off x="1524000" y="5357813"/>
            <a:ext cx="9144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>
                <a:latin typeface="Constantia" pitchFamily="18" charset="0"/>
              </a:rPr>
              <a:t>Вершинный шейдер</a:t>
            </a:r>
            <a:r>
              <a:rPr lang="ru-RU" dirty="0">
                <a:latin typeface="Constantia" pitchFamily="18" charset="0"/>
              </a:rPr>
              <a:t> вычисляет векторы </a:t>
            </a:r>
            <a:r>
              <a:rPr lang="en-US" b="1" dirty="0">
                <a:latin typeface="Constantia" pitchFamily="18" charset="0"/>
              </a:rPr>
              <a:t>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>
                <a:latin typeface="Constantia" pitchFamily="18" charset="0"/>
              </a:rPr>
              <a:t>и </a:t>
            </a:r>
            <a:r>
              <a:rPr lang="en-US" b="1" dirty="0">
                <a:latin typeface="Constantia" pitchFamily="18" charset="0"/>
              </a:rPr>
              <a:t>m</a:t>
            </a:r>
            <a:r>
              <a:rPr lang="ru-RU" dirty="0">
                <a:latin typeface="Constantia" pitchFamily="18" charset="0"/>
              </a:rPr>
              <a:t> в вершинах примитива</a:t>
            </a:r>
          </a:p>
          <a:p>
            <a:pPr eaLnBrk="1" hangingPunct="1"/>
            <a:r>
              <a:rPr lang="ru-RU" dirty="0">
                <a:latin typeface="Constantia" pitchFamily="18" charset="0"/>
              </a:rPr>
              <a:t>При растеризации значения, вычисленные вершинным шейдером</a:t>
            </a:r>
            <a:r>
              <a:rPr lang="en-US" dirty="0">
                <a:latin typeface="Constantia" pitchFamily="18" charset="0"/>
              </a:rPr>
              <a:t>,</a:t>
            </a:r>
            <a:r>
              <a:rPr lang="ru-RU" dirty="0">
                <a:latin typeface="Constantia" pitchFamily="18" charset="0"/>
              </a:rPr>
              <a:t> интерполируются и передаются через </a:t>
            </a:r>
            <a:r>
              <a:rPr lang="en-US" b="1" dirty="0">
                <a:latin typeface="Constantia" pitchFamily="18" charset="0"/>
              </a:rPr>
              <a:t>varying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ru-RU" dirty="0">
                <a:latin typeface="Constantia" pitchFamily="18" charset="0"/>
              </a:rPr>
              <a:t>переменные фрагментному шейдеру</a:t>
            </a:r>
          </a:p>
          <a:p>
            <a:pPr eaLnBrk="1" hangingPunct="1"/>
            <a:r>
              <a:rPr lang="ru-RU" b="1" dirty="0" err="1">
                <a:latin typeface="Constantia" pitchFamily="18" charset="0"/>
              </a:rPr>
              <a:t>Фрагментшый</a:t>
            </a:r>
            <a:r>
              <a:rPr lang="ru-RU" b="1" dirty="0">
                <a:latin typeface="Constantia" pitchFamily="18" charset="0"/>
              </a:rPr>
              <a:t> шейдер</a:t>
            </a:r>
            <a:r>
              <a:rPr lang="ru-RU" dirty="0">
                <a:latin typeface="Constantia" pitchFamily="18" charset="0"/>
              </a:rPr>
              <a:t> использует их, чтобы вычислить интенсивность диффузного освещения по </a:t>
            </a:r>
            <a:r>
              <a:rPr lang="ru-RU" b="1" dirty="0">
                <a:latin typeface="Constantia" pitchFamily="18" charset="0"/>
              </a:rPr>
              <a:t>формуле Ламберта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5916613" y="2941639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67" name="TextBox 24"/>
          <p:cNvSpPr txBox="1">
            <a:spLocks noChangeArrowheads="1"/>
          </p:cNvSpPr>
          <p:nvPr/>
        </p:nvSpPr>
        <p:spPr bwMode="auto">
          <a:xfrm>
            <a:off x="5232401" y="32083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endParaRPr lang="ru-RU" baseline="-250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вершинного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Трансформация вершин</a:t>
            </a:r>
            <a:r>
              <a:rPr lang="en-US" dirty="0"/>
              <a:t> </a:t>
            </a:r>
            <a:r>
              <a:rPr lang="ru-RU" dirty="0"/>
              <a:t>и нормалей</a:t>
            </a:r>
          </a:p>
          <a:p>
            <a:r>
              <a:rPr lang="ru-RU" dirty="0"/>
              <a:t>Вычисление векторов нормали и направления на источник света</a:t>
            </a:r>
          </a:p>
          <a:p>
            <a:pPr lvl="1"/>
            <a:r>
              <a:rPr lang="ru-RU" dirty="0"/>
              <a:t>Вычисленные векторы передаются через </a:t>
            </a:r>
            <a:r>
              <a:rPr lang="en-US" dirty="0"/>
              <a:t>varying</a:t>
            </a:r>
            <a:r>
              <a:rPr lang="ru-RU" dirty="0"/>
              <a:t>-переменные фрагментному шейдеру</a:t>
            </a:r>
          </a:p>
          <a:p>
            <a:r>
              <a:rPr lang="ru-RU" dirty="0"/>
              <a:t>Нововведения:</a:t>
            </a:r>
          </a:p>
          <a:p>
            <a:pPr lvl="1"/>
            <a:r>
              <a:rPr lang="en-US" dirty="0" err="1"/>
              <a:t>gl_ModelViewMatrix</a:t>
            </a:r>
            <a:r>
              <a:rPr lang="ru-RU" dirty="0"/>
              <a:t> – матрица моделирования-вида</a:t>
            </a:r>
          </a:p>
          <a:p>
            <a:pPr lvl="1"/>
            <a:r>
              <a:rPr lang="en-US" dirty="0" err="1"/>
              <a:t>gl_LightSource</a:t>
            </a:r>
            <a:r>
              <a:rPr lang="ru-RU" dirty="0"/>
              <a:t> – массив структур, определяющих характеристики встроенных источников света</a:t>
            </a:r>
          </a:p>
          <a:p>
            <a:pPr lvl="1"/>
            <a:r>
              <a:rPr lang="en-US" dirty="0" err="1"/>
              <a:t>gl_NormalMatrix</a:t>
            </a:r>
            <a:r>
              <a:rPr lang="ru-RU" dirty="0"/>
              <a:t> – матрица 3</a:t>
            </a:r>
            <a:r>
              <a:rPr lang="en-US" dirty="0"/>
              <a:t>x</a:t>
            </a:r>
            <a:r>
              <a:rPr lang="ru-RU" dirty="0"/>
              <a:t>3 для преобразования нормалей – получается из </a:t>
            </a:r>
            <a:r>
              <a:rPr lang="en-US" dirty="0" err="1"/>
              <a:t>glModelViewMatrix</a:t>
            </a:r>
            <a:endParaRPr lang="en-US" dirty="0"/>
          </a:p>
          <a:p>
            <a:pPr lvl="1"/>
            <a:r>
              <a:rPr lang="en-US" dirty="0" err="1"/>
              <a:t>gl_Normal</a:t>
            </a:r>
            <a:r>
              <a:rPr lang="en-US" dirty="0"/>
              <a:t> – </a:t>
            </a:r>
            <a:r>
              <a:rPr lang="ru-RU" dirty="0"/>
              <a:t>вектор нормали, связанный с вершиной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2A837-9E05-49F9-8744-7AD7EDAA2F25}"/>
              </a:ext>
            </a:extLst>
          </p:cNvPr>
          <p:cNvSpPr/>
          <p:nvPr/>
        </p:nvSpPr>
        <p:spPr>
          <a:xfrm>
            <a:off x="479376" y="197346"/>
            <a:ext cx="10801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ARTICULATE_PROJECT_OPEN" val="0"/>
  <p:tag name="ISPRING_RESOURCE_PATHS_HASH_2" val="8dd69b6a18244f33af0c398bd4f91ec2c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1ab8e4-75dd-4e67-ba06-5c0cb6c95ac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a7fb8f-46da-47ab-b179-11f495d44ec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788c7ec-c8b4-4793-b336-6ca791a240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c4b9719-ec81-4df0-8fd5-5be2ba1331c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7eaa01-a556-45fd-b89a-4c677d1fc7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a33693-c5c8-4722-b728-aad7e1d655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294936-4dc8-47e9-b11f-bcb1842ea3f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c334d7-afb1-4d57-91ce-ad264f8b4dd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71c42d-2288-4d5c-a1cc-9129079afa1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ec4fa8-803d-4f7d-8619-41ade57366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edb653-5d3d-4ed3-87a4-26f428b34bd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aa82f1-8560-4d6d-8c5d-5e4b3d3a17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dbaf7a-94b2-4df7-9b77-db6b75fde8d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6c6920-8594-439c-84a1-f443aa419d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e3082e-2e1d-4874-a084-77245a4ab54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813a3dd-4bbd-44eb-b70d-a4d07f5427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aa68ce0-982a-48b1-819a-a43bffd6da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5a57eb-c9f3-40b1-863a-6531da300b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2b139-e01f-4781-9653-9fd57c263d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9fff8e-c4c6-43be-b1bd-0269677819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8cbadd-44e5-4297-b46a-13aeab9eb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717a02-ff6d-415e-bbd3-f2ea92b6bd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aab6a5-c453-4349-8291-fb04f72ae9b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3403</Words>
  <Application>Microsoft Office PowerPoint</Application>
  <PresentationFormat>Widescreen</PresentationFormat>
  <Paragraphs>461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Constantia</vt:lpstr>
      <vt:lpstr>Courier New</vt:lpstr>
      <vt:lpstr>Office Theme</vt:lpstr>
      <vt:lpstr>Формула</vt:lpstr>
      <vt:lpstr>Практическое использование шейдеров</vt:lpstr>
      <vt:lpstr>Простейший пример использования шейдеров</vt:lpstr>
      <vt:lpstr>Пример</vt:lpstr>
      <vt:lpstr>Добавляем разный цвет вершин</vt:lpstr>
      <vt:lpstr>Простейшее диффузное освещение</vt:lpstr>
      <vt:lpstr>Особенности реализации на GLSL</vt:lpstr>
      <vt:lpstr>Принцип работы</vt:lpstr>
      <vt:lpstr>Функции вершинного шейдера</vt:lpstr>
      <vt:lpstr>PowerPoint Presentation</vt:lpstr>
      <vt:lpstr>Функции фрагментного шейдера</vt:lpstr>
      <vt:lpstr>PowerPoint Presentation</vt:lpstr>
      <vt:lpstr>Добавляем specular-компонент</vt:lpstr>
      <vt:lpstr>PowerPoint Presentation</vt:lpstr>
      <vt:lpstr>PowerPoint Presentation</vt:lpstr>
      <vt:lpstr>Дальнейшие улучшения</vt:lpstr>
      <vt:lpstr>Примеры более сложных шейдеров</vt:lpstr>
      <vt:lpstr>Наложение микрорельефа (bump mapping)</vt:lpstr>
      <vt:lpstr>Что такое Bump-mapping?</vt:lpstr>
      <vt:lpstr>Карта нормалей</vt:lpstr>
      <vt:lpstr>Касательное пространство (tangent space)</vt:lpstr>
      <vt:lpstr>Векторы касательного пространства</vt:lpstr>
      <vt:lpstr>Задание тангенциального вектора</vt:lpstr>
      <vt:lpstr>Вычисление касательной, нормали и бинормали</vt:lpstr>
      <vt:lpstr>Вычисление касательного вектора</vt:lpstr>
      <vt:lpstr>Преобразование в касательное пространство</vt:lpstr>
      <vt:lpstr>Вершинный шейдер, выполняющий bump-mapping</vt:lpstr>
      <vt:lpstr>PowerPoint Presentation</vt:lpstr>
      <vt:lpstr>Функции фрагментного шейдера</vt:lpstr>
      <vt:lpstr>PowerPoint Presentation</vt:lpstr>
      <vt:lpstr>PowerPoint Presentation</vt:lpstr>
      <vt:lpstr>Bump mapping в действии</vt:lpstr>
      <vt:lpstr>Визуализация зеркальных поверхностей с помощью кубических текстур</vt:lpstr>
      <vt:lpstr>PowerPoint Presentation</vt:lpstr>
      <vt:lpstr>Извлечение данных из кубической текстуры</vt:lpstr>
      <vt:lpstr>Идея отражения</vt:lpstr>
      <vt:lpstr>Выбор системы координат для расчёта отражений</vt:lpstr>
      <vt:lpstr>Вершинный шейдер</vt:lpstr>
      <vt:lpstr>Фрагментный шейдер</vt:lpstr>
      <vt:lpstr>PowerPoint Presentation</vt:lpstr>
      <vt:lpstr>Загрузка кубической текстуры</vt:lpstr>
      <vt:lpstr>PowerPoint Presentation</vt:lpstr>
      <vt:lpstr>PowerPoint Presentation</vt:lpstr>
      <vt:lpstr>Простейший рендеринг assimp-сцены</vt:lpstr>
      <vt:lpstr>PowerPoint Presentation</vt:lpstr>
      <vt:lpstr>Результат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Алексей Малов</cp:lastModifiedBy>
  <cp:revision>212</cp:revision>
  <dcterms:created xsi:type="dcterms:W3CDTF">2008-11-30T13:41:23Z</dcterms:created>
  <dcterms:modified xsi:type="dcterms:W3CDTF">2025-04-29T17:50:12Z</dcterms:modified>
</cp:coreProperties>
</file>