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activeX/activeX2.xml" ContentType="application/vnd.ms-office.activeX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activeX/activeX2.bin" ContentType="application/vnd.ms-office.activeX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xls" ContentType="application/vnd.ms-exce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activeX/activeX1.xml" ContentType="application/vnd.ms-office.activeX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39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activeX/activeX1.bin" ContentType="application/vnd.ms-office.activeX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4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4" r:id="rId69"/>
    <p:sldId id="323" r:id="rId70"/>
    <p:sldId id="325" r:id="rId71"/>
    <p:sldId id="326" r:id="rId72"/>
    <p:sldId id="327" r:id="rId73"/>
    <p:sldId id="328" r:id="rId74"/>
    <p:sldId id="330" r:id="rId75"/>
    <p:sldId id="329" r:id="rId76"/>
    <p:sldId id="331" r:id="rId77"/>
    <p:sldId id="332" r:id="rId78"/>
    <p:sldId id="333" r:id="rId79"/>
    <p:sldId id="334" r:id="rId80"/>
    <p:sldId id="335" r:id="rId81"/>
    <p:sldId id="336" r:id="rId82"/>
    <p:sldId id="338" r:id="rId83"/>
    <p:sldId id="337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2" r:id="rId107"/>
    <p:sldId id="361" r:id="rId108"/>
    <p:sldId id="363" r:id="rId109"/>
    <p:sldId id="364" r:id="rId110"/>
    <p:sldId id="365" r:id="rId111"/>
    <p:sldId id="366" r:id="rId112"/>
    <p:sldId id="368" r:id="rId113"/>
    <p:sldId id="369" r:id="rId114"/>
    <p:sldId id="370" r:id="rId115"/>
    <p:sldId id="371" r:id="rId116"/>
    <p:sldId id="373" r:id="rId117"/>
    <p:sldId id="375" r:id="rId118"/>
    <p:sldId id="374" r:id="rId119"/>
    <p:sldId id="376" r:id="rId120"/>
    <p:sldId id="377" r:id="rId121"/>
    <p:sldId id="378" r:id="rId122"/>
    <p:sldId id="379" r:id="rId123"/>
    <p:sldId id="380" r:id="rId124"/>
    <p:sldId id="381" r:id="rId125"/>
    <p:sldId id="382" r:id="rId126"/>
    <p:sldId id="383" r:id="rId127"/>
    <p:sldId id="384" r:id="rId128"/>
    <p:sldId id="385" r:id="rId129"/>
    <p:sldId id="386" r:id="rId130"/>
    <p:sldId id="387" r:id="rId131"/>
    <p:sldId id="388" r:id="rId132"/>
    <p:sldId id="389" r:id="rId133"/>
    <p:sldId id="390" r:id="rId134"/>
    <p:sldId id="391" r:id="rId135"/>
    <p:sldId id="392" r:id="rId136"/>
    <p:sldId id="393" r:id="rId137"/>
    <p:sldId id="394" r:id="rId138"/>
    <p:sldId id="395" r:id="rId139"/>
    <p:sldId id="396" r:id="rId140"/>
    <p:sldId id="397" r:id="rId141"/>
    <p:sldId id="398" r:id="rId142"/>
    <p:sldId id="399" r:id="rId143"/>
    <p:sldId id="401" r:id="rId144"/>
    <p:sldId id="402" r:id="rId145"/>
    <p:sldId id="403" r:id="rId146"/>
    <p:sldId id="400" r:id="rId147"/>
    <p:sldId id="404" r:id="rId148"/>
  </p:sldIdLst>
  <p:sldSz cx="9144000" cy="6858000" type="screen4x3"/>
  <p:notesSz cx="6858000" cy="9144000"/>
  <p:custDataLst>
    <p:tags r:id="rId150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E1DD37"/>
    <a:srgbClr val="333333"/>
    <a:srgbClr val="DDDDDD"/>
    <a:srgbClr val="C0C0C0"/>
    <a:srgbClr val="535E46"/>
    <a:srgbClr val="A4B195"/>
    <a:srgbClr val="74836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0" autoAdjust="0"/>
    <p:restoredTop sz="95489" autoAdjust="0"/>
  </p:normalViewPr>
  <p:slideViewPr>
    <p:cSldViewPr>
      <p:cViewPr varScale="1">
        <p:scale>
          <a:sx n="70" d="100"/>
          <a:sy n="70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gs" Target="tags/tag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547786C-2EF1-4006-89FA-243179D836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6507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58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53E6A-F1DD-4299-BC30-94BA76D9040F}" type="slidenum">
              <a:rPr lang="ru-RU" smtClean="0"/>
              <a:pPr/>
              <a:t>110</a:t>
            </a:fld>
            <a:endParaRPr lang="ru-RU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ru-RU" smtClean="0"/>
              <a:t>Глаз. Некоторая точка пространства, определяющая местоположение камеры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 smtClean="0"/>
              <a:t>Отображаемый объем – часть четырехугольной пирамиды, вершина которой совпадает с глазом. Раствор этой пирамиды определяет угол зрения камеры.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 smtClean="0"/>
              <a:t>Ближняя и дальняя плоскости камеры имеют определенное форматное соотношение</a:t>
            </a:r>
            <a:r>
              <a:rPr lang="en-US" smtClean="0"/>
              <a:t> (aspect ratio)</a:t>
            </a:r>
            <a:endParaRPr lang="ru-RU" smtClean="0"/>
          </a:p>
          <a:p>
            <a:pPr marL="228600" indent="-228600" eaLnBrk="1" hangingPunct="1"/>
            <a:endParaRPr lang="ru-RU" smtClean="0"/>
          </a:p>
          <a:p>
            <a:pPr marL="228600" indent="-228600" eaLnBrk="1" hangingPunct="1"/>
            <a:r>
              <a:rPr lang="ru-RU" smtClean="0"/>
              <a:t>Точки, лежащие внутри отображаемого объема проецируются на плоскость просмотра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34E1E-DF2B-44F4-9FC3-50783E0748ED}" type="slidenum">
              <a:rPr lang="ru-RU" smtClean="0"/>
              <a:pPr/>
              <a:t>111</a:t>
            </a:fld>
            <a:endParaRPr lang="ru-RU" smtClean="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Точки внутри видового объема проецируются на плоскость просмотра</a:t>
            </a:r>
          </a:p>
          <a:p>
            <a:pPr eaLnBrk="1" hangingPunct="1"/>
            <a:r>
              <a:rPr lang="ru-RU" smtClean="0"/>
              <a:t>Полученное изображение преобразуется в порт просмотра (систему координат, связанную с устройством графического вывода)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0D449-EAD9-4F0D-B0F0-8B57520F57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22455-0021-446E-950A-28A188FB95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51646-46B6-414A-A0A7-0392DDF866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F0502-4B43-420E-B097-93F0484C2D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94C4D-0FD4-4186-B9FE-48BAFD3811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9F406-8601-43E8-BD3B-E4BB789FBE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3377E-1D6C-429B-8731-660B65875F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BE34C-8A3A-4B22-BF13-9C5871A41D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C8388-D50C-4F44-9073-F978E6C952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C7358-C33D-45F7-8C08-7E7647E1F68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A684A-D0A3-4FE5-885B-51EF10D8E7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5D98B-118F-419E-9F57-BF8B338926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710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4710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75DAEFCC-492C-4AA6-8F44-6B6BCB4B1E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4711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07" r:id="rId2"/>
    <p:sldLayoutId id="214748371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8" r:id="rId9"/>
    <p:sldLayoutId id="2147483713" r:id="rId10"/>
    <p:sldLayoutId id="2147483714" r:id="rId11"/>
    <p:sldLayoutId id="2147483715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47.bin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54.bin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Microsoft_Office_Excel_97-2003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9.v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0.vml"/><Relationship Id="rId4" Type="http://schemas.openxmlformats.org/officeDocument/2006/relationships/oleObject" Target="../embeddings/oleObject65.bin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1.v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2.vml"/><Relationship Id="rId4" Type="http://schemas.openxmlformats.org/officeDocument/2006/relationships/oleObject" Target="../embeddings/oleObject68.bin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oleObject" Target="../embeddings/oleObject70.bin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4.v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45.v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2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7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2.vml"/><Relationship Id="rId4" Type="http://schemas.openxmlformats.org/officeDocument/2006/relationships/notesSlide" Target="../notesSlides/notesSlide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4.bin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31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34.bin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37.bin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Векторная графика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Левосторонняя система координат</a:t>
            </a:r>
          </a:p>
        </p:txBody>
      </p:sp>
      <p:pic>
        <p:nvPicPr>
          <p:cNvPr id="6041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1050" y="1773238"/>
            <a:ext cx="4791075" cy="4868862"/>
          </a:xfrm>
          <a:noFill/>
        </p:spPr>
      </p:pic>
      <p:sp>
        <p:nvSpPr>
          <p:cNvPr id="60420" name="Text Box 7"/>
          <p:cNvSpPr txBox="1">
            <a:spLocks noChangeArrowheads="1"/>
          </p:cNvSpPr>
          <p:nvPr/>
        </p:nvSpPr>
        <p:spPr bwMode="auto">
          <a:xfrm>
            <a:off x="4427538" y="1844675"/>
            <a:ext cx="43402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Часто применяется при работе с системами просмотра и виртуальными «камерами»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Вращение вокруг произвольной оси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smtClean="0"/>
              <a:t>При использовании углов Эйлера мы выполняем последовательность </a:t>
            </a:r>
            <a:r>
              <a:rPr lang="en-US" sz="2800" smtClean="0"/>
              <a:t>x-, y- </a:t>
            </a:r>
            <a:r>
              <a:rPr lang="ru-RU" sz="2800" smtClean="0"/>
              <a:t>и </a:t>
            </a:r>
            <a:r>
              <a:rPr lang="en-US" sz="2800" smtClean="0"/>
              <a:t>z-</a:t>
            </a:r>
            <a:r>
              <a:rPr lang="ru-RU" sz="2800" smtClean="0"/>
              <a:t>вращений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smtClean="0"/>
              <a:t>Очень часто возникает необходимость поворота вокруг произвольной оси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 smtClean="0"/>
              <a:t>Теорема Эйлера: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Любой поворот или последовательность поворотов вокруг произвольной точки эквивалентен повороту вокруг некоторой оси, проходящей через эту точку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Матрица поворота вокруг произвольной оси</a:t>
            </a:r>
          </a:p>
        </p:txBody>
      </p:sp>
      <p:graphicFrame>
        <p:nvGraphicFramePr>
          <p:cNvPr id="19763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187450" y="2638425"/>
          <a:ext cx="7632700" cy="1738313"/>
        </p:xfrm>
        <a:graphic>
          <a:graphicData uri="http://schemas.openxmlformats.org/presentationml/2006/ole">
            <p:oleObj spid="_x0000_s30732" name="Формула" r:id="rId3" imgW="4127500" imgH="939800" progId="Equation.3">
              <p:embed/>
            </p:oleObj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/>
        </p:nvGraphicFramePr>
        <p:xfrm>
          <a:off x="1476375" y="4591050"/>
          <a:ext cx="1508125" cy="1527175"/>
        </p:xfrm>
        <a:graphic>
          <a:graphicData uri="http://schemas.openxmlformats.org/presentationml/2006/ole">
            <p:oleObj spid="_x0000_s30733" name="Формула" r:id="rId4" imgW="927100" imgH="93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Определение оси и угла поворота</a:t>
            </a:r>
          </a:p>
        </p:txBody>
      </p:sp>
      <p:graphicFrame>
        <p:nvGraphicFramePr>
          <p:cNvPr id="19968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27088" y="3141663"/>
          <a:ext cx="2878137" cy="1419225"/>
        </p:xfrm>
        <a:graphic>
          <a:graphicData uri="http://schemas.openxmlformats.org/presentationml/2006/ole">
            <p:oleObj spid="_x0000_s31764" name="Формула" r:id="rId3" imgW="1854200" imgH="914400" progId="Equation.3">
              <p:embed/>
            </p:oleObj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900113" y="5300663"/>
          <a:ext cx="3255962" cy="1262062"/>
        </p:xfrm>
        <a:graphic>
          <a:graphicData uri="http://schemas.openxmlformats.org/presentationml/2006/ole">
            <p:oleObj spid="_x0000_s31765" name="Формула" r:id="rId4" imgW="2095500" imgH="812800" progId="Equation.3">
              <p:embed/>
            </p:oleObj>
          </a:graphicData>
        </a:graphic>
      </p:graphicFrame>
      <p:graphicFrame>
        <p:nvGraphicFramePr>
          <p:cNvPr id="199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7097241"/>
              </p:ext>
            </p:extLst>
          </p:nvPr>
        </p:nvGraphicFramePr>
        <p:xfrm>
          <a:off x="6156325" y="4365625"/>
          <a:ext cx="1438275" cy="2035175"/>
        </p:xfrm>
        <a:graphic>
          <a:graphicData uri="http://schemas.openxmlformats.org/presentationml/2006/ole">
            <p:oleObj spid="_x0000_s31766" name="Формула" r:id="rId5" imgW="927000" imgH="1307880" progId="Equation.3">
              <p:embed/>
            </p:oleObj>
          </a:graphicData>
        </a:graphic>
      </p:graphicFrame>
      <p:sp>
        <p:nvSpPr>
          <p:cNvPr id="31750" name="Text Box 9"/>
          <p:cNvSpPr txBox="1">
            <a:spLocks noChangeArrowheads="1"/>
          </p:cNvSpPr>
          <p:nvPr/>
        </p:nvSpPr>
        <p:spPr bwMode="auto">
          <a:xfrm>
            <a:off x="1166813" y="2078038"/>
            <a:ext cx="772636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Иногда бывает полезно извлечь значения угла поворота и координаты оси вращения из матрицы.</a:t>
            </a:r>
          </a:p>
          <a:p>
            <a:r>
              <a:rPr lang="ru-RU"/>
              <a:t>Пусть матрица вращения задана следующим образом:</a:t>
            </a: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592138" y="4813300"/>
            <a:ext cx="1893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Угол вращения:</a:t>
            </a:r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5940425" y="3860800"/>
            <a:ext cx="1735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Ось вращения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1" grpId="0"/>
      <p:bldP spid="19969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Изменения систем координат</a:t>
            </a:r>
          </a:p>
        </p:txBody>
      </p:sp>
      <p:sp>
        <p:nvSpPr>
          <p:cNvPr id="12390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Аффинные преобразования можно использовать для создания новой системы координат, в которой происходит отображение исходных точек</a:t>
            </a:r>
          </a:p>
          <a:p>
            <a:pPr lvl="1" eaLnBrk="1" hangingPunct="1"/>
            <a:r>
              <a:rPr lang="ru-RU" smtClean="0"/>
              <a:t>Применяется, например, при моделировании сцен и создании виртуальных «камер»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Преобразование координатного фрейма</a:t>
            </a:r>
          </a:p>
        </p:txBody>
      </p:sp>
      <p:graphicFrame>
        <p:nvGraphicFramePr>
          <p:cNvPr id="205861" name="Object 37"/>
          <p:cNvGraphicFramePr>
            <a:graphicFrameLocks noGrp="1" noChangeAspect="1"/>
          </p:cNvGraphicFramePr>
          <p:nvPr>
            <p:ph idx="1"/>
          </p:nvPr>
        </p:nvGraphicFramePr>
        <p:xfrm>
          <a:off x="4165600" y="3773488"/>
          <a:ext cx="812800" cy="711200"/>
        </p:xfrm>
        <a:graphic>
          <a:graphicData uri="http://schemas.openxmlformats.org/presentationml/2006/ole">
            <p:oleObj spid="_x0000_s32775" name="Формула" r:id="rId3" imgW="812447" imgH="710891" progId="Equation.3">
              <p:embed/>
            </p:oleObj>
          </a:graphicData>
        </a:graphic>
      </p:graphicFrame>
      <p:sp>
        <p:nvSpPr>
          <p:cNvPr id="32772" name="Oval 10"/>
          <p:cNvSpPr>
            <a:spLocks noChangeArrowheads="1"/>
          </p:cNvSpPr>
          <p:nvPr/>
        </p:nvSpPr>
        <p:spPr bwMode="auto">
          <a:xfrm>
            <a:off x="2700338" y="5013325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2773" name="Group 19"/>
          <p:cNvGrpSpPr>
            <a:grpSpLocks/>
          </p:cNvGrpSpPr>
          <p:nvPr/>
        </p:nvGrpSpPr>
        <p:grpSpPr bwMode="auto">
          <a:xfrm>
            <a:off x="395288" y="3141663"/>
            <a:ext cx="4427537" cy="3394075"/>
            <a:chOff x="249" y="1979"/>
            <a:chExt cx="2789" cy="2138"/>
          </a:xfrm>
        </p:grpSpPr>
        <p:sp>
          <p:nvSpPr>
            <p:cNvPr id="32788" name="Line 4"/>
            <p:cNvSpPr>
              <a:spLocks noChangeShapeType="1"/>
            </p:cNvSpPr>
            <p:nvPr/>
          </p:nvSpPr>
          <p:spPr bwMode="auto">
            <a:xfrm>
              <a:off x="476" y="4111"/>
              <a:ext cx="25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89" name="Line 5"/>
            <p:cNvSpPr>
              <a:spLocks noChangeShapeType="1"/>
            </p:cNvSpPr>
            <p:nvPr/>
          </p:nvSpPr>
          <p:spPr bwMode="auto">
            <a:xfrm flipV="1">
              <a:off x="476" y="1979"/>
              <a:ext cx="0" cy="21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0" name="Line 11"/>
            <p:cNvSpPr>
              <a:spLocks noChangeShapeType="1"/>
            </p:cNvSpPr>
            <p:nvPr/>
          </p:nvSpPr>
          <p:spPr bwMode="auto">
            <a:xfrm flipH="1">
              <a:off x="476" y="3203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1" name="Line 12"/>
            <p:cNvSpPr>
              <a:spLocks noChangeShapeType="1"/>
            </p:cNvSpPr>
            <p:nvPr/>
          </p:nvSpPr>
          <p:spPr bwMode="auto">
            <a:xfrm>
              <a:off x="1746" y="3203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2" name="Text Box 13"/>
            <p:cNvSpPr txBox="1">
              <a:spLocks noChangeArrowheads="1"/>
            </p:cNvSpPr>
            <p:nvPr/>
          </p:nvSpPr>
          <p:spPr bwMode="auto">
            <a:xfrm>
              <a:off x="1791" y="388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a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3" name="Text Box 14"/>
            <p:cNvSpPr txBox="1">
              <a:spLocks noChangeArrowheads="1"/>
            </p:cNvSpPr>
            <p:nvPr/>
          </p:nvSpPr>
          <p:spPr bwMode="auto">
            <a:xfrm>
              <a:off x="249" y="306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b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4" name="Line 15"/>
            <p:cNvSpPr>
              <a:spLocks noChangeShapeType="1"/>
            </p:cNvSpPr>
            <p:nvPr/>
          </p:nvSpPr>
          <p:spPr bwMode="auto">
            <a:xfrm>
              <a:off x="476" y="4110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5" name="Line 16"/>
            <p:cNvSpPr>
              <a:spLocks noChangeShapeType="1"/>
            </p:cNvSpPr>
            <p:nvPr/>
          </p:nvSpPr>
          <p:spPr bwMode="auto">
            <a:xfrm rot="-5400000">
              <a:off x="181" y="3816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6" name="Text Box 17"/>
            <p:cNvSpPr txBox="1">
              <a:spLocks noChangeArrowheads="1"/>
            </p:cNvSpPr>
            <p:nvPr/>
          </p:nvSpPr>
          <p:spPr bwMode="auto">
            <a:xfrm>
              <a:off x="884" y="3838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i</a:t>
              </a:r>
              <a:endParaRPr lang="ru-RU" b="1" i="1">
                <a:latin typeface="Times New Roman" pitchFamily="18" charset="0"/>
              </a:endParaRPr>
            </a:p>
          </p:txBody>
        </p:sp>
        <p:sp>
          <p:nvSpPr>
            <p:cNvPr id="32797" name="Text Box 18"/>
            <p:cNvSpPr txBox="1">
              <a:spLocks noChangeArrowheads="1"/>
            </p:cNvSpPr>
            <p:nvPr/>
          </p:nvSpPr>
          <p:spPr bwMode="auto">
            <a:xfrm>
              <a:off x="249" y="356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j</a:t>
              </a:r>
              <a:endParaRPr lang="ru-RU" b="1" i="1">
                <a:latin typeface="Times New Roman" pitchFamily="18" charset="0"/>
              </a:endParaRPr>
            </a:p>
          </p:txBody>
        </p:sp>
      </p:grpSp>
      <p:sp>
        <p:nvSpPr>
          <p:cNvPr id="205845" name="Line 21"/>
          <p:cNvSpPr>
            <a:spLocks noChangeShapeType="1"/>
          </p:cNvSpPr>
          <p:nvPr/>
        </p:nvSpPr>
        <p:spPr bwMode="auto">
          <a:xfrm rot="441391">
            <a:off x="1473200" y="5741988"/>
            <a:ext cx="4067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6" name="Line 22"/>
          <p:cNvSpPr>
            <a:spLocks noChangeShapeType="1"/>
          </p:cNvSpPr>
          <p:nvPr/>
        </p:nvSpPr>
        <p:spPr bwMode="auto">
          <a:xfrm rot="441391" flipV="1">
            <a:off x="1706563" y="2111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7" name="Line 23"/>
          <p:cNvSpPr>
            <a:spLocks noChangeShapeType="1"/>
          </p:cNvSpPr>
          <p:nvPr/>
        </p:nvSpPr>
        <p:spPr bwMode="auto">
          <a:xfrm rot="441391" flipH="1">
            <a:off x="1558925" y="498951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8" name="Line 24"/>
          <p:cNvSpPr>
            <a:spLocks noChangeShapeType="1"/>
          </p:cNvSpPr>
          <p:nvPr/>
        </p:nvSpPr>
        <p:spPr bwMode="auto">
          <a:xfrm rot="441391">
            <a:off x="2741613" y="50657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 rot="441391">
            <a:off x="2411413" y="5583238"/>
            <a:ext cx="28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c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 rot="441391">
            <a:off x="1692275" y="45021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d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1" name="Line 27"/>
          <p:cNvSpPr>
            <a:spLocks noChangeShapeType="1"/>
          </p:cNvSpPr>
          <p:nvPr/>
        </p:nvSpPr>
        <p:spPr bwMode="auto">
          <a:xfrm rot="441391">
            <a:off x="1487488" y="5540375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 rot="-4958610">
            <a:off x="1082675" y="5018088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3" name="Text Box 29"/>
          <p:cNvSpPr txBox="1">
            <a:spLocks noChangeArrowheads="1"/>
          </p:cNvSpPr>
          <p:nvPr/>
        </p:nvSpPr>
        <p:spPr bwMode="auto">
          <a:xfrm rot="441391">
            <a:off x="2160588" y="51514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i’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 rot="441391">
            <a:off x="1216025" y="45942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j’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32784" name="Text Box 33"/>
          <p:cNvSpPr txBox="1">
            <a:spLocks noChangeArrowheads="1"/>
          </p:cNvSpPr>
          <p:nvPr/>
        </p:nvSpPr>
        <p:spPr bwMode="auto">
          <a:xfrm>
            <a:off x="395288" y="6308725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205858" name="Text Box 34"/>
          <p:cNvSpPr txBox="1">
            <a:spLocks noChangeArrowheads="1"/>
          </p:cNvSpPr>
          <p:nvPr/>
        </p:nvSpPr>
        <p:spPr bwMode="auto">
          <a:xfrm>
            <a:off x="1116013" y="5300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O’</a:t>
            </a:r>
            <a:endParaRPr lang="ru-RU"/>
          </a:p>
        </p:txBody>
      </p:sp>
      <p:sp>
        <p:nvSpPr>
          <p:cNvPr id="32786" name="Text Box 36"/>
          <p:cNvSpPr txBox="1">
            <a:spLocks noChangeArrowheads="1"/>
          </p:cNvSpPr>
          <p:nvPr/>
        </p:nvSpPr>
        <p:spPr bwMode="auto">
          <a:xfrm>
            <a:off x="2916238" y="48688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32787" name="Text Box 39"/>
          <p:cNvSpPr txBox="1">
            <a:spLocks noChangeArrowheads="1"/>
          </p:cNvSpPr>
          <p:nvPr/>
        </p:nvSpPr>
        <p:spPr bwMode="auto">
          <a:xfrm>
            <a:off x="3492500" y="1989138"/>
            <a:ext cx="41243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Пусть имеется преобразование </a:t>
            </a:r>
            <a:r>
              <a:rPr lang="en-US"/>
              <a:t>T(.),</a:t>
            </a:r>
            <a:r>
              <a:rPr lang="ru-RU"/>
              <a:t> выраженное матрицей </a:t>
            </a:r>
            <a:r>
              <a:rPr lang="en-US"/>
              <a:t>M, </a:t>
            </a:r>
            <a:r>
              <a:rPr lang="ru-RU"/>
              <a:t>которое переводит координатный фрейм с началом отсчета в точке </a:t>
            </a:r>
            <a:r>
              <a:rPr lang="en-US"/>
              <a:t>O </a:t>
            </a:r>
            <a:r>
              <a:rPr lang="ru-RU"/>
              <a:t>и осями </a:t>
            </a:r>
            <a:r>
              <a:rPr lang="en-US"/>
              <a:t>i</a:t>
            </a:r>
            <a:r>
              <a:rPr lang="ru-RU"/>
              <a:t> и </a:t>
            </a:r>
            <a:r>
              <a:rPr lang="en-US"/>
              <a:t>j </a:t>
            </a:r>
            <a:r>
              <a:rPr lang="ru-RU"/>
              <a:t>в координатный фрейм с началом отсчета </a:t>
            </a:r>
            <a:r>
              <a:rPr lang="en-US"/>
              <a:t>O’ </a:t>
            </a:r>
            <a:r>
              <a:rPr lang="ru-RU"/>
              <a:t>и осями </a:t>
            </a:r>
            <a:r>
              <a:rPr lang="en-US"/>
              <a:t>i’ </a:t>
            </a:r>
            <a:r>
              <a:rPr lang="ru-RU"/>
              <a:t>и </a:t>
            </a:r>
            <a:r>
              <a:rPr lang="en-US"/>
              <a:t>j’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0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0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0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0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5" grpId="0" animBg="1"/>
      <p:bldP spid="205846" grpId="0" animBg="1"/>
      <p:bldP spid="205847" grpId="0" animBg="1"/>
      <p:bldP spid="205848" grpId="0" animBg="1"/>
      <p:bldP spid="205849" grpId="0"/>
      <p:bldP spid="205850" grpId="0"/>
      <p:bldP spid="205851" grpId="0" animBg="1"/>
      <p:bldP spid="205852" grpId="0" animBg="1"/>
      <p:bldP spid="205853" grpId="0"/>
      <p:bldP spid="205854" grpId="0"/>
      <p:bldP spid="205858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smtClean="0"/>
              <a:t>Последовательные преобразования координатного фрейма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smtClean="0"/>
              <a:t>Пусть координатная система №1 переходит в систему №2 при помощи преобразования </a:t>
            </a:r>
            <a:r>
              <a:rPr lang="en-US" sz="2800" smtClean="0"/>
              <a:t>T</a:t>
            </a:r>
            <a:r>
              <a:rPr lang="en-US" sz="2800" baseline="-25000" smtClean="0"/>
              <a:t>1</a:t>
            </a:r>
            <a:r>
              <a:rPr lang="en-US" sz="2800" smtClean="0"/>
              <a:t>(.), </a:t>
            </a:r>
            <a:r>
              <a:rPr lang="ru-RU" sz="2800" smtClean="0"/>
              <a:t>а система №2 – в систему №3 при помощи преобразования </a:t>
            </a:r>
            <a:r>
              <a:rPr lang="en-US" sz="2800" smtClean="0"/>
              <a:t>T</a:t>
            </a:r>
            <a:r>
              <a:rPr lang="en-US" sz="2800" baseline="-25000" smtClean="0"/>
              <a:t>2</a:t>
            </a:r>
            <a:r>
              <a:rPr lang="en-US" sz="2800" smtClean="0"/>
              <a:t>(.)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Заметим, что система №3</a:t>
            </a:r>
            <a:r>
              <a:rPr lang="en-US" smtClean="0"/>
              <a:t> </a:t>
            </a:r>
            <a:r>
              <a:rPr lang="ru-RU" smtClean="0"/>
              <a:t>трансформируется относительно системы №2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smtClean="0"/>
              <a:t>Если координаты точки </a:t>
            </a:r>
            <a:r>
              <a:rPr lang="en-US" sz="2800" smtClean="0"/>
              <a:t>P </a:t>
            </a:r>
            <a:r>
              <a:rPr lang="ru-RU" sz="2800" smtClean="0"/>
              <a:t>в системе №3 равны </a:t>
            </a:r>
            <a:r>
              <a:rPr lang="en-US" sz="2800" smtClean="0"/>
              <a:t>(e,f,1)</a:t>
            </a:r>
            <a:r>
              <a:rPr lang="en-US" sz="2800" baseline="30000" smtClean="0"/>
              <a:t>T</a:t>
            </a:r>
            <a:r>
              <a:rPr lang="en-US" sz="2800" smtClean="0"/>
              <a:t>, </a:t>
            </a:r>
            <a:r>
              <a:rPr lang="ru-RU" sz="2800" smtClean="0"/>
              <a:t>то чему будут равны координаты (</a:t>
            </a:r>
            <a:r>
              <a:rPr lang="en-US" sz="2800" smtClean="0"/>
              <a:t>a,b,1)</a:t>
            </a:r>
            <a:r>
              <a:rPr lang="en-US" sz="2800" baseline="30000" smtClean="0"/>
              <a:t>T</a:t>
            </a:r>
            <a:r>
              <a:rPr lang="en-US" sz="2800" smtClean="0"/>
              <a:t> </a:t>
            </a:r>
            <a:r>
              <a:rPr lang="ru-RU" sz="2800" smtClean="0"/>
              <a:t>в системе №1?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Двукратное преобразование координатного фрейма</a:t>
            </a:r>
          </a:p>
        </p:txBody>
      </p:sp>
      <p:graphicFrame>
        <p:nvGraphicFramePr>
          <p:cNvPr id="20787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187450" y="2276475"/>
          <a:ext cx="3744913" cy="1612900"/>
        </p:xfrm>
        <a:graphic>
          <a:graphicData uri="http://schemas.openxmlformats.org/presentationml/2006/ole">
            <p:oleObj spid="_x0000_s33799" name="Формула" r:id="rId3" imgW="1651000" imgH="711200" progId="Equation.3">
              <p:embed/>
            </p:oleObj>
          </a:graphicData>
        </a:graphic>
      </p:graphicFrame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611188" y="4292600"/>
            <a:ext cx="80486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Важным обстоятельством является тот факт, что сперва применяется преобразование </a:t>
            </a:r>
            <a:r>
              <a:rPr lang="en-US"/>
              <a:t>M</a:t>
            </a:r>
            <a:r>
              <a:rPr lang="en-US" baseline="-25000"/>
              <a:t>2</a:t>
            </a:r>
            <a:r>
              <a:rPr lang="en-US"/>
              <a:t>, </a:t>
            </a:r>
            <a:r>
              <a:rPr lang="ru-RU"/>
              <a:t>а затем </a:t>
            </a:r>
            <a:r>
              <a:rPr lang="en-US"/>
              <a:t>M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ru-RU"/>
              <a:t>т.е. в </a:t>
            </a:r>
            <a:r>
              <a:rPr lang="ru-RU" b="1"/>
              <a:t>обратном порядке</a:t>
            </a:r>
            <a:r>
              <a:rPr lang="ru-RU"/>
              <a:t> по сравнению с применением преобразований к точкам</a:t>
            </a:r>
          </a:p>
        </p:txBody>
      </p:sp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684213" y="5373688"/>
            <a:ext cx="80486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/>
              <a:t>M = M</a:t>
            </a:r>
            <a:r>
              <a:rPr lang="en-US" baseline="-25000"/>
              <a:t>1</a:t>
            </a:r>
            <a:r>
              <a:rPr lang="en-US"/>
              <a:t> x M</a:t>
            </a:r>
            <a:r>
              <a:rPr lang="en-US" baseline="-25000"/>
              <a:t>2</a:t>
            </a:r>
            <a:r>
              <a:rPr lang="en-US"/>
              <a:t> x … x M</a:t>
            </a:r>
            <a:r>
              <a:rPr lang="en-US" baseline="-25000"/>
              <a:t>n</a:t>
            </a:r>
            <a:endParaRPr lang="ru-RU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0" grpId="0"/>
      <p:bldP spid="207881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331913" y="1844675"/>
            <a:ext cx="7561262" cy="13684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smtClean="0"/>
              <a:t>Рисование трехмерных сцен</a:t>
            </a:r>
          </a:p>
        </p:txBody>
      </p:sp>
      <p:sp>
        <p:nvSpPr>
          <p:cNvPr id="12697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Составляющие элементы трехмерной сцены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mtClean="0"/>
              <a:t>Камеры просмотра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Позволяют задать положение и ориентацию «наблюдателя» в виртуальном пространстве и получать изображение объектов сцены с заданных точек</a:t>
            </a:r>
          </a:p>
          <a:p>
            <a:pPr eaLnBrk="1" hangingPunct="1">
              <a:lnSpc>
                <a:spcPct val="90000"/>
              </a:lnSpc>
            </a:pPr>
            <a:r>
              <a:rPr lang="ru-RU" smtClean="0"/>
              <a:t>Объекты сцены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Предметы виртуального пространства, оптические среды, изображение которых может быть получено при помощью камер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Обзор векторов</a:t>
            </a:r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Процесс визуализации трехмерной сцены</a:t>
            </a:r>
          </a:p>
        </p:txBody>
      </p:sp>
      <p:sp>
        <p:nvSpPr>
          <p:cNvPr id="216070" name="AutoShape 6"/>
          <p:cNvSpPr>
            <a:spLocks noChangeArrowheads="1"/>
          </p:cNvSpPr>
          <p:nvPr/>
        </p:nvSpPr>
        <p:spPr bwMode="auto">
          <a:xfrm rot="9443456">
            <a:off x="2400300" y="4584700"/>
            <a:ext cx="4341813" cy="1500188"/>
          </a:xfrm>
          <a:prstGeom prst="parallelogram">
            <a:avLst>
              <a:gd name="adj" fmla="val 710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2" name="Line 8"/>
          <p:cNvSpPr>
            <a:spLocks noChangeShapeType="1"/>
          </p:cNvSpPr>
          <p:nvPr/>
        </p:nvSpPr>
        <p:spPr bwMode="auto">
          <a:xfrm>
            <a:off x="2563813" y="2168525"/>
            <a:ext cx="684212" cy="2887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4" name="Line 10"/>
          <p:cNvSpPr>
            <a:spLocks noChangeShapeType="1"/>
          </p:cNvSpPr>
          <p:nvPr/>
        </p:nvSpPr>
        <p:spPr bwMode="auto">
          <a:xfrm>
            <a:off x="2555875" y="2151063"/>
            <a:ext cx="3730625" cy="1662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0" name="AutoShape 11"/>
          <p:cNvSpPr>
            <a:spLocks noChangeArrowheads="1"/>
          </p:cNvSpPr>
          <p:nvPr/>
        </p:nvSpPr>
        <p:spPr bwMode="auto">
          <a:xfrm>
            <a:off x="3911600" y="4800600"/>
            <a:ext cx="1152525" cy="863600"/>
          </a:xfrm>
          <a:prstGeom prst="can">
            <a:avLst>
              <a:gd name="adj" fmla="val 3032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9031" name="AutoShape 12"/>
          <p:cNvSpPr>
            <a:spLocks noChangeArrowheads="1"/>
          </p:cNvSpPr>
          <p:nvPr/>
        </p:nvSpPr>
        <p:spPr bwMode="auto">
          <a:xfrm>
            <a:off x="4127500" y="4440238"/>
            <a:ext cx="792163" cy="503237"/>
          </a:xfrm>
          <a:prstGeom prst="cube">
            <a:avLst>
              <a:gd name="adj" fmla="val 25000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9" name="Oval 15"/>
          <p:cNvSpPr>
            <a:spLocks noChangeArrowheads="1"/>
          </p:cNvSpPr>
          <p:nvPr/>
        </p:nvSpPr>
        <p:spPr bwMode="auto">
          <a:xfrm>
            <a:off x="2484438" y="2060575"/>
            <a:ext cx="144462" cy="1444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80" name="Line 16"/>
          <p:cNvSpPr>
            <a:spLocks noChangeShapeType="1"/>
          </p:cNvSpPr>
          <p:nvPr/>
        </p:nvSpPr>
        <p:spPr bwMode="auto">
          <a:xfrm flipH="1">
            <a:off x="2452688" y="2079625"/>
            <a:ext cx="38100" cy="231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1" name="Line 17"/>
          <p:cNvSpPr>
            <a:spLocks noChangeShapeType="1"/>
          </p:cNvSpPr>
          <p:nvPr/>
        </p:nvSpPr>
        <p:spPr bwMode="auto">
          <a:xfrm>
            <a:off x="2555875" y="2060575"/>
            <a:ext cx="227013" cy="26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5" name="Line 19"/>
          <p:cNvSpPr>
            <a:spLocks noChangeShapeType="1"/>
          </p:cNvSpPr>
          <p:nvPr/>
        </p:nvSpPr>
        <p:spPr bwMode="auto">
          <a:xfrm flipV="1">
            <a:off x="4427538" y="3213100"/>
            <a:ext cx="0" cy="2016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6" name="Line 20"/>
          <p:cNvSpPr>
            <a:spLocks noChangeShapeType="1"/>
          </p:cNvSpPr>
          <p:nvPr/>
        </p:nvSpPr>
        <p:spPr bwMode="auto">
          <a:xfrm flipH="1">
            <a:off x="3059113" y="5229225"/>
            <a:ext cx="1368425" cy="86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7" name="Line 21"/>
          <p:cNvSpPr>
            <a:spLocks noChangeShapeType="1"/>
          </p:cNvSpPr>
          <p:nvPr/>
        </p:nvSpPr>
        <p:spPr bwMode="auto">
          <a:xfrm>
            <a:off x="4427538" y="5229225"/>
            <a:ext cx="1873250" cy="7921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8" name="Text Box 22"/>
          <p:cNvSpPr txBox="1">
            <a:spLocks noChangeArrowheads="1"/>
          </p:cNvSpPr>
          <p:nvPr/>
        </p:nvSpPr>
        <p:spPr bwMode="auto">
          <a:xfrm>
            <a:off x="3111500" y="59642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9039" name="Text Box 23"/>
          <p:cNvSpPr txBox="1">
            <a:spLocks noChangeArrowheads="1"/>
          </p:cNvSpPr>
          <p:nvPr/>
        </p:nvSpPr>
        <p:spPr bwMode="auto">
          <a:xfrm>
            <a:off x="4572000" y="3213100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29040" name="Text Box 24"/>
          <p:cNvSpPr txBox="1">
            <a:spLocks noChangeArrowheads="1"/>
          </p:cNvSpPr>
          <p:nvPr/>
        </p:nvSpPr>
        <p:spPr bwMode="auto">
          <a:xfrm>
            <a:off x="6227763" y="5445125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>
            <a:off x="2547938" y="2168525"/>
            <a:ext cx="3357562" cy="3432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>
            <a:off x="2560638" y="2152650"/>
            <a:ext cx="285750" cy="4705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447675" y="3733800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Ближняя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0" name="Text Box 26"/>
          <p:cNvSpPr txBox="1">
            <a:spLocks noChangeArrowheads="1"/>
          </p:cNvSpPr>
          <p:nvPr/>
        </p:nvSpPr>
        <p:spPr bwMode="auto">
          <a:xfrm>
            <a:off x="7596188" y="4868863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Дальняя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1" name="Arc 27"/>
          <p:cNvSpPr>
            <a:spLocks/>
          </p:cNvSpPr>
          <p:nvPr/>
        </p:nvSpPr>
        <p:spPr bwMode="auto">
          <a:xfrm>
            <a:off x="1044575" y="3284538"/>
            <a:ext cx="2014538" cy="865187"/>
          </a:xfrm>
          <a:custGeom>
            <a:avLst/>
            <a:gdLst>
              <a:gd name="T0" fmla="*/ 0 w 33797"/>
              <a:gd name="T1" fmla="*/ 835304741 h 21600"/>
              <a:gd name="T2" fmla="*/ 2147483647 w 33797"/>
              <a:gd name="T3" fmla="*/ 330188485 h 21600"/>
              <a:gd name="T4" fmla="*/ 2147483647 w 33797"/>
              <a:gd name="T5" fmla="*/ 1388104880 h 21600"/>
              <a:gd name="T6" fmla="*/ 0 60000 65536"/>
              <a:gd name="T7" fmla="*/ 0 60000 65536"/>
              <a:gd name="T8" fmla="*/ 0 60000 65536"/>
              <a:gd name="T9" fmla="*/ 0 w 33797"/>
              <a:gd name="T10" fmla="*/ 0 h 21600"/>
              <a:gd name="T11" fmla="*/ 33797 w 337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97" h="21600" fill="none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</a:path>
              <a:path w="33797" h="21600" stroke="0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  <a:lnTo>
                  <a:pt x="19813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2" name="Arc 28"/>
          <p:cNvSpPr>
            <a:spLocks/>
          </p:cNvSpPr>
          <p:nvPr/>
        </p:nvSpPr>
        <p:spPr bwMode="auto">
          <a:xfrm flipH="1">
            <a:off x="5853113" y="4508500"/>
            <a:ext cx="2333625" cy="793750"/>
          </a:xfrm>
          <a:custGeom>
            <a:avLst/>
            <a:gdLst>
              <a:gd name="T0" fmla="*/ 0 w 29584"/>
              <a:gd name="T1" fmla="*/ 489985667 h 21600"/>
              <a:gd name="T2" fmla="*/ 2147483647 w 29584"/>
              <a:gd name="T3" fmla="*/ 162765508 h 21600"/>
              <a:gd name="T4" fmla="*/ 2147483647 w 29584"/>
              <a:gd name="T5" fmla="*/ 1071873439 h 21600"/>
              <a:gd name="T6" fmla="*/ 0 60000 65536"/>
              <a:gd name="T7" fmla="*/ 0 60000 65536"/>
              <a:gd name="T8" fmla="*/ 0 60000 65536"/>
              <a:gd name="T9" fmla="*/ 0 w 29584"/>
              <a:gd name="T10" fmla="*/ 0 h 21600"/>
              <a:gd name="T11" fmla="*/ 29584 w 2958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584" h="21600" fill="none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</a:path>
              <a:path w="29584" h="21600" stroke="0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  <a:lnTo>
                  <a:pt x="1814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5" name="Text Box 31"/>
          <p:cNvSpPr txBox="1">
            <a:spLocks noChangeArrowheads="1"/>
          </p:cNvSpPr>
          <p:nvPr/>
        </p:nvSpPr>
        <p:spPr bwMode="auto">
          <a:xfrm>
            <a:off x="6877050" y="2060575"/>
            <a:ext cx="2016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Отображаемый объем</a:t>
            </a:r>
          </a:p>
        </p:txBody>
      </p:sp>
      <p:sp>
        <p:nvSpPr>
          <p:cNvPr id="216096" name="Arc 32"/>
          <p:cNvSpPr>
            <a:spLocks/>
          </p:cNvSpPr>
          <p:nvPr/>
        </p:nvSpPr>
        <p:spPr bwMode="auto">
          <a:xfrm flipH="1">
            <a:off x="4859338" y="2349500"/>
            <a:ext cx="2160587" cy="1727200"/>
          </a:xfrm>
          <a:custGeom>
            <a:avLst/>
            <a:gdLst>
              <a:gd name="T0" fmla="*/ 826284173 w 19904"/>
              <a:gd name="T1" fmla="*/ 0 h 21590"/>
              <a:gd name="T2" fmla="*/ 2147483647 w 19904"/>
              <a:gd name="T3" fmla="*/ 2147483647 h 21590"/>
              <a:gd name="T4" fmla="*/ 0 w 19904"/>
              <a:gd name="T5" fmla="*/ 2147483647 h 21590"/>
              <a:gd name="T6" fmla="*/ 0 60000 65536"/>
              <a:gd name="T7" fmla="*/ 0 60000 65536"/>
              <a:gd name="T8" fmla="*/ 0 60000 65536"/>
              <a:gd name="T9" fmla="*/ 0 w 19904"/>
              <a:gd name="T10" fmla="*/ 0 h 21590"/>
              <a:gd name="T11" fmla="*/ 19904 w 19904"/>
              <a:gd name="T12" fmla="*/ 21590 h 215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4" h="21590" fill="none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</a:path>
              <a:path w="19904" h="21590" stroke="0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  <a:lnTo>
                  <a:pt x="0" y="2159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7" name="AutoShape 33"/>
          <p:cNvSpPr>
            <a:spLocks noChangeArrowheads="1"/>
          </p:cNvSpPr>
          <p:nvPr/>
        </p:nvSpPr>
        <p:spPr bwMode="auto">
          <a:xfrm rot="9443456">
            <a:off x="2484438" y="3517900"/>
            <a:ext cx="2447925" cy="847725"/>
          </a:xfrm>
          <a:prstGeom prst="parallelogram">
            <a:avLst>
              <a:gd name="adj" fmla="val 70894"/>
            </a:avLst>
          </a:prstGeom>
          <a:noFill/>
          <a:ln w="12700">
            <a:solidFill>
              <a:srgbClr val="04700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69" name="AutoShape 5"/>
          <p:cNvSpPr>
            <a:spLocks noChangeArrowheads="1"/>
          </p:cNvSpPr>
          <p:nvPr/>
        </p:nvSpPr>
        <p:spPr bwMode="auto">
          <a:xfrm rot="9443456">
            <a:off x="2478088" y="3084513"/>
            <a:ext cx="1712912" cy="592137"/>
          </a:xfrm>
          <a:prstGeom prst="parallelogram">
            <a:avLst>
              <a:gd name="adj" fmla="val 7102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8" name="Text Box 34"/>
          <p:cNvSpPr txBox="1">
            <a:spLocks noChangeArrowheads="1"/>
          </p:cNvSpPr>
          <p:nvPr/>
        </p:nvSpPr>
        <p:spPr bwMode="auto">
          <a:xfrm>
            <a:off x="179388" y="4868863"/>
            <a:ext cx="146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216099" name="Arc 35"/>
          <p:cNvSpPr>
            <a:spLocks/>
          </p:cNvSpPr>
          <p:nvPr/>
        </p:nvSpPr>
        <p:spPr bwMode="auto">
          <a:xfrm flipV="1">
            <a:off x="1258888" y="3789363"/>
            <a:ext cx="2305050" cy="1498600"/>
          </a:xfrm>
          <a:custGeom>
            <a:avLst/>
            <a:gdLst>
              <a:gd name="T0" fmla="*/ 2147483647 w 20141"/>
              <a:gd name="T1" fmla="*/ 0 h 21415"/>
              <a:gd name="T2" fmla="*/ 2147483647 w 20141"/>
              <a:gd name="T3" fmla="*/ 2147483647 h 21415"/>
              <a:gd name="T4" fmla="*/ 0 w 20141"/>
              <a:gd name="T5" fmla="*/ 2147483647 h 21415"/>
              <a:gd name="T6" fmla="*/ 0 60000 65536"/>
              <a:gd name="T7" fmla="*/ 0 60000 65536"/>
              <a:gd name="T8" fmla="*/ 0 60000 65536"/>
              <a:gd name="T9" fmla="*/ 0 w 20141"/>
              <a:gd name="T10" fmla="*/ 0 h 21415"/>
              <a:gd name="T11" fmla="*/ 20141 w 20141"/>
              <a:gd name="T12" fmla="*/ 21415 h 214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41" h="21415" fill="none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</a:path>
              <a:path w="20141" h="21415" stroke="0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  <a:lnTo>
                  <a:pt x="0" y="2141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100" name="Text Box 36"/>
          <p:cNvSpPr txBox="1">
            <a:spLocks noChangeArrowheads="1"/>
          </p:cNvSpPr>
          <p:nvPr/>
        </p:nvSpPr>
        <p:spPr bwMode="auto">
          <a:xfrm>
            <a:off x="611188" y="1989138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16101" name="Arc 37"/>
          <p:cNvSpPr>
            <a:spLocks/>
          </p:cNvSpPr>
          <p:nvPr/>
        </p:nvSpPr>
        <p:spPr bwMode="auto">
          <a:xfrm>
            <a:off x="1189038" y="1844675"/>
            <a:ext cx="1222375" cy="504825"/>
          </a:xfrm>
          <a:custGeom>
            <a:avLst/>
            <a:gdLst>
              <a:gd name="T0" fmla="*/ 0 w 31788"/>
              <a:gd name="T1" fmla="*/ 107031789 h 21600"/>
              <a:gd name="T2" fmla="*/ 1807536405 w 31788"/>
              <a:gd name="T3" fmla="*/ 73737541 h 21600"/>
              <a:gd name="T4" fmla="*/ 971490868 w 31788"/>
              <a:gd name="T5" fmla="*/ 275749619 h 21600"/>
              <a:gd name="T6" fmla="*/ 0 60000 65536"/>
              <a:gd name="T7" fmla="*/ 0 60000 65536"/>
              <a:gd name="T8" fmla="*/ 0 60000 65536"/>
              <a:gd name="T9" fmla="*/ 0 w 31788"/>
              <a:gd name="T10" fmla="*/ 0 h 21600"/>
              <a:gd name="T11" fmla="*/ 31788 w 3178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88" h="21600" fill="none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</a:path>
              <a:path w="31788" h="21600" stroke="0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  <a:lnTo>
                  <a:pt x="17085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1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1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1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 animBg="1"/>
      <p:bldP spid="216072" grpId="0" animBg="1"/>
      <p:bldP spid="216074" grpId="0" animBg="1"/>
      <p:bldP spid="216079" grpId="0" animBg="1"/>
      <p:bldP spid="216080" grpId="0" animBg="1"/>
      <p:bldP spid="216081" grpId="0" animBg="1"/>
      <p:bldP spid="216073" grpId="0" animBg="1"/>
      <p:bldP spid="216071" grpId="0" animBg="1"/>
      <p:bldP spid="216089" grpId="0"/>
      <p:bldP spid="216090" grpId="0"/>
      <p:bldP spid="216091" grpId="0" animBg="1"/>
      <p:bldP spid="216092" grpId="0" animBg="1"/>
      <p:bldP spid="216095" grpId="0"/>
      <p:bldP spid="216096" grpId="0" animBg="1"/>
      <p:bldP spid="216097" grpId="0" animBg="1"/>
      <p:bldP spid="216069" grpId="0" animBg="1"/>
      <p:bldP spid="216098" grpId="0"/>
      <p:bldP spid="216099" grpId="0" animBg="1"/>
      <p:bldP spid="216100" grpId="0"/>
      <p:bldP spid="216101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16"/>
          <p:cNvSpPr>
            <a:spLocks noChangeShapeType="1"/>
          </p:cNvSpPr>
          <p:nvPr/>
        </p:nvSpPr>
        <p:spPr bwMode="auto">
          <a:xfrm flipH="1" flipV="1">
            <a:off x="250825" y="2420938"/>
            <a:ext cx="8027988" cy="221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smtClean="0"/>
              <a:t>Процесс визуализации трехмерной сцены (продолжение)</a:t>
            </a:r>
          </a:p>
        </p:txBody>
      </p:sp>
      <p:sp>
        <p:nvSpPr>
          <p:cNvPr id="220181" name="AutoShape 21"/>
          <p:cNvSpPr>
            <a:spLocks noChangeArrowheads="1"/>
          </p:cNvSpPr>
          <p:nvPr/>
        </p:nvSpPr>
        <p:spPr bwMode="auto">
          <a:xfrm>
            <a:off x="3348038" y="3068638"/>
            <a:ext cx="433387" cy="4333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2" name="Oval 22"/>
          <p:cNvSpPr>
            <a:spLocks noChangeArrowheads="1"/>
          </p:cNvSpPr>
          <p:nvPr/>
        </p:nvSpPr>
        <p:spPr bwMode="auto">
          <a:xfrm>
            <a:off x="3348038" y="3465513"/>
            <a:ext cx="433387" cy="920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4" name="AutoShape 12"/>
          <p:cNvSpPr>
            <a:spLocks noChangeArrowheads="1"/>
          </p:cNvSpPr>
          <p:nvPr/>
        </p:nvSpPr>
        <p:spPr bwMode="auto">
          <a:xfrm rot="5259743" flipH="1">
            <a:off x="2961482" y="2564606"/>
            <a:ext cx="1087438" cy="1470025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5" name="Line 14"/>
          <p:cNvSpPr>
            <a:spLocks noChangeShapeType="1"/>
          </p:cNvSpPr>
          <p:nvPr/>
        </p:nvSpPr>
        <p:spPr bwMode="auto">
          <a:xfrm flipH="1" flipV="1">
            <a:off x="257175" y="2447925"/>
            <a:ext cx="7915275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6" name="Line 15"/>
          <p:cNvSpPr>
            <a:spLocks noChangeShapeType="1"/>
          </p:cNvSpPr>
          <p:nvPr/>
        </p:nvSpPr>
        <p:spPr bwMode="auto">
          <a:xfrm flipH="1" flipV="1">
            <a:off x="250825" y="2420938"/>
            <a:ext cx="5080000" cy="287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7" name="AutoShape 18"/>
          <p:cNvSpPr>
            <a:spLocks noChangeArrowheads="1"/>
          </p:cNvSpPr>
          <p:nvPr/>
        </p:nvSpPr>
        <p:spPr bwMode="auto">
          <a:xfrm>
            <a:off x="6011863" y="3644900"/>
            <a:ext cx="1008062" cy="10080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8" name="Oval 19"/>
          <p:cNvSpPr>
            <a:spLocks noChangeArrowheads="1"/>
          </p:cNvSpPr>
          <p:nvPr/>
        </p:nvSpPr>
        <p:spPr bwMode="auto">
          <a:xfrm>
            <a:off x="6011863" y="4508500"/>
            <a:ext cx="1008062" cy="215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9" name="Line 20"/>
          <p:cNvSpPr>
            <a:spLocks noChangeShapeType="1"/>
          </p:cNvSpPr>
          <p:nvPr/>
        </p:nvSpPr>
        <p:spPr bwMode="auto">
          <a:xfrm flipH="1" flipV="1">
            <a:off x="247650" y="2400300"/>
            <a:ext cx="6269038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3" name="AutoShape 23"/>
          <p:cNvSpPr>
            <a:spLocks noChangeArrowheads="1"/>
          </p:cNvSpPr>
          <p:nvPr/>
        </p:nvSpPr>
        <p:spPr bwMode="auto">
          <a:xfrm rot="5259743" flipH="1">
            <a:off x="2963069" y="2566194"/>
            <a:ext cx="1087437" cy="1470025"/>
          </a:xfrm>
          <a:prstGeom prst="parallelogram">
            <a:avLst>
              <a:gd name="adj" fmla="val 25000"/>
            </a:avLst>
          </a:prstGeom>
          <a:solidFill>
            <a:schemeClr val="accent2">
              <a:alpha val="45882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1" name="Line 17"/>
          <p:cNvSpPr>
            <a:spLocks noChangeShapeType="1"/>
          </p:cNvSpPr>
          <p:nvPr/>
        </p:nvSpPr>
        <p:spPr bwMode="auto">
          <a:xfrm flipH="1" flipV="1">
            <a:off x="250825" y="2420938"/>
            <a:ext cx="5022850" cy="1233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4" name="Text Box 24"/>
          <p:cNvSpPr txBox="1">
            <a:spLocks noChangeArrowheads="1"/>
          </p:cNvSpPr>
          <p:nvPr/>
        </p:nvSpPr>
        <p:spPr bwMode="auto">
          <a:xfrm>
            <a:off x="7019925" y="23495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4500563" y="2060575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20186" name="Arc 26"/>
          <p:cNvSpPr>
            <a:spLocks/>
          </p:cNvSpPr>
          <p:nvPr/>
        </p:nvSpPr>
        <p:spPr bwMode="auto">
          <a:xfrm flipH="1">
            <a:off x="6516688" y="2565400"/>
            <a:ext cx="503237" cy="1008063"/>
          </a:xfrm>
          <a:custGeom>
            <a:avLst/>
            <a:gdLst>
              <a:gd name="T0" fmla="*/ 0 w 21600"/>
              <a:gd name="T1" fmla="*/ 0 h 21600"/>
              <a:gd name="T2" fmla="*/ 2731555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8" name="Arc 28"/>
          <p:cNvSpPr>
            <a:spLocks/>
          </p:cNvSpPr>
          <p:nvPr/>
        </p:nvSpPr>
        <p:spPr bwMode="auto">
          <a:xfrm flipH="1">
            <a:off x="3563938" y="2276475"/>
            <a:ext cx="863600" cy="720725"/>
          </a:xfrm>
          <a:custGeom>
            <a:avLst/>
            <a:gdLst>
              <a:gd name="T0" fmla="*/ 0 w 21600"/>
              <a:gd name="T1" fmla="*/ 0 h 21600"/>
              <a:gd name="T2" fmla="*/ 1380480733 w 21600"/>
              <a:gd name="T3" fmla="*/ 802418889 h 21600"/>
              <a:gd name="T4" fmla="*/ 0 w 21600"/>
              <a:gd name="T5" fmla="*/ 80241888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6" name="AutoShape 13"/>
          <p:cNvSpPr>
            <a:spLocks noChangeArrowheads="1"/>
          </p:cNvSpPr>
          <p:nvPr/>
        </p:nvSpPr>
        <p:spPr bwMode="auto">
          <a:xfrm rot="5259743" flipH="1">
            <a:off x="5676900" y="2684463"/>
            <a:ext cx="2184400" cy="2952750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9" name="Text Box 29"/>
          <p:cNvSpPr txBox="1">
            <a:spLocks noChangeArrowheads="1"/>
          </p:cNvSpPr>
          <p:nvPr/>
        </p:nvSpPr>
        <p:spPr bwMode="auto">
          <a:xfrm>
            <a:off x="4859338" y="1773238"/>
            <a:ext cx="3959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Проецирование точек на плоскость просмотра</a:t>
            </a:r>
          </a:p>
        </p:txBody>
      </p:sp>
      <p:sp>
        <p:nvSpPr>
          <p:cNvPr id="220191" name="AutoShape 31"/>
          <p:cNvSpPr>
            <a:spLocks noChangeArrowheads="1"/>
          </p:cNvSpPr>
          <p:nvPr/>
        </p:nvSpPr>
        <p:spPr bwMode="auto">
          <a:xfrm>
            <a:off x="1071563" y="5400675"/>
            <a:ext cx="2233612" cy="1295400"/>
          </a:xfrm>
          <a:prstGeom prst="roundRect">
            <a:avLst>
              <a:gd name="adj" fmla="val 16667"/>
            </a:avLst>
          </a:prstGeom>
          <a:solidFill>
            <a:srgbClr val="98B1E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0" name="Rectangle 30"/>
          <p:cNvSpPr>
            <a:spLocks noChangeArrowheads="1"/>
          </p:cNvSpPr>
          <p:nvPr/>
        </p:nvSpPr>
        <p:spPr bwMode="auto">
          <a:xfrm>
            <a:off x="1187450" y="5516563"/>
            <a:ext cx="2016125" cy="10795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2" name="AutoShape 32"/>
          <p:cNvSpPr>
            <a:spLocks noChangeArrowheads="1"/>
          </p:cNvSpPr>
          <p:nvPr/>
        </p:nvSpPr>
        <p:spPr bwMode="auto">
          <a:xfrm>
            <a:off x="1835150" y="5661025"/>
            <a:ext cx="720725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3" name="Oval 33"/>
          <p:cNvSpPr>
            <a:spLocks noChangeArrowheads="1"/>
          </p:cNvSpPr>
          <p:nvPr/>
        </p:nvSpPr>
        <p:spPr bwMode="auto">
          <a:xfrm>
            <a:off x="1836738" y="6299200"/>
            <a:ext cx="719137" cy="1539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4" name="Text Box 34"/>
          <p:cNvSpPr txBox="1">
            <a:spLocks noChangeArrowheads="1"/>
          </p:cNvSpPr>
          <p:nvPr/>
        </p:nvSpPr>
        <p:spPr bwMode="auto">
          <a:xfrm>
            <a:off x="395288" y="4652963"/>
            <a:ext cx="3744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Преобразование в видовой порт (порт просмотра, </a:t>
            </a:r>
            <a:r>
              <a:rPr lang="en-US"/>
              <a:t>View Port)</a:t>
            </a:r>
            <a:endParaRPr lang="ru-RU"/>
          </a:p>
        </p:txBody>
      </p:sp>
      <p:sp>
        <p:nvSpPr>
          <p:cNvPr id="220196" name="Text Box 36"/>
          <p:cNvSpPr txBox="1">
            <a:spLocks noChangeArrowheads="1"/>
          </p:cNvSpPr>
          <p:nvPr/>
        </p:nvSpPr>
        <p:spPr bwMode="auto">
          <a:xfrm>
            <a:off x="3779838" y="5678488"/>
            <a:ext cx="511333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После того, как координаты ключевых точек объекта преобразованы в порт просмотра осуществляется этап </a:t>
            </a:r>
            <a:r>
              <a:rPr lang="ru-RU" b="1"/>
              <a:t>растеризации</a:t>
            </a:r>
            <a:r>
              <a:rPr lang="ru-RU"/>
              <a:t> объекта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2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2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81" grpId="0" animBg="1"/>
      <p:bldP spid="220182" grpId="0" animBg="1"/>
      <p:bldP spid="220183" grpId="0" animBg="1"/>
      <p:bldP spid="220184" grpId="0"/>
      <p:bldP spid="220185" grpId="0"/>
      <p:bldP spid="220186" grpId="0" animBg="1"/>
      <p:bldP spid="220188" grpId="0" animBg="1"/>
      <p:bldP spid="220189" grpId="0"/>
      <p:bldP spid="220191" grpId="0" animBg="1"/>
      <p:bldP spid="220190" grpId="0" animBg="1"/>
      <p:bldP spid="220192" grpId="0" animBg="1"/>
      <p:bldP spid="220193" grpId="0" animBg="1"/>
      <p:bldP spid="220194" grpId="0"/>
      <p:bldP spid="22019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Позиционирование и ориентирование камеры</a:t>
            </a:r>
          </a:p>
        </p:txBody>
      </p:sp>
      <p:sp>
        <p:nvSpPr>
          <p:cNvPr id="131075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Положение и ориентация камеры на сцене могут быть любыми. </a:t>
            </a:r>
          </a:p>
          <a:p>
            <a:pPr lvl="1" eaLnBrk="1" hangingPunct="1"/>
            <a:r>
              <a:rPr lang="ru-RU" smtClean="0"/>
              <a:t>Позиционирование:</a:t>
            </a:r>
          </a:p>
          <a:p>
            <a:pPr lvl="2" eaLnBrk="1" hangingPunct="1"/>
            <a:r>
              <a:rPr lang="ru-RU" smtClean="0"/>
              <a:t>Перемещаем камеру (глаз наблюдателя) в некоторую точку пространства</a:t>
            </a:r>
          </a:p>
          <a:p>
            <a:pPr lvl="1" eaLnBrk="1" hangingPunct="1"/>
            <a:r>
              <a:rPr lang="ru-RU" smtClean="0"/>
              <a:t>Ориентация:</a:t>
            </a:r>
          </a:p>
          <a:p>
            <a:pPr lvl="2" eaLnBrk="1" hangingPunct="1"/>
            <a:r>
              <a:rPr lang="ru-RU" smtClean="0"/>
              <a:t>Повернем камеру так, чтобы нацелить в желаемом направлении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Line 14"/>
          <p:cNvSpPr>
            <a:spLocks noChangeShapeType="1"/>
          </p:cNvSpPr>
          <p:nvPr/>
        </p:nvSpPr>
        <p:spPr bwMode="auto">
          <a:xfrm>
            <a:off x="4427538" y="5300663"/>
            <a:ext cx="2376487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005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Позиционирование и ориентирование камеры</a:t>
            </a:r>
          </a:p>
        </p:txBody>
      </p:sp>
      <p:sp>
        <p:nvSpPr>
          <p:cNvPr id="132100" name="AutoShape 7"/>
          <p:cNvSpPr>
            <a:spLocks noChangeArrowheads="1"/>
          </p:cNvSpPr>
          <p:nvPr/>
        </p:nvSpPr>
        <p:spPr bwMode="auto">
          <a:xfrm>
            <a:off x="5508625" y="4437063"/>
            <a:ext cx="1728788" cy="1368425"/>
          </a:xfrm>
          <a:prstGeom prst="cube">
            <a:avLst>
              <a:gd name="adj" fmla="val 34685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1" name="AutoShape 8"/>
          <p:cNvSpPr>
            <a:spLocks noChangeArrowheads="1"/>
          </p:cNvSpPr>
          <p:nvPr/>
        </p:nvSpPr>
        <p:spPr bwMode="auto">
          <a:xfrm>
            <a:off x="6084888" y="4005263"/>
            <a:ext cx="576262" cy="792162"/>
          </a:xfrm>
          <a:prstGeom prst="can">
            <a:avLst>
              <a:gd name="adj" fmla="val 34366"/>
            </a:avLst>
          </a:prstGeom>
          <a:solidFill>
            <a:srgbClr val="E385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7339" name="AutoShape 11"/>
          <p:cNvSpPr>
            <a:spLocks noChangeArrowheads="1"/>
          </p:cNvSpPr>
          <p:nvPr/>
        </p:nvSpPr>
        <p:spPr bwMode="auto">
          <a:xfrm rot="-5532125">
            <a:off x="792162" y="5842001"/>
            <a:ext cx="360363" cy="5762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3" name="Line 12"/>
          <p:cNvSpPr>
            <a:spLocks noChangeShapeType="1"/>
          </p:cNvSpPr>
          <p:nvPr/>
        </p:nvSpPr>
        <p:spPr bwMode="auto">
          <a:xfrm flipV="1">
            <a:off x="4427538" y="3068638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2104" name="Line 13"/>
          <p:cNvSpPr>
            <a:spLocks noChangeShapeType="1"/>
          </p:cNvSpPr>
          <p:nvPr/>
        </p:nvSpPr>
        <p:spPr bwMode="auto">
          <a:xfrm flipH="1">
            <a:off x="2627313" y="5300663"/>
            <a:ext cx="180022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7346" name="Text Box 18"/>
          <p:cNvSpPr txBox="1">
            <a:spLocks noChangeArrowheads="1"/>
          </p:cNvSpPr>
          <p:nvPr/>
        </p:nvSpPr>
        <p:spPr bwMode="auto">
          <a:xfrm>
            <a:off x="1166813" y="6397625"/>
            <a:ext cx="5424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Перенос камеры в заданную точку пространства</a:t>
            </a:r>
          </a:p>
        </p:txBody>
      </p:sp>
      <p:sp>
        <p:nvSpPr>
          <p:cNvPr id="227347" name="Text Box 19"/>
          <p:cNvSpPr txBox="1">
            <a:spLocks noChangeArrowheads="1"/>
          </p:cNvSpPr>
          <p:nvPr/>
        </p:nvSpPr>
        <p:spPr bwMode="auto">
          <a:xfrm>
            <a:off x="2916238" y="2349500"/>
            <a:ext cx="5622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Ориентирование камеры в заданном направлении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23699E-6 L 0.16545 -0.44578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2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80000">
                                      <p:cBhvr>
                                        <p:cTn id="24" dur="2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9" grpId="0" animBg="1"/>
      <p:bldP spid="227339" grpId="1" animBg="1"/>
      <p:bldP spid="227346" grpId="0"/>
      <p:bldP spid="227346" grpId="1"/>
      <p:bldP spid="227347" grpId="0"/>
      <p:bldP spid="227347" grpId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99" name="Line 23"/>
          <p:cNvSpPr>
            <a:spLocks noChangeShapeType="1"/>
          </p:cNvSpPr>
          <p:nvPr/>
        </p:nvSpPr>
        <p:spPr bwMode="auto">
          <a:xfrm flipH="1" flipV="1">
            <a:off x="2051050" y="5634038"/>
            <a:ext cx="30956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1" name="Line 15"/>
          <p:cNvSpPr>
            <a:spLocks noChangeShapeType="1"/>
          </p:cNvSpPr>
          <p:nvPr/>
        </p:nvSpPr>
        <p:spPr bwMode="auto">
          <a:xfrm flipH="1" flipV="1">
            <a:off x="3922713" y="3976688"/>
            <a:ext cx="360362" cy="1368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2" name="Line 16"/>
          <p:cNvSpPr>
            <a:spLocks noChangeShapeType="1"/>
          </p:cNvSpPr>
          <p:nvPr/>
        </p:nvSpPr>
        <p:spPr bwMode="auto">
          <a:xfrm flipH="1">
            <a:off x="3130550" y="5345113"/>
            <a:ext cx="1152525" cy="7921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3" name="Line 17"/>
          <p:cNvSpPr>
            <a:spLocks noChangeShapeType="1"/>
          </p:cNvSpPr>
          <p:nvPr/>
        </p:nvSpPr>
        <p:spPr bwMode="auto">
          <a:xfrm>
            <a:off x="4283075" y="5345113"/>
            <a:ext cx="1368425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3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Система координат, связанная с камерой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1771650"/>
          </a:xfrm>
        </p:spPr>
        <p:txBody>
          <a:bodyPr/>
          <a:lstStyle/>
          <a:p>
            <a:pPr eaLnBrk="1" hangingPunct="1"/>
            <a:r>
              <a:rPr lang="ru-RU" smtClean="0"/>
              <a:t>Система координат камеры имеет начало, расположенное в точке глаза и три координатные оси</a:t>
            </a:r>
            <a:r>
              <a:rPr lang="en-US" smtClean="0"/>
              <a:t>: </a:t>
            </a:r>
            <a:r>
              <a:rPr lang="en-US" b="1" smtClean="0"/>
              <a:t>u</a:t>
            </a:r>
            <a:r>
              <a:rPr lang="en-US" smtClean="0"/>
              <a:t>, </a:t>
            </a:r>
            <a:r>
              <a:rPr lang="en-US" b="1" smtClean="0"/>
              <a:t>v</a:t>
            </a:r>
            <a:r>
              <a:rPr lang="en-US" smtClean="0"/>
              <a:t>, </a:t>
            </a:r>
            <a:r>
              <a:rPr lang="en-US" b="1" smtClean="0"/>
              <a:t>n</a:t>
            </a:r>
            <a:endParaRPr lang="ru-RU" b="1" smtClean="0"/>
          </a:p>
        </p:txBody>
      </p:sp>
      <p:sp>
        <p:nvSpPr>
          <p:cNvPr id="229382" name="Line 6"/>
          <p:cNvSpPr>
            <a:spLocks noChangeShapeType="1"/>
          </p:cNvSpPr>
          <p:nvPr/>
        </p:nvSpPr>
        <p:spPr bwMode="auto">
          <a:xfrm flipH="1">
            <a:off x="179388" y="5634038"/>
            <a:ext cx="4286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3" name="Line 7"/>
          <p:cNvSpPr>
            <a:spLocks noChangeShapeType="1"/>
          </p:cNvSpPr>
          <p:nvPr/>
        </p:nvSpPr>
        <p:spPr bwMode="auto">
          <a:xfrm flipV="1">
            <a:off x="2051050" y="4194175"/>
            <a:ext cx="0" cy="1439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4" name="Line 8"/>
          <p:cNvSpPr>
            <a:spLocks noChangeShapeType="1"/>
          </p:cNvSpPr>
          <p:nvPr/>
        </p:nvSpPr>
        <p:spPr bwMode="auto">
          <a:xfrm flipH="1">
            <a:off x="827088" y="5634038"/>
            <a:ext cx="1223962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230188" y="5072063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1114425" y="6353175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2122488" y="40497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3182938" y="593725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z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5580063" y="5705475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6" name="Text Box 20"/>
          <p:cNvSpPr txBox="1">
            <a:spLocks noChangeArrowheads="1"/>
          </p:cNvSpPr>
          <p:nvPr/>
        </p:nvSpPr>
        <p:spPr bwMode="auto">
          <a:xfrm>
            <a:off x="3995738" y="383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y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7" name="Freeform 21"/>
          <p:cNvSpPr>
            <a:spLocks/>
          </p:cNvSpPr>
          <p:nvPr/>
        </p:nvSpPr>
        <p:spPr bwMode="auto">
          <a:xfrm>
            <a:off x="2058988" y="5419725"/>
            <a:ext cx="1717675" cy="1435100"/>
          </a:xfrm>
          <a:custGeom>
            <a:avLst/>
            <a:gdLst>
              <a:gd name="T0" fmla="*/ 2147483647 w 1082"/>
              <a:gd name="T1" fmla="*/ 2147483647 h 904"/>
              <a:gd name="T2" fmla="*/ 2147483647 w 1082"/>
              <a:gd name="T3" fmla="*/ 0 h 904"/>
              <a:gd name="T4" fmla="*/ 0 w 1082"/>
              <a:gd name="T5" fmla="*/ 332660634 h 904"/>
              <a:gd name="T6" fmla="*/ 2147483647 w 1082"/>
              <a:gd name="T7" fmla="*/ 2147483647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8" name="Freeform 22"/>
          <p:cNvSpPr>
            <a:spLocks/>
          </p:cNvSpPr>
          <p:nvPr/>
        </p:nvSpPr>
        <p:spPr bwMode="auto">
          <a:xfrm>
            <a:off x="2055813" y="4410075"/>
            <a:ext cx="3092450" cy="1216025"/>
          </a:xfrm>
          <a:custGeom>
            <a:avLst/>
            <a:gdLst>
              <a:gd name="T0" fmla="*/ 2147483647 w 1948"/>
              <a:gd name="T1" fmla="*/ 1602819261 h 766"/>
              <a:gd name="T2" fmla="*/ 2147483647 w 1948"/>
              <a:gd name="T3" fmla="*/ 0 h 766"/>
              <a:gd name="T4" fmla="*/ 0 w 1948"/>
              <a:gd name="T5" fmla="*/ 1930439866 h 766"/>
              <a:gd name="T6" fmla="*/ 2147483647 w 1948"/>
              <a:gd name="T7" fmla="*/ 1602819261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80" name="AutoShape 4"/>
          <p:cNvSpPr>
            <a:spLocks noChangeArrowheads="1"/>
          </p:cNvSpPr>
          <p:nvPr/>
        </p:nvSpPr>
        <p:spPr bwMode="auto">
          <a:xfrm rot="16200000" flipH="1">
            <a:off x="3240088" y="4949825"/>
            <a:ext cx="2447925" cy="1368425"/>
          </a:xfrm>
          <a:prstGeom prst="parallelogram">
            <a:avLst>
              <a:gd name="adj" fmla="val 74006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1" name="Line 25"/>
          <p:cNvSpPr>
            <a:spLocks noChangeShapeType="1"/>
          </p:cNvSpPr>
          <p:nvPr/>
        </p:nvSpPr>
        <p:spPr bwMode="auto">
          <a:xfrm flipH="1">
            <a:off x="4462463" y="5634038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402" name="Oval 26"/>
          <p:cNvSpPr>
            <a:spLocks noChangeArrowheads="1"/>
          </p:cNvSpPr>
          <p:nvPr/>
        </p:nvSpPr>
        <p:spPr bwMode="auto">
          <a:xfrm>
            <a:off x="1979613" y="556101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3" name="Text Box 27"/>
          <p:cNvSpPr txBox="1">
            <a:spLocks noChangeArrowheads="1"/>
          </p:cNvSpPr>
          <p:nvPr/>
        </p:nvSpPr>
        <p:spPr bwMode="auto">
          <a:xfrm>
            <a:off x="466725" y="4481513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29404" name="Arc 28"/>
          <p:cNvSpPr>
            <a:spLocks/>
          </p:cNvSpPr>
          <p:nvPr/>
        </p:nvSpPr>
        <p:spPr bwMode="auto">
          <a:xfrm flipV="1">
            <a:off x="1114425" y="4121150"/>
            <a:ext cx="1223963" cy="1439863"/>
          </a:xfrm>
          <a:custGeom>
            <a:avLst/>
            <a:gdLst>
              <a:gd name="T0" fmla="*/ 0 w 18611"/>
              <a:gd name="T1" fmla="*/ 2147483647 h 20754"/>
              <a:gd name="T2" fmla="*/ 2147483647 w 18611"/>
              <a:gd name="T3" fmla="*/ 0 h 20754"/>
              <a:gd name="T4" fmla="*/ 2147483647 w 18611"/>
              <a:gd name="T5" fmla="*/ 2147483647 h 20754"/>
              <a:gd name="T6" fmla="*/ 0 60000 65536"/>
              <a:gd name="T7" fmla="*/ 0 60000 65536"/>
              <a:gd name="T8" fmla="*/ 0 60000 65536"/>
              <a:gd name="T9" fmla="*/ 0 w 18611"/>
              <a:gd name="T10" fmla="*/ 0 h 20754"/>
              <a:gd name="T11" fmla="*/ 18611 w 18611"/>
              <a:gd name="T12" fmla="*/ 20754 h 2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11" h="20754" fill="none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</a:path>
              <a:path w="18611" h="20754" stroke="0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  <a:lnTo>
                  <a:pt x="18611" y="20754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6" name="Text Box 30"/>
          <p:cNvSpPr txBox="1">
            <a:spLocks noChangeArrowheads="1"/>
          </p:cNvSpPr>
          <p:nvPr/>
        </p:nvSpPr>
        <p:spPr bwMode="auto">
          <a:xfrm>
            <a:off x="6084888" y="3949700"/>
            <a:ext cx="305911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Ось </a:t>
            </a:r>
            <a:r>
              <a:rPr lang="en-US" b="1"/>
              <a:t>n</a:t>
            </a:r>
            <a:r>
              <a:rPr lang="en-US"/>
              <a:t> </a:t>
            </a:r>
            <a:r>
              <a:rPr lang="ru-RU"/>
              <a:t>направлена вдоль оси камеры по направлению к наблюдателю</a:t>
            </a:r>
          </a:p>
          <a:p>
            <a:r>
              <a:rPr lang="ru-RU"/>
              <a:t>Ось </a:t>
            </a:r>
            <a:r>
              <a:rPr lang="en-US" b="1"/>
              <a:t>u</a:t>
            </a:r>
            <a:r>
              <a:rPr lang="en-US"/>
              <a:t> </a:t>
            </a:r>
            <a:r>
              <a:rPr lang="ru-RU"/>
              <a:t>совпадает с направлением</a:t>
            </a:r>
            <a:r>
              <a:rPr lang="en-US"/>
              <a:t> </a:t>
            </a:r>
            <a:r>
              <a:rPr lang="ru-RU"/>
              <a:t>«вправо»</a:t>
            </a:r>
          </a:p>
          <a:p>
            <a:r>
              <a:rPr lang="ru-RU"/>
              <a:t>Ось </a:t>
            </a:r>
            <a:r>
              <a:rPr lang="en-US" b="1"/>
              <a:t>v</a:t>
            </a:r>
            <a:r>
              <a:rPr lang="en-US"/>
              <a:t> – </a:t>
            </a:r>
            <a:r>
              <a:rPr lang="ru-RU"/>
              <a:t>«вверх»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2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2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2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2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2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2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9" grpId="0" animBg="1"/>
      <p:bldP spid="229391" grpId="0" animBg="1"/>
      <p:bldP spid="229392" grpId="0" animBg="1"/>
      <p:bldP spid="229393" grpId="0" animBg="1"/>
      <p:bldP spid="229379" grpId="0" build="p"/>
      <p:bldP spid="229382" grpId="0" animBg="1"/>
      <p:bldP spid="229383" grpId="0" animBg="1"/>
      <p:bldP spid="229384" grpId="0" animBg="1"/>
      <p:bldP spid="229385" grpId="0"/>
      <p:bldP spid="229386" grpId="0"/>
      <p:bldP spid="229387" grpId="0"/>
      <p:bldP spid="229394" grpId="0"/>
      <p:bldP spid="229395" grpId="0"/>
      <p:bldP spid="229396" grpId="0"/>
      <p:bldP spid="229397" grpId="0" animBg="1"/>
      <p:bldP spid="229398" grpId="0" animBg="1"/>
      <p:bldP spid="229380" grpId="0" animBg="1"/>
      <p:bldP spid="229401" grpId="0" animBg="1"/>
      <p:bldP spid="229402" grpId="0" animBg="1"/>
      <p:bldP spid="229403" grpId="0"/>
      <p:bldP spid="229404" grpId="0" animBg="1"/>
      <p:bldP spid="229406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08" name="Line 108"/>
          <p:cNvSpPr>
            <a:spLocks noChangeShapeType="1"/>
          </p:cNvSpPr>
          <p:nvPr/>
        </p:nvSpPr>
        <p:spPr bwMode="auto">
          <a:xfrm>
            <a:off x="3465513" y="5932488"/>
            <a:ext cx="235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14313"/>
            <a:ext cx="8027987" cy="1462087"/>
          </a:xfrm>
        </p:spPr>
        <p:txBody>
          <a:bodyPr/>
          <a:lstStyle/>
          <a:p>
            <a:pPr eaLnBrk="1" hangingPunct="1"/>
            <a:r>
              <a:rPr lang="ru-RU" sz="4000" smtClean="0"/>
              <a:t>Свободное ориентирование камеры в пространстве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29241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b="1" smtClean="0"/>
              <a:t>Задание ориентации камеры в авиационных терминах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smtClean="0"/>
              <a:t>Курс</a:t>
            </a:r>
            <a:r>
              <a:rPr lang="ru-RU" smtClean="0"/>
              <a:t> (</a:t>
            </a:r>
            <a:r>
              <a:rPr lang="en-US" smtClean="0"/>
              <a:t>heading) – </a:t>
            </a:r>
            <a:r>
              <a:rPr lang="ru-RU" smtClean="0"/>
              <a:t>управление направлением «взгляда» камеры (ось </a:t>
            </a:r>
            <a:r>
              <a:rPr lang="en-US" b="1" smtClean="0"/>
              <a:t>n</a:t>
            </a:r>
            <a:r>
              <a:rPr lang="en-US" smtClean="0"/>
              <a:t>)</a:t>
            </a:r>
            <a:endParaRPr lang="ru-RU" smtClean="0"/>
          </a:p>
          <a:p>
            <a:pPr lvl="1" eaLnBrk="1" hangingPunct="1">
              <a:lnSpc>
                <a:spcPct val="80000"/>
              </a:lnSpc>
            </a:pPr>
            <a:r>
              <a:rPr lang="ru-RU" b="1" smtClean="0"/>
              <a:t>Тангаж</a:t>
            </a:r>
            <a:r>
              <a:rPr lang="ru-RU" smtClean="0"/>
              <a:t> (</a:t>
            </a:r>
            <a:r>
              <a:rPr lang="en-US" smtClean="0"/>
              <a:t>pitch) – </a:t>
            </a:r>
            <a:r>
              <a:rPr lang="ru-RU" smtClean="0"/>
              <a:t>управление креном камеры (вращение вдоль курса камеры)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smtClean="0"/>
              <a:t>Рысканье</a:t>
            </a:r>
            <a:r>
              <a:rPr lang="ru-RU" smtClean="0"/>
              <a:t> (</a:t>
            </a:r>
            <a:r>
              <a:rPr lang="en-US" smtClean="0"/>
              <a:t>yaw) – </a:t>
            </a:r>
            <a:r>
              <a:rPr lang="ru-RU" smtClean="0"/>
              <a:t>отклонение от курса (вращение вокруг вертикальной оси)</a:t>
            </a:r>
          </a:p>
        </p:txBody>
      </p:sp>
      <p:sp>
        <p:nvSpPr>
          <p:cNvPr id="230493" name="Line 93"/>
          <p:cNvSpPr>
            <a:spLocks noChangeShapeType="1"/>
          </p:cNvSpPr>
          <p:nvPr/>
        </p:nvSpPr>
        <p:spPr bwMode="auto">
          <a:xfrm>
            <a:off x="3233738" y="5932488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3419475" y="5053013"/>
            <a:ext cx="2405063" cy="1804987"/>
            <a:chOff x="1429" y="2160"/>
            <a:chExt cx="2358" cy="1769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1429" y="2160"/>
              <a:ext cx="2358" cy="1175"/>
              <a:chOff x="1429" y="2160"/>
              <a:chExt cx="2358" cy="1175"/>
            </a:xfrm>
          </p:grpSpPr>
          <p:sp>
            <p:nvSpPr>
              <p:cNvPr id="134185" name="Line 96"/>
              <p:cNvSpPr>
                <a:spLocks noChangeShapeType="1"/>
              </p:cNvSpPr>
              <p:nvPr/>
            </p:nvSpPr>
            <p:spPr bwMode="auto">
              <a:xfrm flipH="1">
                <a:off x="1429" y="3022"/>
                <a:ext cx="23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86" name="Group 97"/>
              <p:cNvGrpSpPr>
                <a:grpSpLocks/>
              </p:cNvGrpSpPr>
              <p:nvPr/>
            </p:nvGrpSpPr>
            <p:grpSpPr bwMode="auto">
              <a:xfrm>
                <a:off x="1701" y="2523"/>
                <a:ext cx="1769" cy="771"/>
                <a:chOff x="1474" y="1979"/>
                <a:chExt cx="1769" cy="771"/>
              </a:xfrm>
            </p:grpSpPr>
            <p:sp>
              <p:nvSpPr>
                <p:cNvPr id="134190" name="Line 98"/>
                <p:cNvSpPr>
                  <a:spLocks noChangeShapeType="1"/>
                </p:cNvSpPr>
                <p:nvPr/>
              </p:nvSpPr>
              <p:spPr bwMode="auto">
                <a:xfrm>
                  <a:off x="1973" y="2341"/>
                  <a:ext cx="7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1" name="Line 99"/>
                <p:cNvSpPr>
                  <a:spLocks noChangeShapeType="1"/>
                </p:cNvSpPr>
                <p:nvPr/>
              </p:nvSpPr>
              <p:spPr bwMode="auto">
                <a:xfrm>
                  <a:off x="1474" y="2478"/>
                  <a:ext cx="176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2" name="Oval 100"/>
                <p:cNvSpPr>
                  <a:spLocks noChangeArrowheads="1"/>
                </p:cNvSpPr>
                <p:nvPr/>
              </p:nvSpPr>
              <p:spPr bwMode="auto">
                <a:xfrm>
                  <a:off x="2290" y="2205"/>
                  <a:ext cx="136" cy="136"/>
                </a:xfrm>
                <a:prstGeom prst="ellipse">
                  <a:avLst/>
                </a:prstGeom>
                <a:solidFill>
                  <a:srgbClr val="E4E9E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3" name="Oval 101"/>
                <p:cNvSpPr>
                  <a:spLocks noChangeArrowheads="1"/>
                </p:cNvSpPr>
                <p:nvPr/>
              </p:nvSpPr>
              <p:spPr bwMode="auto">
                <a:xfrm>
                  <a:off x="2200" y="2296"/>
                  <a:ext cx="318" cy="454"/>
                </a:xfrm>
                <a:prstGeom prst="ellipse">
                  <a:avLst/>
                </a:prstGeom>
                <a:solidFill>
                  <a:srgbClr val="D3D6E5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4" name="Oval 102"/>
                <p:cNvSpPr>
                  <a:spLocks noChangeArrowheads="1"/>
                </p:cNvSpPr>
                <p:nvPr/>
              </p:nvSpPr>
              <p:spPr bwMode="auto">
                <a:xfrm>
                  <a:off x="2290" y="2432"/>
                  <a:ext cx="136" cy="136"/>
                </a:xfrm>
                <a:prstGeom prst="ellipse">
                  <a:avLst/>
                </a:prstGeom>
                <a:solidFill>
                  <a:srgbClr val="A6B7C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5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2357" y="197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34187" name="Line 104"/>
              <p:cNvSpPr>
                <a:spLocks noChangeShapeType="1"/>
              </p:cNvSpPr>
              <p:nvPr/>
            </p:nvSpPr>
            <p:spPr bwMode="auto">
              <a:xfrm flipV="1">
                <a:off x="2585" y="2179"/>
                <a:ext cx="0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88" name="Text Box 105"/>
              <p:cNvSpPr txBox="1">
                <a:spLocks noChangeArrowheads="1"/>
              </p:cNvSpPr>
              <p:nvPr/>
            </p:nvSpPr>
            <p:spPr bwMode="auto">
              <a:xfrm>
                <a:off x="2562" y="2160"/>
                <a:ext cx="31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v</a:t>
                </a:r>
                <a:endParaRPr lang="ru-RU" b="1"/>
              </a:p>
            </p:txBody>
          </p:sp>
          <p:sp>
            <p:nvSpPr>
              <p:cNvPr id="134189" name="Text Box 106"/>
              <p:cNvSpPr txBox="1">
                <a:spLocks noChangeArrowheads="1"/>
              </p:cNvSpPr>
              <p:nvPr/>
            </p:nvSpPr>
            <p:spPr bwMode="auto">
              <a:xfrm>
                <a:off x="1473" y="2976"/>
                <a:ext cx="323" cy="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</p:grpSp>
        <p:sp>
          <p:nvSpPr>
            <p:cNvPr id="134184" name="Rectangle 107"/>
            <p:cNvSpPr>
              <a:spLocks noChangeArrowheads="1"/>
            </p:cNvSpPr>
            <p:nvPr/>
          </p:nvSpPr>
          <p:spPr bwMode="auto">
            <a:xfrm>
              <a:off x="1429" y="2160"/>
              <a:ext cx="2358" cy="176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09" name="Arc 109"/>
          <p:cNvSpPr>
            <a:spLocks/>
          </p:cNvSpPr>
          <p:nvPr/>
        </p:nvSpPr>
        <p:spPr bwMode="auto">
          <a:xfrm flipH="1" flipV="1">
            <a:off x="4067175" y="5934075"/>
            <a:ext cx="509588" cy="254000"/>
          </a:xfrm>
          <a:custGeom>
            <a:avLst/>
            <a:gdLst>
              <a:gd name="T0" fmla="*/ 245968885 w 21600"/>
              <a:gd name="T1" fmla="*/ 0 h 10754"/>
              <a:gd name="T2" fmla="*/ 283628557 w 21600"/>
              <a:gd name="T3" fmla="*/ 141697039 h 10754"/>
              <a:gd name="T4" fmla="*/ 0 w 21600"/>
              <a:gd name="T5" fmla="*/ 141697039 h 10754"/>
              <a:gd name="T6" fmla="*/ 0 60000 65536"/>
              <a:gd name="T7" fmla="*/ 0 60000 65536"/>
              <a:gd name="T8" fmla="*/ 0 60000 65536"/>
              <a:gd name="T9" fmla="*/ 0 w 21600"/>
              <a:gd name="T10" fmla="*/ 0 h 10754"/>
              <a:gd name="T11" fmla="*/ 21600 w 21600"/>
              <a:gd name="T12" fmla="*/ 10754 h 1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754" fill="none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</a:path>
              <a:path w="21600" h="10754" stroke="0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  <a:lnTo>
                  <a:pt x="0" y="1075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11" name="Line 111"/>
          <p:cNvSpPr>
            <a:spLocks noChangeShapeType="1"/>
          </p:cNvSpPr>
          <p:nvPr/>
        </p:nvSpPr>
        <p:spPr bwMode="auto">
          <a:xfrm>
            <a:off x="1243013" y="5945188"/>
            <a:ext cx="1960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5" name="Group 112"/>
          <p:cNvGrpSpPr>
            <a:grpSpLocks/>
          </p:cNvGrpSpPr>
          <p:nvPr/>
        </p:nvGrpSpPr>
        <p:grpSpPr bwMode="auto">
          <a:xfrm>
            <a:off x="179388" y="5229225"/>
            <a:ext cx="2492375" cy="1430338"/>
            <a:chOff x="2018" y="2387"/>
            <a:chExt cx="2767" cy="1587"/>
          </a:xfrm>
        </p:grpSpPr>
        <p:grpSp>
          <p:nvGrpSpPr>
            <p:cNvPr id="134173" name="Group 113"/>
            <p:cNvGrpSpPr>
              <a:grpSpLocks/>
            </p:cNvGrpSpPr>
            <p:nvPr/>
          </p:nvGrpSpPr>
          <p:grpSpPr bwMode="auto">
            <a:xfrm>
              <a:off x="2018" y="2704"/>
              <a:ext cx="2767" cy="916"/>
              <a:chOff x="2018" y="2704"/>
              <a:chExt cx="2767" cy="916"/>
            </a:xfrm>
          </p:grpSpPr>
          <p:sp>
            <p:nvSpPr>
              <p:cNvPr id="134175" name="Line 114"/>
              <p:cNvSpPr>
                <a:spLocks noChangeShapeType="1"/>
              </p:cNvSpPr>
              <p:nvPr/>
            </p:nvSpPr>
            <p:spPr bwMode="auto">
              <a:xfrm flipH="1" flipV="1">
                <a:off x="2018" y="3182"/>
                <a:ext cx="27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76" name="AutoShape 115"/>
              <p:cNvSpPr>
                <a:spLocks noChangeArrowheads="1"/>
              </p:cNvSpPr>
              <p:nvPr/>
            </p:nvSpPr>
            <p:spPr bwMode="auto">
              <a:xfrm flipV="1">
                <a:off x="2479" y="2704"/>
                <a:ext cx="271" cy="5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348 w 21600"/>
                  <a:gd name="T13" fmla="*/ 3369 h 21600"/>
                  <a:gd name="T14" fmla="*/ 18252 w 21600"/>
                  <a:gd name="T15" fmla="*/ 182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099" y="21600"/>
                    </a:lnTo>
                    <a:lnTo>
                      <a:pt x="185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1CDD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7" name="Oval 116"/>
              <p:cNvSpPr>
                <a:spLocks noChangeArrowheads="1"/>
              </p:cNvSpPr>
              <p:nvPr/>
            </p:nvSpPr>
            <p:spPr bwMode="auto">
              <a:xfrm>
                <a:off x="3809" y="2977"/>
                <a:ext cx="379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8" name="Oval 117"/>
              <p:cNvSpPr>
                <a:spLocks noChangeArrowheads="1"/>
              </p:cNvSpPr>
              <p:nvPr/>
            </p:nvSpPr>
            <p:spPr bwMode="auto">
              <a:xfrm>
                <a:off x="2561" y="3067"/>
                <a:ext cx="1980" cy="227"/>
              </a:xfrm>
              <a:prstGeom prst="ellipse">
                <a:avLst/>
              </a:prstGeom>
              <a:solidFill>
                <a:srgbClr val="A6B7C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9" name="Oval 118"/>
              <p:cNvSpPr>
                <a:spLocks noChangeArrowheads="1"/>
              </p:cNvSpPr>
              <p:nvPr/>
            </p:nvSpPr>
            <p:spPr bwMode="auto">
              <a:xfrm>
                <a:off x="3049" y="3158"/>
                <a:ext cx="1058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0" name="Oval 119"/>
              <p:cNvSpPr>
                <a:spLocks noChangeArrowheads="1"/>
              </p:cNvSpPr>
              <p:nvPr/>
            </p:nvSpPr>
            <p:spPr bwMode="auto">
              <a:xfrm>
                <a:off x="2398" y="3113"/>
                <a:ext cx="407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1" name="Oval 120"/>
              <p:cNvSpPr>
                <a:spLocks noChangeArrowheads="1"/>
              </p:cNvSpPr>
              <p:nvPr/>
            </p:nvSpPr>
            <p:spPr bwMode="auto">
              <a:xfrm>
                <a:off x="4514" y="2886"/>
                <a:ext cx="54" cy="544"/>
              </a:xfrm>
              <a:prstGeom prst="ellipse">
                <a:avLst/>
              </a:prstGeom>
              <a:solidFill>
                <a:srgbClr val="E4E9E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2" name="Text Box 121"/>
              <p:cNvSpPr txBox="1">
                <a:spLocks noChangeArrowheads="1"/>
              </p:cNvSpPr>
              <p:nvPr/>
            </p:nvSpPr>
            <p:spPr bwMode="auto">
              <a:xfrm>
                <a:off x="2051" y="3213"/>
                <a:ext cx="367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  <p:sp>
          <p:nvSpPr>
            <p:cNvPr id="134174" name="Rectangle 122"/>
            <p:cNvSpPr>
              <a:spLocks noChangeArrowheads="1"/>
            </p:cNvSpPr>
            <p:nvPr/>
          </p:nvSpPr>
          <p:spPr bwMode="auto">
            <a:xfrm>
              <a:off x="2018" y="2387"/>
              <a:ext cx="2767" cy="1587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23" name="Arc 123"/>
          <p:cNvSpPr>
            <a:spLocks/>
          </p:cNvSpPr>
          <p:nvPr/>
        </p:nvSpPr>
        <p:spPr bwMode="auto">
          <a:xfrm>
            <a:off x="1895475" y="5391150"/>
            <a:ext cx="735013" cy="552450"/>
          </a:xfrm>
          <a:custGeom>
            <a:avLst/>
            <a:gdLst>
              <a:gd name="T0" fmla="*/ 561563749 w 21600"/>
              <a:gd name="T1" fmla="*/ 0 h 16231"/>
              <a:gd name="T2" fmla="*/ 851093840 w 21600"/>
              <a:gd name="T3" fmla="*/ 640012439 h 16231"/>
              <a:gd name="T4" fmla="*/ 0 w 21600"/>
              <a:gd name="T5" fmla="*/ 640012439 h 16231"/>
              <a:gd name="T6" fmla="*/ 0 60000 65536"/>
              <a:gd name="T7" fmla="*/ 0 60000 65536"/>
              <a:gd name="T8" fmla="*/ 0 60000 65536"/>
              <a:gd name="T9" fmla="*/ 0 w 21600"/>
              <a:gd name="T10" fmla="*/ 0 h 16231"/>
              <a:gd name="T11" fmla="*/ 21600 w 21600"/>
              <a:gd name="T12" fmla="*/ 16231 h 162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231" fill="none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</a:path>
              <a:path w="21600" h="16231" stroke="0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  <a:lnTo>
                  <a:pt x="0" y="1623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6294438" y="4516438"/>
            <a:ext cx="2178050" cy="2236787"/>
            <a:chOff x="3965" y="2845"/>
            <a:chExt cx="1372" cy="1409"/>
          </a:xfrm>
        </p:grpSpPr>
        <p:sp>
          <p:nvSpPr>
            <p:cNvPr id="134160" name="Rectangle 127"/>
            <p:cNvSpPr>
              <a:spLocks noChangeArrowheads="1"/>
            </p:cNvSpPr>
            <p:nvPr/>
          </p:nvSpPr>
          <p:spPr bwMode="auto">
            <a:xfrm>
              <a:off x="3965" y="2845"/>
              <a:ext cx="1372" cy="140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34161" name="Group 141"/>
            <p:cNvGrpSpPr>
              <a:grpSpLocks/>
            </p:cNvGrpSpPr>
            <p:nvPr/>
          </p:nvGrpSpPr>
          <p:grpSpPr bwMode="auto">
            <a:xfrm>
              <a:off x="4072" y="3294"/>
              <a:ext cx="1224" cy="957"/>
              <a:chOff x="4072" y="3294"/>
              <a:chExt cx="1224" cy="957"/>
            </a:xfrm>
          </p:grpSpPr>
          <p:sp>
            <p:nvSpPr>
              <p:cNvPr id="134162" name="Line 129"/>
              <p:cNvSpPr>
                <a:spLocks noChangeShapeType="1"/>
              </p:cNvSpPr>
              <p:nvPr/>
            </p:nvSpPr>
            <p:spPr bwMode="auto">
              <a:xfrm>
                <a:off x="4649" y="3552"/>
                <a:ext cx="0" cy="6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63" name="Group 130"/>
              <p:cNvGrpSpPr>
                <a:grpSpLocks/>
              </p:cNvGrpSpPr>
              <p:nvPr/>
            </p:nvGrpSpPr>
            <p:grpSpPr bwMode="auto">
              <a:xfrm>
                <a:off x="4072" y="3300"/>
                <a:ext cx="1147" cy="878"/>
                <a:chOff x="2833" y="2478"/>
                <a:chExt cx="2406" cy="1842"/>
              </a:xfrm>
            </p:grpSpPr>
            <p:sp>
              <p:nvSpPr>
                <p:cNvPr id="134167" name="Oval 131"/>
                <p:cNvSpPr>
                  <a:spLocks noChangeArrowheads="1"/>
                </p:cNvSpPr>
                <p:nvPr/>
              </p:nvSpPr>
              <p:spPr bwMode="auto">
                <a:xfrm>
                  <a:off x="3787" y="2478"/>
                  <a:ext cx="499" cy="45"/>
                </a:xfrm>
                <a:prstGeom prst="ellipse">
                  <a:avLst/>
                </a:prstGeom>
                <a:solidFill>
                  <a:srgbClr val="E4E9EC">
                    <a:alpha val="6196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8" name="Rectangle 132"/>
                <p:cNvSpPr>
                  <a:spLocks noChangeArrowheads="1"/>
                </p:cNvSpPr>
                <p:nvPr/>
              </p:nvSpPr>
              <p:spPr bwMode="auto">
                <a:xfrm>
                  <a:off x="3606" y="3748"/>
                  <a:ext cx="860" cy="2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9" name="Rectangle 133"/>
                <p:cNvSpPr>
                  <a:spLocks noChangeArrowheads="1"/>
                </p:cNvSpPr>
                <p:nvPr/>
              </p:nvSpPr>
              <p:spPr bwMode="auto">
                <a:xfrm>
                  <a:off x="2833" y="2886"/>
                  <a:ext cx="2406" cy="317"/>
                </a:xfrm>
                <a:prstGeom prst="rect">
                  <a:avLst/>
                </a:prstGeom>
                <a:solidFill>
                  <a:srgbClr val="42A47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0" name="Oval 134"/>
                <p:cNvSpPr>
                  <a:spLocks noChangeArrowheads="1"/>
                </p:cNvSpPr>
                <p:nvPr/>
              </p:nvSpPr>
              <p:spPr bwMode="auto">
                <a:xfrm>
                  <a:off x="3923" y="2478"/>
                  <a:ext cx="227" cy="1678"/>
                </a:xfrm>
                <a:prstGeom prst="ellipse">
                  <a:avLst/>
                </a:prstGeom>
                <a:solidFill>
                  <a:srgbClr val="2A684A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1" name="Oval 135"/>
                <p:cNvSpPr>
                  <a:spLocks noChangeArrowheads="1"/>
                </p:cNvSpPr>
                <p:nvPr/>
              </p:nvSpPr>
              <p:spPr bwMode="auto">
                <a:xfrm>
                  <a:off x="3969" y="2750"/>
                  <a:ext cx="136" cy="408"/>
                </a:xfrm>
                <a:prstGeom prst="ellipse">
                  <a:avLst/>
                </a:prstGeom>
                <a:solidFill>
                  <a:srgbClr val="C1CDD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2" name="Oval 136"/>
                <p:cNvSpPr>
                  <a:spLocks noChangeArrowheads="1"/>
                </p:cNvSpPr>
                <p:nvPr/>
              </p:nvSpPr>
              <p:spPr bwMode="auto">
                <a:xfrm>
                  <a:off x="4014" y="3838"/>
                  <a:ext cx="45" cy="48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34164" name="Line 137"/>
              <p:cNvSpPr>
                <a:spLocks noChangeShapeType="1"/>
              </p:cNvSpPr>
              <p:nvPr/>
            </p:nvSpPr>
            <p:spPr bwMode="auto">
              <a:xfrm>
                <a:off x="4647" y="3554"/>
                <a:ext cx="6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65" name="Text Box 138"/>
              <p:cNvSpPr txBox="1">
                <a:spLocks noChangeArrowheads="1"/>
              </p:cNvSpPr>
              <p:nvPr/>
            </p:nvSpPr>
            <p:spPr bwMode="auto">
              <a:xfrm>
                <a:off x="5012" y="3294"/>
                <a:ext cx="2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  <p:sp>
            <p:nvSpPr>
              <p:cNvPr id="134166" name="Text Box 139"/>
              <p:cNvSpPr txBox="1">
                <a:spLocks noChangeArrowheads="1"/>
              </p:cNvSpPr>
              <p:nvPr/>
            </p:nvSpPr>
            <p:spPr bwMode="auto">
              <a:xfrm>
                <a:off x="4694" y="3973"/>
                <a:ext cx="2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</p:grpSp>
      <p:sp>
        <p:nvSpPr>
          <p:cNvPr id="230543" name="Line 143"/>
          <p:cNvSpPr>
            <a:spLocks noChangeShapeType="1"/>
          </p:cNvSpPr>
          <p:nvPr/>
        </p:nvSpPr>
        <p:spPr bwMode="auto">
          <a:xfrm flipV="1">
            <a:off x="7389813" y="5157788"/>
            <a:ext cx="277812" cy="477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0544" name="Text Box 144"/>
          <p:cNvSpPr txBox="1">
            <a:spLocks noChangeArrowheads="1"/>
          </p:cNvSpPr>
          <p:nvPr/>
        </p:nvSpPr>
        <p:spPr bwMode="auto">
          <a:xfrm>
            <a:off x="7504113" y="481330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0545" name="Arc 145"/>
          <p:cNvSpPr>
            <a:spLocks/>
          </p:cNvSpPr>
          <p:nvPr/>
        </p:nvSpPr>
        <p:spPr bwMode="auto">
          <a:xfrm>
            <a:off x="7380288" y="5235575"/>
            <a:ext cx="792162" cy="403225"/>
          </a:xfrm>
          <a:custGeom>
            <a:avLst/>
            <a:gdLst>
              <a:gd name="T0" fmla="*/ 917226738 w 21600"/>
              <a:gd name="T1" fmla="*/ 0 h 10990"/>
              <a:gd name="T2" fmla="*/ 1065453104 w 21600"/>
              <a:gd name="T3" fmla="*/ 542808754 h 10990"/>
              <a:gd name="T4" fmla="*/ 0 w 21600"/>
              <a:gd name="T5" fmla="*/ 542808754 h 10990"/>
              <a:gd name="T6" fmla="*/ 0 60000 65536"/>
              <a:gd name="T7" fmla="*/ 0 60000 65536"/>
              <a:gd name="T8" fmla="*/ 0 60000 65536"/>
              <a:gd name="T9" fmla="*/ 0 w 21600"/>
              <a:gd name="T10" fmla="*/ 0 h 10990"/>
              <a:gd name="T11" fmla="*/ 21600 w 21600"/>
              <a:gd name="T12" fmla="*/ 10990 h 10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990" fill="none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</a:path>
              <a:path w="21600" h="10990" stroke="0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  <a:lnTo>
                  <a:pt x="0" y="1099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25" name="Line 125"/>
          <p:cNvSpPr>
            <a:spLocks noChangeShapeType="1"/>
          </p:cNvSpPr>
          <p:nvPr/>
        </p:nvSpPr>
        <p:spPr bwMode="auto">
          <a:xfrm>
            <a:off x="6156325" y="5641975"/>
            <a:ext cx="2522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3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23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3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3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000"/>
                                        <p:tgtEl>
                                          <p:spTgt spid="23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508" grpId="0" animBg="1"/>
      <p:bldP spid="230493" grpId="0" animBg="1"/>
      <p:bldP spid="230509" grpId="0" animBg="1"/>
      <p:bldP spid="230511" grpId="0" animBg="1"/>
      <p:bldP spid="230523" grpId="0" animBg="1"/>
      <p:bldP spid="230543" grpId="0" animBg="1"/>
      <p:bldP spid="230544" grpId="0"/>
      <p:bldP spid="230545" grpId="0" animBg="1"/>
      <p:bldP spid="23052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60" name="Line 12"/>
          <p:cNvSpPr>
            <a:spLocks noChangeShapeType="1"/>
          </p:cNvSpPr>
          <p:nvPr/>
        </p:nvSpPr>
        <p:spPr bwMode="auto">
          <a:xfrm flipH="1" flipV="1">
            <a:off x="5724525" y="4724400"/>
            <a:ext cx="3279775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Построение векторов </a:t>
            </a:r>
            <a:r>
              <a:rPr lang="en-US" smtClean="0"/>
              <a:t/>
            </a:r>
            <a:br>
              <a:rPr lang="en-US" smtClean="0"/>
            </a:br>
            <a:r>
              <a:rPr lang="en-US" b="1" smtClean="0"/>
              <a:t>u</a:t>
            </a:r>
            <a:r>
              <a:rPr lang="en-US" smtClean="0"/>
              <a:t>, </a:t>
            </a:r>
            <a:r>
              <a:rPr lang="en-US" b="1" smtClean="0"/>
              <a:t>v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b="1" smtClean="0"/>
              <a:t>n</a:t>
            </a:r>
            <a:endParaRPr lang="ru-RU" b="1" smtClean="0"/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6084888" y="4721225"/>
            <a:ext cx="547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Eye</a:t>
            </a:r>
            <a:endParaRPr lang="ru-RU"/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8027988" y="5372100"/>
            <a:ext cx="66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Look</a:t>
            </a:r>
            <a:endParaRPr lang="ru-RU"/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7453313" y="3429000"/>
            <a:ext cx="474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up</a:t>
            </a:r>
            <a:endParaRPr lang="ru-RU" b="1"/>
          </a:p>
        </p:txBody>
      </p:sp>
      <p:sp>
        <p:nvSpPr>
          <p:cNvPr id="232457" name="Text Box 9"/>
          <p:cNvSpPr txBox="1">
            <a:spLocks noChangeArrowheads="1"/>
          </p:cNvSpPr>
          <p:nvPr/>
        </p:nvSpPr>
        <p:spPr bwMode="auto">
          <a:xfrm>
            <a:off x="827088" y="2060575"/>
            <a:ext cx="432117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Пусть нам известно:</a:t>
            </a:r>
          </a:p>
          <a:p>
            <a:pPr>
              <a:buFontTx/>
              <a:buChar char="•"/>
            </a:pPr>
            <a:r>
              <a:rPr lang="ru-RU"/>
              <a:t>Положение глаз наблюдателя</a:t>
            </a:r>
            <a:r>
              <a:rPr lang="en-US"/>
              <a:t> (Eye)</a:t>
            </a:r>
            <a:endParaRPr lang="ru-RU"/>
          </a:p>
          <a:p>
            <a:pPr>
              <a:buFontTx/>
              <a:buChar char="•"/>
            </a:pPr>
            <a:r>
              <a:rPr lang="ru-RU"/>
              <a:t>Положение точки наблюдения</a:t>
            </a:r>
            <a:r>
              <a:rPr lang="en-US"/>
              <a:t> (Look)</a:t>
            </a:r>
            <a:endParaRPr lang="ru-RU"/>
          </a:p>
          <a:p>
            <a:pPr>
              <a:buFontTx/>
              <a:buChar char="•"/>
            </a:pPr>
            <a:r>
              <a:rPr lang="ru-RU"/>
              <a:t>Направление вектора «вверх»</a:t>
            </a:r>
            <a:r>
              <a:rPr lang="en-US"/>
              <a:t> (</a:t>
            </a:r>
            <a:r>
              <a:rPr lang="en-US" b="1"/>
              <a:t>up</a:t>
            </a:r>
            <a:r>
              <a:rPr lang="en-US"/>
              <a:t>)</a:t>
            </a:r>
          </a:p>
          <a:p>
            <a:endParaRPr lang="ru-RU"/>
          </a:p>
          <a:p>
            <a:r>
              <a:rPr lang="ru-RU"/>
              <a:t>Тогда</a:t>
            </a:r>
            <a:r>
              <a:rPr lang="en-US"/>
              <a:t>:</a:t>
            </a:r>
            <a:endParaRPr lang="ru-RU"/>
          </a:p>
          <a:p>
            <a:pPr>
              <a:buFontTx/>
              <a:buChar char="•"/>
            </a:pPr>
            <a:r>
              <a:rPr lang="en-US" b="1"/>
              <a:t>n</a:t>
            </a:r>
            <a:r>
              <a:rPr lang="en-US"/>
              <a:t>=Eye</a:t>
            </a:r>
            <a:r>
              <a:rPr lang="ru-RU"/>
              <a:t> – </a:t>
            </a:r>
            <a:r>
              <a:rPr lang="en-US"/>
              <a:t>Look</a:t>
            </a:r>
          </a:p>
          <a:p>
            <a:pPr>
              <a:buFontTx/>
              <a:buChar char="•"/>
            </a:pPr>
            <a:r>
              <a:rPr lang="en-US" b="1"/>
              <a:t>u</a:t>
            </a:r>
            <a:r>
              <a:rPr lang="en-US"/>
              <a:t>=</a:t>
            </a:r>
            <a:r>
              <a:rPr lang="en-US" b="1"/>
              <a:t>up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/>
              <a:t> </a:t>
            </a:r>
            <a:r>
              <a:rPr lang="en-US" b="1"/>
              <a:t>n</a:t>
            </a:r>
          </a:p>
          <a:p>
            <a:pPr>
              <a:buFontTx/>
              <a:buChar char="•"/>
            </a:pPr>
            <a:r>
              <a:rPr lang="en-US" b="1"/>
              <a:t>v</a:t>
            </a:r>
            <a:r>
              <a:rPr lang="en-US"/>
              <a:t>=</a:t>
            </a:r>
            <a:r>
              <a:rPr lang="en-US" b="1"/>
              <a:t>n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u</a:t>
            </a:r>
          </a:p>
          <a:p>
            <a:endParaRPr lang="ru-RU">
              <a:sym typeface="Symbol" pitchFamily="18" charset="2"/>
            </a:endParaRPr>
          </a:p>
          <a:p>
            <a:r>
              <a:rPr lang="ru-RU">
                <a:sym typeface="Symbol" pitchFamily="18" charset="2"/>
              </a:rPr>
              <a:t>Затем производим нормализацию векторов </a:t>
            </a:r>
            <a:r>
              <a:rPr lang="en-US" b="1">
                <a:sym typeface="Symbol" pitchFamily="18" charset="2"/>
              </a:rPr>
              <a:t>u</a:t>
            </a:r>
            <a:r>
              <a:rPr lang="en-US">
                <a:sym typeface="Symbol" pitchFamily="18" charset="2"/>
              </a:rPr>
              <a:t>, </a:t>
            </a:r>
            <a:r>
              <a:rPr lang="en-US" b="1">
                <a:sym typeface="Symbol" pitchFamily="18" charset="2"/>
              </a:rPr>
              <a:t>v</a:t>
            </a:r>
            <a:r>
              <a:rPr lang="en-US">
                <a:sym typeface="Symbol" pitchFamily="18" charset="2"/>
              </a:rPr>
              <a:t>, </a:t>
            </a:r>
            <a:r>
              <a:rPr lang="ru-RU">
                <a:sym typeface="Symbol" pitchFamily="18" charset="2"/>
              </a:rPr>
              <a:t>и </a:t>
            </a:r>
            <a:r>
              <a:rPr lang="en-US" b="1">
                <a:sym typeface="Symbol" pitchFamily="18" charset="2"/>
              </a:rPr>
              <a:t>n</a:t>
            </a:r>
          </a:p>
          <a:p>
            <a:endParaRPr lang="ru-RU">
              <a:sym typeface="Symbol" pitchFamily="18" charset="2"/>
            </a:endParaRPr>
          </a:p>
        </p:txBody>
      </p:sp>
      <p:sp>
        <p:nvSpPr>
          <p:cNvPr id="232458" name="Oval 10"/>
          <p:cNvSpPr>
            <a:spLocks noChangeArrowheads="1"/>
          </p:cNvSpPr>
          <p:nvPr/>
        </p:nvSpPr>
        <p:spPr bwMode="auto">
          <a:xfrm>
            <a:off x="6804025" y="486886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59" name="Oval 11"/>
          <p:cNvSpPr>
            <a:spLocks noChangeArrowheads="1"/>
          </p:cNvSpPr>
          <p:nvPr/>
        </p:nvSpPr>
        <p:spPr bwMode="auto">
          <a:xfrm>
            <a:off x="8316913" y="51562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1" name="Line 13"/>
          <p:cNvSpPr>
            <a:spLocks noChangeShapeType="1"/>
          </p:cNvSpPr>
          <p:nvPr/>
        </p:nvSpPr>
        <p:spPr bwMode="auto">
          <a:xfrm flipH="1" flipV="1">
            <a:off x="5448300" y="4659313"/>
            <a:ext cx="1428750" cy="2809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5632450" y="423703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n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2464" name="Line 16"/>
          <p:cNvSpPr>
            <a:spLocks noChangeShapeType="1"/>
          </p:cNvSpPr>
          <p:nvPr/>
        </p:nvSpPr>
        <p:spPr bwMode="auto">
          <a:xfrm flipH="1">
            <a:off x="5940425" y="4940300"/>
            <a:ext cx="936625" cy="115252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5" name="AutoShape 17"/>
          <p:cNvSpPr>
            <a:spLocks noChangeArrowheads="1"/>
          </p:cNvSpPr>
          <p:nvPr/>
        </p:nvSpPr>
        <p:spPr bwMode="auto">
          <a:xfrm rot="663211">
            <a:off x="5613400" y="3284538"/>
            <a:ext cx="1655763" cy="1546225"/>
          </a:xfrm>
          <a:prstGeom prst="parallelogram">
            <a:avLst>
              <a:gd name="adj" fmla="val 14323"/>
            </a:avLst>
          </a:prstGeom>
          <a:solidFill>
            <a:srgbClr val="FFFF99">
              <a:alpha val="6392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6" name="Text Box 18"/>
          <p:cNvSpPr txBox="1">
            <a:spLocks noChangeArrowheads="1"/>
          </p:cNvSpPr>
          <p:nvPr/>
        </p:nvSpPr>
        <p:spPr bwMode="auto">
          <a:xfrm>
            <a:off x="5992813" y="5892800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32452" name="Line 4"/>
          <p:cNvSpPr>
            <a:spLocks noChangeShapeType="1"/>
          </p:cNvSpPr>
          <p:nvPr/>
        </p:nvSpPr>
        <p:spPr bwMode="auto">
          <a:xfrm flipV="1">
            <a:off x="6877050" y="3500438"/>
            <a:ext cx="503238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7" name="Line 19"/>
          <p:cNvSpPr>
            <a:spLocks noChangeShapeType="1"/>
          </p:cNvSpPr>
          <p:nvPr/>
        </p:nvSpPr>
        <p:spPr bwMode="auto">
          <a:xfrm flipV="1">
            <a:off x="6877050" y="2852738"/>
            <a:ext cx="0" cy="2087562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8" name="Text Box 20"/>
          <p:cNvSpPr txBox="1">
            <a:spLocks noChangeArrowheads="1"/>
          </p:cNvSpPr>
          <p:nvPr/>
        </p:nvSpPr>
        <p:spPr bwMode="auto">
          <a:xfrm>
            <a:off x="6927850" y="2725738"/>
            <a:ext cx="315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2470" name="AutoShape 22"/>
          <p:cNvSpPr>
            <a:spLocks noChangeArrowheads="1"/>
          </p:cNvSpPr>
          <p:nvPr/>
        </p:nvSpPr>
        <p:spPr bwMode="auto">
          <a:xfrm rot="661094">
            <a:off x="4572000" y="4724400"/>
            <a:ext cx="2197100" cy="1304925"/>
          </a:xfrm>
          <a:prstGeom prst="parallelogram">
            <a:avLst>
              <a:gd name="adj" fmla="val 53948"/>
            </a:avLst>
          </a:prstGeom>
          <a:solidFill>
            <a:srgbClr val="9999FF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3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6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7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23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3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0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1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000"/>
                                        <p:tgtEl>
                                          <p:spTgt spid="23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23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0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0" grpId="0" animBg="1"/>
      <p:bldP spid="232454" grpId="0"/>
      <p:bldP spid="232455" grpId="0"/>
      <p:bldP spid="232456" grpId="0"/>
      <p:bldP spid="232458" grpId="0" animBg="1"/>
      <p:bldP spid="232459" grpId="0" animBg="1"/>
      <p:bldP spid="232461" grpId="0" animBg="1"/>
      <p:bldP spid="232461" grpId="1" animBg="1"/>
      <p:bldP spid="232461" grpId="2" animBg="1"/>
      <p:bldP spid="232462" grpId="0"/>
      <p:bldP spid="232464" grpId="0" animBg="1"/>
      <p:bldP spid="232464" grpId="1" animBg="1"/>
      <p:bldP spid="232465" grpId="0" animBg="1"/>
      <p:bldP spid="232465" grpId="1" animBg="1"/>
      <p:bldP spid="232466" grpId="0"/>
      <p:bldP spid="232452" grpId="0" animBg="1"/>
      <p:bldP spid="232452" grpId="1" animBg="1"/>
      <p:bldP spid="232467" grpId="0" animBg="1"/>
      <p:bldP spid="232468" grpId="0"/>
      <p:bldP spid="232470" grpId="0" animBg="1"/>
      <p:bldP spid="232470" grpId="1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60" name="Line 44"/>
          <p:cNvSpPr>
            <a:spLocks noChangeShapeType="1"/>
          </p:cNvSpPr>
          <p:nvPr/>
        </p:nvSpPr>
        <p:spPr bwMode="auto">
          <a:xfrm flipH="1">
            <a:off x="5435600" y="5900738"/>
            <a:ext cx="19097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9" name="Line 33"/>
          <p:cNvSpPr>
            <a:spLocks noChangeShapeType="1"/>
          </p:cNvSpPr>
          <p:nvPr/>
        </p:nvSpPr>
        <p:spPr bwMode="auto">
          <a:xfrm>
            <a:off x="800100" y="2819400"/>
            <a:ext cx="1955800" cy="195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Построение матрицы камеры</a:t>
            </a:r>
          </a:p>
        </p:txBody>
      </p:sp>
      <p:sp>
        <p:nvSpPr>
          <p:cNvPr id="239620" name="Line 4"/>
          <p:cNvSpPr>
            <a:spLocks noChangeShapeType="1"/>
          </p:cNvSpPr>
          <p:nvPr/>
        </p:nvSpPr>
        <p:spPr bwMode="auto">
          <a:xfrm flipH="1" flipV="1">
            <a:off x="5451475" y="5900738"/>
            <a:ext cx="2422525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24" name="Line 8"/>
          <p:cNvSpPr>
            <a:spLocks noChangeShapeType="1"/>
          </p:cNvSpPr>
          <p:nvPr/>
        </p:nvSpPr>
        <p:spPr bwMode="auto">
          <a:xfrm flipH="1">
            <a:off x="3986213" y="5902325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5" name="Line 9"/>
          <p:cNvSpPr>
            <a:spLocks noChangeShapeType="1"/>
          </p:cNvSpPr>
          <p:nvPr/>
        </p:nvSpPr>
        <p:spPr bwMode="auto">
          <a:xfrm flipV="1">
            <a:off x="5451475" y="4773613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 flipH="1">
            <a:off x="4494213" y="5900738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4025900" y="5461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28" name="Text Box 12"/>
          <p:cNvSpPr txBox="1">
            <a:spLocks noChangeArrowheads="1"/>
          </p:cNvSpPr>
          <p:nvPr/>
        </p:nvSpPr>
        <p:spPr bwMode="auto">
          <a:xfrm>
            <a:off x="4718050" y="6462713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29" name="Text Box 13"/>
          <p:cNvSpPr txBox="1">
            <a:spLocks noChangeArrowheads="1"/>
          </p:cNvSpPr>
          <p:nvPr/>
        </p:nvSpPr>
        <p:spPr bwMode="auto">
          <a:xfrm>
            <a:off x="5507038" y="466090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33" name="Freeform 17"/>
          <p:cNvSpPr>
            <a:spLocks/>
          </p:cNvSpPr>
          <p:nvPr/>
        </p:nvSpPr>
        <p:spPr bwMode="auto">
          <a:xfrm>
            <a:off x="5453063" y="5730875"/>
            <a:ext cx="1343025" cy="1123950"/>
          </a:xfrm>
          <a:custGeom>
            <a:avLst/>
            <a:gdLst>
              <a:gd name="T0" fmla="*/ 1667020340 w 1082"/>
              <a:gd name="T1" fmla="*/ 1397415734 h 904"/>
              <a:gd name="T2" fmla="*/ 1667020340 w 1082"/>
              <a:gd name="T3" fmla="*/ 0 h 904"/>
              <a:gd name="T4" fmla="*/ 0 w 1082"/>
              <a:gd name="T5" fmla="*/ 204047923 h 904"/>
              <a:gd name="T6" fmla="*/ 1667020340 w 1082"/>
              <a:gd name="T7" fmla="*/ 1397415734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4" name="Freeform 18"/>
          <p:cNvSpPr>
            <a:spLocks/>
          </p:cNvSpPr>
          <p:nvPr/>
        </p:nvSpPr>
        <p:spPr bwMode="auto">
          <a:xfrm>
            <a:off x="5454650" y="4943475"/>
            <a:ext cx="2420938" cy="950913"/>
          </a:xfrm>
          <a:custGeom>
            <a:avLst/>
            <a:gdLst>
              <a:gd name="T0" fmla="*/ 1674244119 w 1948"/>
              <a:gd name="T1" fmla="*/ 980124400 h 766"/>
              <a:gd name="T2" fmla="*/ 2147483647 w 1948"/>
              <a:gd name="T3" fmla="*/ 0 h 766"/>
              <a:gd name="T4" fmla="*/ 0 w 1948"/>
              <a:gd name="T5" fmla="*/ 1180464077 h 766"/>
              <a:gd name="T6" fmla="*/ 1674244119 w 1948"/>
              <a:gd name="T7" fmla="*/ 980124400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5" name="AutoShape 19"/>
          <p:cNvSpPr>
            <a:spLocks noChangeArrowheads="1"/>
          </p:cNvSpPr>
          <p:nvPr/>
        </p:nvSpPr>
        <p:spPr bwMode="auto">
          <a:xfrm rot="16200000" flipH="1">
            <a:off x="6382544" y="5364956"/>
            <a:ext cx="1914525" cy="1071563"/>
          </a:xfrm>
          <a:prstGeom prst="parallelogram">
            <a:avLst>
              <a:gd name="adj" fmla="val 73915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36" name="Line 20"/>
          <p:cNvSpPr>
            <a:spLocks noChangeShapeType="1"/>
          </p:cNvSpPr>
          <p:nvPr/>
        </p:nvSpPr>
        <p:spPr bwMode="auto">
          <a:xfrm flipH="1">
            <a:off x="7339013" y="5900738"/>
            <a:ext cx="10715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7" name="Oval 21"/>
          <p:cNvSpPr>
            <a:spLocks noChangeArrowheads="1"/>
          </p:cNvSpPr>
          <p:nvPr/>
        </p:nvSpPr>
        <p:spPr bwMode="auto">
          <a:xfrm>
            <a:off x="5395913" y="5843588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2" name="Oval 26"/>
          <p:cNvSpPr>
            <a:spLocks noChangeArrowheads="1"/>
          </p:cNvSpPr>
          <p:nvPr/>
        </p:nvSpPr>
        <p:spPr bwMode="auto">
          <a:xfrm>
            <a:off x="1116013" y="3141663"/>
            <a:ext cx="144462" cy="1444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6" name="Line 30"/>
          <p:cNvSpPr>
            <a:spLocks noChangeShapeType="1"/>
          </p:cNvSpPr>
          <p:nvPr/>
        </p:nvSpPr>
        <p:spPr bwMode="auto">
          <a:xfrm>
            <a:off x="1187450" y="3213100"/>
            <a:ext cx="2447925" cy="2157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0" name="AutoShape 24"/>
          <p:cNvSpPr>
            <a:spLocks noChangeArrowheads="1"/>
          </p:cNvSpPr>
          <p:nvPr/>
        </p:nvSpPr>
        <p:spPr bwMode="auto">
          <a:xfrm rot="17134856" flipH="1">
            <a:off x="1705769" y="3774282"/>
            <a:ext cx="2133600" cy="2017712"/>
          </a:xfrm>
          <a:prstGeom prst="parallelogram">
            <a:avLst>
              <a:gd name="adj" fmla="val 37098"/>
            </a:avLst>
          </a:prstGeom>
          <a:solidFill>
            <a:srgbClr val="D3D6E5">
              <a:alpha val="63921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7" name="Freeform 31"/>
          <p:cNvSpPr>
            <a:spLocks/>
          </p:cNvSpPr>
          <p:nvPr/>
        </p:nvSpPr>
        <p:spPr bwMode="auto">
          <a:xfrm>
            <a:off x="1187450" y="3213100"/>
            <a:ext cx="692150" cy="2324100"/>
          </a:xfrm>
          <a:custGeom>
            <a:avLst/>
            <a:gdLst>
              <a:gd name="T0" fmla="*/ 514111929 w 436"/>
              <a:gd name="T1" fmla="*/ 2147483647 h 1464"/>
              <a:gd name="T2" fmla="*/ 1098788214 w 436"/>
              <a:gd name="T3" fmla="*/ 1562496751 h 1464"/>
              <a:gd name="T4" fmla="*/ 0 w 436"/>
              <a:gd name="T5" fmla="*/ 0 h 1464"/>
              <a:gd name="T6" fmla="*/ 514111929 w 436"/>
              <a:gd name="T7" fmla="*/ 2147483647 h 1464"/>
              <a:gd name="T8" fmla="*/ 0 60000 65536"/>
              <a:gd name="T9" fmla="*/ 0 60000 65536"/>
              <a:gd name="T10" fmla="*/ 0 60000 65536"/>
              <a:gd name="T11" fmla="*/ 0 60000 65536"/>
              <a:gd name="T12" fmla="*/ 0 w 436"/>
              <a:gd name="T13" fmla="*/ 0 h 1464"/>
              <a:gd name="T14" fmla="*/ 436 w 436"/>
              <a:gd name="T15" fmla="*/ 1464 h 14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6" h="1464">
                <a:moveTo>
                  <a:pt x="204" y="1464"/>
                </a:moveTo>
                <a:lnTo>
                  <a:pt x="436" y="620"/>
                </a:lnTo>
                <a:lnTo>
                  <a:pt x="0" y="0"/>
                </a:lnTo>
                <a:lnTo>
                  <a:pt x="204" y="146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8" name="Freeform 32"/>
          <p:cNvSpPr>
            <a:spLocks/>
          </p:cNvSpPr>
          <p:nvPr/>
        </p:nvSpPr>
        <p:spPr bwMode="auto">
          <a:xfrm>
            <a:off x="1187450" y="3213100"/>
            <a:ext cx="2857500" cy="992188"/>
          </a:xfrm>
          <a:custGeom>
            <a:avLst/>
            <a:gdLst>
              <a:gd name="T0" fmla="*/ 1108868846 w 1800"/>
              <a:gd name="T1" fmla="*/ 1575099025 h 625"/>
              <a:gd name="T2" fmla="*/ 2147483647 w 1800"/>
              <a:gd name="T3" fmla="*/ 1272680241 h 625"/>
              <a:gd name="T4" fmla="*/ 0 w 1800"/>
              <a:gd name="T5" fmla="*/ 0 h 625"/>
              <a:gd name="T6" fmla="*/ 1108868846 w 1800"/>
              <a:gd name="T7" fmla="*/ 1575099025 h 625"/>
              <a:gd name="T8" fmla="*/ 0 60000 65536"/>
              <a:gd name="T9" fmla="*/ 0 60000 65536"/>
              <a:gd name="T10" fmla="*/ 0 60000 65536"/>
              <a:gd name="T11" fmla="*/ 0 60000 65536"/>
              <a:gd name="T12" fmla="*/ 0 w 1800"/>
              <a:gd name="T13" fmla="*/ 0 h 625"/>
              <a:gd name="T14" fmla="*/ 1800 w 1800"/>
              <a:gd name="T15" fmla="*/ 625 h 6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" h="625">
                <a:moveTo>
                  <a:pt x="440" y="625"/>
                </a:moveTo>
                <a:lnTo>
                  <a:pt x="1800" y="505"/>
                </a:lnTo>
                <a:lnTo>
                  <a:pt x="0" y="0"/>
                </a:lnTo>
                <a:lnTo>
                  <a:pt x="440" y="625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2" name="Line 36"/>
          <p:cNvSpPr>
            <a:spLocks noChangeShapeType="1"/>
          </p:cNvSpPr>
          <p:nvPr/>
        </p:nvSpPr>
        <p:spPr bwMode="auto">
          <a:xfrm flipH="1" flipV="1">
            <a:off x="611188" y="2636838"/>
            <a:ext cx="574675" cy="57467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3" name="Line 37"/>
          <p:cNvSpPr>
            <a:spLocks noChangeShapeType="1"/>
          </p:cNvSpPr>
          <p:nvPr/>
        </p:nvSpPr>
        <p:spPr bwMode="auto">
          <a:xfrm flipH="1">
            <a:off x="323850" y="3213100"/>
            <a:ext cx="863600" cy="730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4" name="Line 38"/>
          <p:cNvSpPr>
            <a:spLocks noChangeShapeType="1"/>
          </p:cNvSpPr>
          <p:nvPr/>
        </p:nvSpPr>
        <p:spPr bwMode="auto">
          <a:xfrm flipV="1">
            <a:off x="1187450" y="2349500"/>
            <a:ext cx="215900" cy="792163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5" name="Line 39"/>
          <p:cNvSpPr>
            <a:spLocks noChangeShapeType="1"/>
          </p:cNvSpPr>
          <p:nvPr/>
        </p:nvSpPr>
        <p:spPr bwMode="auto">
          <a:xfrm>
            <a:off x="2747963" y="4773613"/>
            <a:ext cx="815975" cy="815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6" name="Text Box 40"/>
          <p:cNvSpPr txBox="1">
            <a:spLocks noChangeArrowheads="1"/>
          </p:cNvSpPr>
          <p:nvPr/>
        </p:nvSpPr>
        <p:spPr bwMode="auto">
          <a:xfrm>
            <a:off x="468313" y="335438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u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57" name="Text Box 41"/>
          <p:cNvSpPr txBox="1">
            <a:spLocks noChangeArrowheads="1"/>
          </p:cNvSpPr>
          <p:nvPr/>
        </p:nvSpPr>
        <p:spPr bwMode="auto">
          <a:xfrm>
            <a:off x="1476375" y="2349500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v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58" name="Text Box 42"/>
          <p:cNvSpPr txBox="1">
            <a:spLocks noChangeArrowheads="1"/>
          </p:cNvSpPr>
          <p:nvPr/>
        </p:nvSpPr>
        <p:spPr bwMode="auto">
          <a:xfrm>
            <a:off x="684213" y="2349500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n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61" name="Text Box 45"/>
          <p:cNvSpPr txBox="1">
            <a:spLocks noChangeArrowheads="1"/>
          </p:cNvSpPr>
          <p:nvPr/>
        </p:nvSpPr>
        <p:spPr bwMode="auto">
          <a:xfrm>
            <a:off x="1908175" y="2349500"/>
            <a:ext cx="673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39662" name="Arc 46"/>
          <p:cNvSpPr>
            <a:spLocks/>
          </p:cNvSpPr>
          <p:nvPr/>
        </p:nvSpPr>
        <p:spPr bwMode="auto">
          <a:xfrm flipH="1">
            <a:off x="1258888" y="2709863"/>
            <a:ext cx="865187" cy="863600"/>
          </a:xfrm>
          <a:custGeom>
            <a:avLst/>
            <a:gdLst>
              <a:gd name="T0" fmla="*/ 0 w 17880"/>
              <a:gd name="T1" fmla="*/ 0 h 21600"/>
              <a:gd name="T2" fmla="*/ 2025791700 w 17880"/>
              <a:gd name="T3" fmla="*/ 605940723 h 21600"/>
              <a:gd name="T4" fmla="*/ 0 w 17880"/>
              <a:gd name="T5" fmla="*/ 1380480733 h 21600"/>
              <a:gd name="T6" fmla="*/ 0 60000 65536"/>
              <a:gd name="T7" fmla="*/ 0 60000 65536"/>
              <a:gd name="T8" fmla="*/ 0 60000 65536"/>
              <a:gd name="T9" fmla="*/ 0 w 17880"/>
              <a:gd name="T10" fmla="*/ 0 h 21600"/>
              <a:gd name="T11" fmla="*/ 17880 w 178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880" h="21600" fill="none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</a:path>
              <a:path w="17880" h="21600" stroke="0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3" name="Arc 47"/>
          <p:cNvSpPr>
            <a:spLocks/>
          </p:cNvSpPr>
          <p:nvPr/>
        </p:nvSpPr>
        <p:spPr bwMode="auto">
          <a:xfrm>
            <a:off x="3132138" y="3429000"/>
            <a:ext cx="2735262" cy="2324100"/>
          </a:xfrm>
          <a:custGeom>
            <a:avLst/>
            <a:gdLst>
              <a:gd name="T0" fmla="*/ 2147483647 w 18710"/>
              <a:gd name="T1" fmla="*/ 0 h 21388"/>
              <a:gd name="T2" fmla="*/ 2147483647 w 18710"/>
              <a:gd name="T3" fmla="*/ 2147483647 h 21388"/>
              <a:gd name="T4" fmla="*/ 0 w 18710"/>
              <a:gd name="T5" fmla="*/ 2147483647 h 21388"/>
              <a:gd name="T6" fmla="*/ 0 60000 65536"/>
              <a:gd name="T7" fmla="*/ 0 60000 65536"/>
              <a:gd name="T8" fmla="*/ 0 60000 65536"/>
              <a:gd name="T9" fmla="*/ 0 w 18710"/>
              <a:gd name="T10" fmla="*/ 0 h 21388"/>
              <a:gd name="T11" fmla="*/ 18710 w 18710"/>
              <a:gd name="T12" fmla="*/ 21388 h 213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10" h="21388" fill="none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</a:path>
              <a:path w="18710" h="21388" stroke="0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4" name="Text Box 48"/>
          <p:cNvSpPr txBox="1">
            <a:spLocks noChangeArrowheads="1"/>
          </p:cNvSpPr>
          <p:nvPr/>
        </p:nvSpPr>
        <p:spPr bwMode="auto">
          <a:xfrm>
            <a:off x="4716463" y="3500438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</a:t>
            </a:r>
            <a:endParaRPr lang="ru-RU"/>
          </a:p>
        </p:txBody>
      </p: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3132138" y="1844675"/>
            <a:ext cx="60118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Матрица камеры </a:t>
            </a:r>
            <a:r>
              <a:rPr lang="en-US"/>
              <a:t>V </a:t>
            </a:r>
            <a:r>
              <a:rPr lang="ru-RU"/>
              <a:t>осуществляет преобразование точек из мировых координат в координаты камеры</a:t>
            </a:r>
            <a:r>
              <a:rPr lang="en-US"/>
              <a:t> (</a:t>
            </a:r>
            <a:r>
              <a:rPr lang="ru-RU"/>
              <a:t>преобразовывает систему координат камеры в исходную позицию камеры</a:t>
            </a:r>
            <a:r>
              <a:rPr lang="en-US"/>
              <a:t>)</a:t>
            </a:r>
            <a:endParaRPr lang="ru-RU"/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5435600" y="3141663"/>
            <a:ext cx="360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FF6600"/>
                </a:solidFill>
              </a:rPr>
              <a:t>u</a:t>
            </a:r>
            <a:r>
              <a:rPr lang="en-US"/>
              <a:t> </a:t>
            </a:r>
            <a:r>
              <a:rPr lang="ru-RU"/>
              <a:t>преобразовывается в вектор </a:t>
            </a:r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6550025" y="3789363"/>
            <a:ext cx="2593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3366FF"/>
                </a:solidFill>
              </a:rPr>
              <a:t>v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68" name="Text Box 52"/>
          <p:cNvSpPr txBox="1">
            <a:spLocks noChangeArrowheads="1"/>
          </p:cNvSpPr>
          <p:nvPr/>
        </p:nvSpPr>
        <p:spPr bwMode="auto">
          <a:xfrm>
            <a:off x="6588125" y="4365625"/>
            <a:ext cx="2555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669900"/>
                </a:solidFill>
              </a:rPr>
              <a:t>n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3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3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3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3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3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2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20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2000"/>
                                        <p:tgtEl>
                                          <p:spTgt spid="2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0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2000"/>
                                        <p:tgtEl>
                                          <p:spTgt spid="23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0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60" grpId="0" animBg="1"/>
      <p:bldP spid="239649" grpId="0" animBg="1"/>
      <p:bldP spid="239620" grpId="0" animBg="1"/>
      <p:bldP spid="239624" grpId="0" animBg="1"/>
      <p:bldP spid="239625" grpId="0" animBg="1"/>
      <p:bldP spid="239626" grpId="0" animBg="1"/>
      <p:bldP spid="239627" grpId="0"/>
      <p:bldP spid="239628" grpId="0"/>
      <p:bldP spid="239629" grpId="0"/>
      <p:bldP spid="239633" grpId="0" animBg="1"/>
      <p:bldP spid="239634" grpId="0" animBg="1"/>
      <p:bldP spid="239635" grpId="0" animBg="1"/>
      <p:bldP spid="239636" grpId="0" animBg="1"/>
      <p:bldP spid="239637" grpId="0" animBg="1"/>
      <p:bldP spid="239642" grpId="0" animBg="1"/>
      <p:bldP spid="239646" grpId="0" animBg="1"/>
      <p:bldP spid="239640" grpId="0" animBg="1"/>
      <p:bldP spid="239647" grpId="0" animBg="1"/>
      <p:bldP spid="239648" grpId="0" animBg="1"/>
      <p:bldP spid="239652" grpId="0" animBg="1"/>
      <p:bldP spid="239653" grpId="0" animBg="1"/>
      <p:bldP spid="239654" grpId="0" animBg="1"/>
      <p:bldP spid="239655" grpId="0" animBg="1"/>
      <p:bldP spid="239656" grpId="0"/>
      <p:bldP spid="239657" grpId="0"/>
      <p:bldP spid="239658" grpId="0"/>
      <p:bldP spid="239661" grpId="0"/>
      <p:bldP spid="239662" grpId="0" animBg="1"/>
      <p:bldP spid="239663" grpId="0" animBg="1"/>
      <p:bldP spid="239664" grpId="0"/>
      <p:bldP spid="239665" grpId="0"/>
      <p:bldP spid="239666" grpId="0"/>
      <p:bldP spid="239667" grpId="0"/>
      <p:bldP spid="239668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Построение матрицы камеры</a:t>
            </a:r>
          </a:p>
        </p:txBody>
      </p:sp>
      <p:sp>
        <p:nvSpPr>
          <p:cNvPr id="23450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1123950"/>
          </a:xfrm>
        </p:spPr>
        <p:txBody>
          <a:bodyPr/>
          <a:lstStyle/>
          <a:p>
            <a:pPr eaLnBrk="1" hangingPunct="1"/>
            <a:r>
              <a:rPr lang="ru-RU" sz="2800" smtClean="0"/>
              <a:t>Матрица камеры имеет следующий вид:</a:t>
            </a:r>
          </a:p>
        </p:txBody>
      </p:sp>
      <p:graphicFrame>
        <p:nvGraphicFramePr>
          <p:cNvPr id="23450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76375" y="3284538"/>
          <a:ext cx="3095625" cy="1955800"/>
        </p:xfrm>
        <a:graphic>
          <a:graphicData uri="http://schemas.openxmlformats.org/presentationml/2006/ole">
            <p:oleObj spid="_x0000_s34828" name="Формула" r:id="rId3" imgW="1447800" imgH="914400" progId="Equation.3">
              <p:embed/>
            </p:oleObj>
          </a:graphicData>
        </a:graphic>
      </p:graphicFrame>
      <p:graphicFrame>
        <p:nvGraphicFramePr>
          <p:cNvPr id="234502" name="Object 6"/>
          <p:cNvGraphicFramePr>
            <a:graphicFrameLocks noChangeAspect="1"/>
          </p:cNvGraphicFramePr>
          <p:nvPr/>
        </p:nvGraphicFramePr>
        <p:xfrm>
          <a:off x="1692275" y="5805488"/>
          <a:ext cx="5405438" cy="649287"/>
        </p:xfrm>
        <a:graphic>
          <a:graphicData uri="http://schemas.openxmlformats.org/presentationml/2006/ole">
            <p:oleObj spid="_x0000_s34829" name="Формула" r:id="rId4" imgW="2324100" imgH="279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5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54" name="Freeform 66"/>
          <p:cNvSpPr>
            <a:spLocks/>
          </p:cNvSpPr>
          <p:nvPr/>
        </p:nvSpPr>
        <p:spPr bwMode="auto">
          <a:xfrm>
            <a:off x="3203575" y="3500438"/>
            <a:ext cx="144463" cy="144462"/>
          </a:xfrm>
          <a:custGeom>
            <a:avLst/>
            <a:gdLst>
              <a:gd name="T0" fmla="*/ 0 w 136"/>
              <a:gd name="T1" fmla="*/ 153450508 h 136"/>
              <a:gd name="T2" fmla="*/ 0 w 136"/>
              <a:gd name="T3" fmla="*/ 0 h 136"/>
              <a:gd name="T4" fmla="*/ 153452633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2" name="Line 64"/>
          <p:cNvSpPr>
            <a:spLocks noChangeShapeType="1"/>
          </p:cNvSpPr>
          <p:nvPr/>
        </p:nvSpPr>
        <p:spPr bwMode="auto">
          <a:xfrm flipV="1">
            <a:off x="3000375" y="3165475"/>
            <a:ext cx="342900" cy="238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48" name="Line 60"/>
          <p:cNvSpPr>
            <a:spLocks noChangeShapeType="1"/>
          </p:cNvSpPr>
          <p:nvPr/>
        </p:nvSpPr>
        <p:spPr bwMode="auto">
          <a:xfrm>
            <a:off x="3348038" y="3162300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1" name="AutoShape 63"/>
          <p:cNvSpPr>
            <a:spLocks noChangeArrowheads="1"/>
          </p:cNvSpPr>
          <p:nvPr/>
        </p:nvSpPr>
        <p:spPr bwMode="auto">
          <a:xfrm flipH="1">
            <a:off x="1619250" y="2349500"/>
            <a:ext cx="4681538" cy="1295400"/>
          </a:xfrm>
          <a:prstGeom prst="rtTriangle">
            <a:avLst/>
          </a:prstGeom>
          <a:solidFill>
            <a:srgbClr val="99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6" name="AutoShape 28"/>
          <p:cNvSpPr>
            <a:spLocks noChangeArrowheads="1"/>
          </p:cNvSpPr>
          <p:nvPr/>
        </p:nvSpPr>
        <p:spPr bwMode="auto">
          <a:xfrm rot="1562076">
            <a:off x="7419975" y="4768850"/>
            <a:ext cx="360363" cy="360363"/>
          </a:xfrm>
          <a:prstGeom prst="cube">
            <a:avLst>
              <a:gd name="adj" fmla="val 280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699" name="Line 11"/>
          <p:cNvSpPr>
            <a:spLocks noChangeShapeType="1"/>
          </p:cNvSpPr>
          <p:nvPr/>
        </p:nvSpPr>
        <p:spPr bwMode="auto">
          <a:xfrm>
            <a:off x="682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5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Перспективная проекция точки</a:t>
            </a:r>
          </a:p>
        </p:txBody>
      </p:sp>
      <p:graphicFrame>
        <p:nvGraphicFramePr>
          <p:cNvPr id="242742" name="Object 54"/>
          <p:cNvGraphicFramePr>
            <a:graphicFrameLocks noGrp="1" noChangeAspect="1"/>
          </p:cNvGraphicFramePr>
          <p:nvPr>
            <p:ph idx="1"/>
          </p:nvPr>
        </p:nvGraphicFramePr>
        <p:xfrm>
          <a:off x="179388" y="5516563"/>
          <a:ext cx="1000125" cy="654050"/>
        </p:xfrm>
        <a:graphic>
          <a:graphicData uri="http://schemas.openxmlformats.org/presentationml/2006/ole">
            <p:oleObj spid="_x0000_s35862" name="Формула" r:id="rId3" imgW="660113" imgH="431613" progId="Equation.3">
              <p:embed/>
            </p:oleObj>
          </a:graphicData>
        </a:graphic>
      </p:graphicFrame>
      <p:sp>
        <p:nvSpPr>
          <p:cNvPr id="242692" name="Line 4"/>
          <p:cNvSpPr>
            <a:spLocks noChangeShapeType="1"/>
          </p:cNvSpPr>
          <p:nvPr/>
        </p:nvSpPr>
        <p:spPr bwMode="auto">
          <a:xfrm flipH="1">
            <a:off x="179388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3" name="Line 5"/>
          <p:cNvSpPr>
            <a:spLocks noChangeShapeType="1"/>
          </p:cNvSpPr>
          <p:nvPr/>
        </p:nvSpPr>
        <p:spPr bwMode="auto">
          <a:xfrm flipV="1">
            <a:off x="1644650" y="2516188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 flipH="1">
            <a:off x="687388" y="3643313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219075" y="32035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911225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697" name="Text Box 9"/>
          <p:cNvSpPr txBox="1">
            <a:spLocks noChangeArrowheads="1"/>
          </p:cNvSpPr>
          <p:nvPr/>
        </p:nvSpPr>
        <p:spPr bwMode="auto">
          <a:xfrm>
            <a:off x="1700213" y="2403475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698" name="Oval 10"/>
          <p:cNvSpPr>
            <a:spLocks noChangeArrowheads="1"/>
          </p:cNvSpPr>
          <p:nvPr/>
        </p:nvSpPr>
        <p:spPr bwMode="auto">
          <a:xfrm>
            <a:off x="1589088" y="3586163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0" name="Line 12"/>
          <p:cNvSpPr>
            <a:spLocks noChangeShapeType="1"/>
          </p:cNvSpPr>
          <p:nvPr/>
        </p:nvSpPr>
        <p:spPr bwMode="auto">
          <a:xfrm flipV="1">
            <a:off x="1581150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1" name="Line 13"/>
          <p:cNvSpPr>
            <a:spLocks noChangeShapeType="1"/>
          </p:cNvSpPr>
          <p:nvPr/>
        </p:nvSpPr>
        <p:spPr bwMode="auto">
          <a:xfrm>
            <a:off x="1581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2" name="Arc 14"/>
          <p:cNvSpPr>
            <a:spLocks/>
          </p:cNvSpPr>
          <p:nvPr/>
        </p:nvSpPr>
        <p:spPr bwMode="auto">
          <a:xfrm>
            <a:off x="1685925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3" name="Oval 15"/>
          <p:cNvSpPr>
            <a:spLocks noChangeArrowheads="1"/>
          </p:cNvSpPr>
          <p:nvPr/>
        </p:nvSpPr>
        <p:spPr bwMode="auto">
          <a:xfrm>
            <a:off x="1763713" y="3571875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4" name="AutoShape 16"/>
          <p:cNvSpPr>
            <a:spLocks noChangeArrowheads="1"/>
          </p:cNvSpPr>
          <p:nvPr/>
        </p:nvSpPr>
        <p:spPr bwMode="auto">
          <a:xfrm rot="16200000" flipV="1">
            <a:off x="1799431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6" name="Line 18"/>
          <p:cNvSpPr>
            <a:spLocks noChangeShapeType="1"/>
          </p:cNvSpPr>
          <p:nvPr/>
        </p:nvSpPr>
        <p:spPr bwMode="auto">
          <a:xfrm flipV="1">
            <a:off x="1619250" y="2997200"/>
            <a:ext cx="3744913" cy="6477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07" name="Line 19"/>
          <p:cNvSpPr>
            <a:spLocks noChangeShapeType="1"/>
          </p:cNvSpPr>
          <p:nvPr/>
        </p:nvSpPr>
        <p:spPr bwMode="auto">
          <a:xfrm flipH="1">
            <a:off x="5364163" y="36449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0" name="Line 22"/>
          <p:cNvSpPr>
            <a:spLocks noChangeShapeType="1"/>
          </p:cNvSpPr>
          <p:nvPr/>
        </p:nvSpPr>
        <p:spPr bwMode="auto">
          <a:xfrm>
            <a:off x="3006725" y="3397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1" name="Line 23"/>
          <p:cNvSpPr>
            <a:spLocks noChangeShapeType="1"/>
          </p:cNvSpPr>
          <p:nvPr/>
        </p:nvSpPr>
        <p:spPr bwMode="auto">
          <a:xfrm flipV="1">
            <a:off x="3008313" y="3656013"/>
            <a:ext cx="330200" cy="233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3" name="Rectangle 25"/>
          <p:cNvSpPr>
            <a:spLocks noChangeArrowheads="1"/>
          </p:cNvSpPr>
          <p:nvPr/>
        </p:nvSpPr>
        <p:spPr bwMode="auto">
          <a:xfrm>
            <a:off x="5364163" y="5013325"/>
            <a:ext cx="2592387" cy="1439863"/>
          </a:xfrm>
          <a:prstGeom prst="rect">
            <a:avLst/>
          </a:prstGeom>
          <a:solidFill>
            <a:srgbClr val="CCFF66">
              <a:alpha val="4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4" name="Line 26"/>
          <p:cNvSpPr>
            <a:spLocks noChangeShapeType="1"/>
          </p:cNvSpPr>
          <p:nvPr/>
        </p:nvSpPr>
        <p:spPr bwMode="auto">
          <a:xfrm flipV="1">
            <a:off x="6661150" y="4508500"/>
            <a:ext cx="0" cy="2160588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5" name="Line 27"/>
          <p:cNvSpPr>
            <a:spLocks noChangeShapeType="1"/>
          </p:cNvSpPr>
          <p:nvPr/>
        </p:nvSpPr>
        <p:spPr bwMode="auto">
          <a:xfrm>
            <a:off x="5076825" y="5734050"/>
            <a:ext cx="352742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7" name="Line 29"/>
          <p:cNvSpPr>
            <a:spLocks noChangeShapeType="1"/>
          </p:cNvSpPr>
          <p:nvPr/>
        </p:nvSpPr>
        <p:spPr bwMode="auto">
          <a:xfrm flipV="1">
            <a:off x="7596188" y="51577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8" name="Line 30"/>
          <p:cNvSpPr>
            <a:spLocks noChangeShapeType="1"/>
          </p:cNvSpPr>
          <p:nvPr/>
        </p:nvSpPr>
        <p:spPr bwMode="auto">
          <a:xfrm flipV="1">
            <a:off x="6661150" y="51577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9" name="Text Box 31"/>
          <p:cNvSpPr txBox="1">
            <a:spLocks noChangeArrowheads="1"/>
          </p:cNvSpPr>
          <p:nvPr/>
        </p:nvSpPr>
        <p:spPr bwMode="auto">
          <a:xfrm>
            <a:off x="8512175" y="56784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721" name="Text Box 33"/>
          <p:cNvSpPr txBox="1">
            <a:spLocks noChangeArrowheads="1"/>
          </p:cNvSpPr>
          <p:nvPr/>
        </p:nvSpPr>
        <p:spPr bwMode="auto">
          <a:xfrm>
            <a:off x="6300788" y="429260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722" name="Text Box 34"/>
          <p:cNvSpPr txBox="1">
            <a:spLocks noChangeArrowheads="1"/>
          </p:cNvSpPr>
          <p:nvPr/>
        </p:nvSpPr>
        <p:spPr bwMode="auto">
          <a:xfrm>
            <a:off x="7380288" y="5734050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x*</a:t>
            </a:r>
            <a:endParaRPr lang="ru-RU"/>
          </a:p>
        </p:txBody>
      </p:sp>
      <p:sp>
        <p:nvSpPr>
          <p:cNvPr id="242729" name="Text Box 41"/>
          <p:cNvSpPr txBox="1">
            <a:spLocks noChangeArrowheads="1"/>
          </p:cNvSpPr>
          <p:nvPr/>
        </p:nvSpPr>
        <p:spPr bwMode="auto">
          <a:xfrm>
            <a:off x="6227763" y="5013325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y*</a:t>
            </a:r>
            <a:endParaRPr lang="ru-RU"/>
          </a:p>
        </p:txBody>
      </p:sp>
      <p:sp>
        <p:nvSpPr>
          <p:cNvPr id="242730" name="Line 42"/>
          <p:cNvSpPr>
            <a:spLocks noChangeShapeType="1"/>
          </p:cNvSpPr>
          <p:nvPr/>
        </p:nvSpPr>
        <p:spPr bwMode="auto">
          <a:xfrm>
            <a:off x="468313" y="4581525"/>
            <a:ext cx="2087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31" name="Text Box 43"/>
          <p:cNvSpPr txBox="1">
            <a:spLocks noChangeArrowheads="1"/>
          </p:cNvSpPr>
          <p:nvPr/>
        </p:nvSpPr>
        <p:spPr bwMode="auto">
          <a:xfrm>
            <a:off x="1331913" y="458152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  <a:endParaRPr lang="ru-RU"/>
          </a:p>
        </p:txBody>
      </p:sp>
      <p:sp>
        <p:nvSpPr>
          <p:cNvPr id="242733" name="Text Box 45"/>
          <p:cNvSpPr txBox="1">
            <a:spLocks noChangeArrowheads="1"/>
          </p:cNvSpPr>
          <p:nvPr/>
        </p:nvSpPr>
        <p:spPr bwMode="auto">
          <a:xfrm>
            <a:off x="2941638" y="3094038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34" name="Text Box 46"/>
          <p:cNvSpPr txBox="1">
            <a:spLocks noChangeArrowheads="1"/>
          </p:cNvSpPr>
          <p:nvPr/>
        </p:nvSpPr>
        <p:spPr bwMode="auto">
          <a:xfrm>
            <a:off x="6280150" y="3300413"/>
            <a:ext cx="377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z</a:t>
            </a:r>
            <a:endParaRPr lang="ru-RU" baseline="-25000"/>
          </a:p>
        </p:txBody>
      </p:sp>
      <p:sp>
        <p:nvSpPr>
          <p:cNvPr id="242705" name="AutoShape 17"/>
          <p:cNvSpPr>
            <a:spLocks noChangeArrowheads="1"/>
          </p:cNvSpPr>
          <p:nvPr/>
        </p:nvSpPr>
        <p:spPr bwMode="auto">
          <a:xfrm rot="-2517708">
            <a:off x="4937125" y="1890713"/>
            <a:ext cx="1008063" cy="865187"/>
          </a:xfrm>
          <a:prstGeom prst="cube">
            <a:avLst>
              <a:gd name="adj" fmla="val 29421"/>
            </a:avLst>
          </a:prstGeom>
          <a:solidFill>
            <a:srgbClr val="00E4A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36" name="Text Box 48"/>
          <p:cNvSpPr txBox="1">
            <a:spLocks noChangeArrowheads="1"/>
          </p:cNvSpPr>
          <p:nvPr/>
        </p:nvSpPr>
        <p:spPr bwMode="auto">
          <a:xfrm>
            <a:off x="5056188" y="4092575"/>
            <a:ext cx="385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x</a:t>
            </a:r>
            <a:endParaRPr lang="ru-RU" baseline="-25000"/>
          </a:p>
        </p:txBody>
      </p:sp>
      <p:sp>
        <p:nvSpPr>
          <p:cNvPr id="242737" name="Text Box 49"/>
          <p:cNvSpPr txBox="1">
            <a:spLocks noChangeArrowheads="1"/>
          </p:cNvSpPr>
          <p:nvPr/>
        </p:nvSpPr>
        <p:spPr bwMode="auto">
          <a:xfrm>
            <a:off x="5435600" y="2924175"/>
            <a:ext cx="38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32" name="Text Box 44"/>
          <p:cNvSpPr txBox="1">
            <a:spLocks noChangeArrowheads="1"/>
          </p:cNvSpPr>
          <p:nvPr/>
        </p:nvSpPr>
        <p:spPr bwMode="auto">
          <a:xfrm>
            <a:off x="5003800" y="263683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42741" name="Freeform 53"/>
          <p:cNvSpPr>
            <a:spLocks/>
          </p:cNvSpPr>
          <p:nvPr/>
        </p:nvSpPr>
        <p:spPr bwMode="auto">
          <a:xfrm>
            <a:off x="3119438" y="3641725"/>
            <a:ext cx="134937" cy="69850"/>
          </a:xfrm>
          <a:custGeom>
            <a:avLst/>
            <a:gdLst>
              <a:gd name="T0" fmla="*/ 101155535 w 180"/>
              <a:gd name="T1" fmla="*/ 52462614 h 93"/>
              <a:gd name="T2" fmla="*/ 0 w 180"/>
              <a:gd name="T3" fmla="*/ 51898556 h 93"/>
              <a:gd name="T4" fmla="*/ 76428314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8" name="Freeform 50"/>
          <p:cNvSpPr>
            <a:spLocks/>
          </p:cNvSpPr>
          <p:nvPr/>
        </p:nvSpPr>
        <p:spPr bwMode="auto">
          <a:xfrm>
            <a:off x="1631950" y="3648075"/>
            <a:ext cx="4679950" cy="673100"/>
          </a:xfrm>
          <a:custGeom>
            <a:avLst/>
            <a:gdLst>
              <a:gd name="T0" fmla="*/ 0 w 2948"/>
              <a:gd name="T1" fmla="*/ 0 h 424"/>
              <a:gd name="T2" fmla="*/ 2147483647 w 2948"/>
              <a:gd name="T3" fmla="*/ 0 h 424"/>
              <a:gd name="T4" fmla="*/ 2147483647 w 2948"/>
              <a:gd name="T5" fmla="*/ 1068546339 h 424"/>
              <a:gd name="T6" fmla="*/ 0 w 2948"/>
              <a:gd name="T7" fmla="*/ 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2948"/>
              <a:gd name="T13" fmla="*/ 0 h 424"/>
              <a:gd name="T14" fmla="*/ 2948 w 2948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48" h="424">
                <a:moveTo>
                  <a:pt x="0" y="0"/>
                </a:moveTo>
                <a:lnTo>
                  <a:pt x="2948" y="0"/>
                </a:lnTo>
                <a:lnTo>
                  <a:pt x="2348" y="4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9" name="Freeform 51"/>
          <p:cNvSpPr>
            <a:spLocks/>
          </p:cNvSpPr>
          <p:nvPr/>
        </p:nvSpPr>
        <p:spPr bwMode="auto">
          <a:xfrm>
            <a:off x="5816600" y="3638550"/>
            <a:ext cx="285750" cy="147638"/>
          </a:xfrm>
          <a:custGeom>
            <a:avLst/>
            <a:gdLst>
              <a:gd name="T0" fmla="*/ 453628170 w 180"/>
              <a:gd name="T1" fmla="*/ 234376141 h 93"/>
              <a:gd name="T2" fmla="*/ 0 w 180"/>
              <a:gd name="T3" fmla="*/ 231855183 h 93"/>
              <a:gd name="T4" fmla="*/ 342741233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242744" name="Object 56"/>
          <p:cNvGraphicFramePr>
            <a:graphicFrameLocks noChangeAspect="1"/>
          </p:cNvGraphicFramePr>
          <p:nvPr/>
        </p:nvGraphicFramePr>
        <p:xfrm>
          <a:off x="2195513" y="6203950"/>
          <a:ext cx="1152525" cy="654050"/>
        </p:xfrm>
        <a:graphic>
          <a:graphicData uri="http://schemas.openxmlformats.org/presentationml/2006/ole">
            <p:oleObj spid="_x0000_s35863" name="Формула" r:id="rId4" imgW="761669" imgH="431613" progId="Equation.3">
              <p:embed/>
            </p:oleObj>
          </a:graphicData>
        </a:graphic>
      </p:graphicFrame>
      <p:graphicFrame>
        <p:nvGraphicFramePr>
          <p:cNvPr id="242745" name="Object 57"/>
          <p:cNvGraphicFramePr>
            <a:graphicFrameLocks noChangeAspect="1"/>
          </p:cNvGraphicFramePr>
          <p:nvPr/>
        </p:nvGraphicFramePr>
        <p:xfrm>
          <a:off x="1835150" y="5516563"/>
          <a:ext cx="1020763" cy="673100"/>
        </p:xfrm>
        <a:graphic>
          <a:graphicData uri="http://schemas.openxmlformats.org/presentationml/2006/ole">
            <p:oleObj spid="_x0000_s35864" name="Формула" r:id="rId5" imgW="672808" imgH="444307" progId="Equation.3">
              <p:embed/>
            </p:oleObj>
          </a:graphicData>
        </a:graphic>
      </p:graphicFrame>
      <p:graphicFrame>
        <p:nvGraphicFramePr>
          <p:cNvPr id="242746" name="Object 58"/>
          <p:cNvGraphicFramePr>
            <a:graphicFrameLocks noChangeAspect="1"/>
          </p:cNvGraphicFramePr>
          <p:nvPr/>
        </p:nvGraphicFramePr>
        <p:xfrm>
          <a:off x="3635375" y="6165850"/>
          <a:ext cx="1152525" cy="692150"/>
        </p:xfrm>
        <a:graphic>
          <a:graphicData uri="http://schemas.openxmlformats.org/presentationml/2006/ole">
            <p:oleObj spid="_x0000_s35865" name="Формула" r:id="rId6" imgW="762000" imgH="457200" progId="Equation.3">
              <p:embed/>
            </p:oleObj>
          </a:graphicData>
        </a:graphic>
      </p:graphicFrame>
      <p:sp>
        <p:nvSpPr>
          <p:cNvPr id="242709" name="Oval 21"/>
          <p:cNvSpPr>
            <a:spLocks noChangeArrowheads="1"/>
          </p:cNvSpPr>
          <p:nvPr/>
        </p:nvSpPr>
        <p:spPr bwMode="auto">
          <a:xfrm>
            <a:off x="2957513" y="3338513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5" name="Freeform 67"/>
          <p:cNvSpPr>
            <a:spLocks/>
          </p:cNvSpPr>
          <p:nvPr/>
        </p:nvSpPr>
        <p:spPr bwMode="auto">
          <a:xfrm>
            <a:off x="6011863" y="3355975"/>
            <a:ext cx="288925" cy="288925"/>
          </a:xfrm>
          <a:custGeom>
            <a:avLst/>
            <a:gdLst>
              <a:gd name="T0" fmla="*/ 0 w 136"/>
              <a:gd name="T1" fmla="*/ 613806281 h 136"/>
              <a:gd name="T2" fmla="*/ 0 w 136"/>
              <a:gd name="T3" fmla="*/ 0 h 136"/>
              <a:gd name="T4" fmla="*/ 613806281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6" name="Text Box 68"/>
          <p:cNvSpPr txBox="1">
            <a:spLocks noChangeArrowheads="1"/>
          </p:cNvSpPr>
          <p:nvPr/>
        </p:nvSpPr>
        <p:spPr bwMode="auto">
          <a:xfrm>
            <a:off x="6300788" y="2276475"/>
            <a:ext cx="2016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57" name="Line 69"/>
          <p:cNvSpPr>
            <a:spLocks noChangeShapeType="1"/>
          </p:cNvSpPr>
          <p:nvPr/>
        </p:nvSpPr>
        <p:spPr bwMode="auto">
          <a:xfrm flipH="1">
            <a:off x="5338763" y="23622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8" name="Line 20"/>
          <p:cNvSpPr>
            <a:spLocks noChangeShapeType="1"/>
          </p:cNvSpPr>
          <p:nvPr/>
        </p:nvSpPr>
        <p:spPr bwMode="auto">
          <a:xfrm>
            <a:off x="5364163" y="29972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5" name="Oval 47"/>
          <p:cNvSpPr>
            <a:spLocks noChangeArrowheads="1"/>
          </p:cNvSpPr>
          <p:nvPr/>
        </p:nvSpPr>
        <p:spPr bwMode="auto">
          <a:xfrm>
            <a:off x="5292725" y="2924175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9" name="Text Box 71"/>
          <p:cNvSpPr txBox="1">
            <a:spLocks noChangeArrowheads="1"/>
          </p:cNvSpPr>
          <p:nvPr/>
        </p:nvSpPr>
        <p:spPr bwMode="auto">
          <a:xfrm>
            <a:off x="87313" y="5173663"/>
            <a:ext cx="4154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По признаку подобия треугольников:</a:t>
            </a:r>
          </a:p>
        </p:txBody>
      </p:sp>
      <p:sp>
        <p:nvSpPr>
          <p:cNvPr id="242760" name="Text Box 72"/>
          <p:cNvSpPr txBox="1">
            <a:spLocks noChangeArrowheads="1"/>
          </p:cNvSpPr>
          <p:nvPr/>
        </p:nvSpPr>
        <p:spPr bwMode="auto">
          <a:xfrm>
            <a:off x="0" y="6308725"/>
            <a:ext cx="1938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Следовательно:</a:t>
            </a:r>
          </a:p>
        </p:txBody>
      </p:sp>
      <p:sp>
        <p:nvSpPr>
          <p:cNvPr id="242762" name="Text Box 74"/>
          <p:cNvSpPr txBox="1">
            <a:spLocks noChangeArrowheads="1"/>
          </p:cNvSpPr>
          <p:nvPr/>
        </p:nvSpPr>
        <p:spPr bwMode="auto">
          <a:xfrm>
            <a:off x="7596188" y="5084763"/>
            <a:ext cx="357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64" name="Text Box 76"/>
          <p:cNvSpPr txBox="1">
            <a:spLocks noChangeArrowheads="1"/>
          </p:cNvSpPr>
          <p:nvPr/>
        </p:nvSpPr>
        <p:spPr bwMode="auto">
          <a:xfrm>
            <a:off x="2987675" y="3933825"/>
            <a:ext cx="1841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x*</a:t>
            </a:r>
            <a:endParaRPr lang="ru-RU" sz="1400"/>
          </a:p>
        </p:txBody>
      </p:sp>
      <p:sp>
        <p:nvSpPr>
          <p:cNvPr id="242765" name="Text Box 77"/>
          <p:cNvSpPr txBox="1">
            <a:spLocks noChangeArrowheads="1"/>
          </p:cNvSpPr>
          <p:nvPr/>
        </p:nvSpPr>
        <p:spPr bwMode="auto">
          <a:xfrm>
            <a:off x="3348038" y="2924175"/>
            <a:ext cx="1841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y*</a:t>
            </a:r>
            <a:endParaRPr lang="ru-RU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4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4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4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4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4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4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4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000"/>
                                        <p:tgtEl>
                                          <p:spTgt spid="24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4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4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4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4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4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4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4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24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24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24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24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4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24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2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2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24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24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24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24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24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24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24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24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24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000"/>
                                        <p:tgtEl>
                                          <p:spTgt spid="24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24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24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24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24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24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2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24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000"/>
                                        <p:tgtEl>
                                          <p:spTgt spid="24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54" grpId="0" animBg="1"/>
      <p:bldP spid="242752" grpId="0" animBg="1"/>
      <p:bldP spid="242748" grpId="0" animBg="1"/>
      <p:bldP spid="242751" grpId="0" animBg="1"/>
      <p:bldP spid="242716" grpId="0" animBg="1"/>
      <p:bldP spid="242699" grpId="0" animBg="1"/>
      <p:bldP spid="242692" grpId="0" animBg="1"/>
      <p:bldP spid="242693" grpId="0" animBg="1"/>
      <p:bldP spid="242694" grpId="0" animBg="1"/>
      <p:bldP spid="242695" grpId="0"/>
      <p:bldP spid="242696" grpId="0"/>
      <p:bldP spid="242697" grpId="0"/>
      <p:bldP spid="242698" grpId="0" animBg="1"/>
      <p:bldP spid="242700" grpId="0" animBg="1"/>
      <p:bldP spid="242701" grpId="0" animBg="1"/>
      <p:bldP spid="242702" grpId="0" animBg="1"/>
      <p:bldP spid="242703" grpId="0" animBg="1"/>
      <p:bldP spid="242704" grpId="0" animBg="1"/>
      <p:bldP spid="242706" grpId="0" animBg="1"/>
      <p:bldP spid="242707" grpId="0" animBg="1"/>
      <p:bldP spid="242710" grpId="0" animBg="1"/>
      <p:bldP spid="242711" grpId="0" animBg="1"/>
      <p:bldP spid="242713" grpId="0" animBg="1"/>
      <p:bldP spid="242714" grpId="0" animBg="1"/>
      <p:bldP spid="242715" grpId="0" animBg="1"/>
      <p:bldP spid="242717" grpId="0" animBg="1"/>
      <p:bldP spid="242718" grpId="0" animBg="1"/>
      <p:bldP spid="242719" grpId="0"/>
      <p:bldP spid="242721" grpId="0"/>
      <p:bldP spid="242722" grpId="0"/>
      <p:bldP spid="242729" grpId="0"/>
      <p:bldP spid="242730" grpId="0" animBg="1"/>
      <p:bldP spid="242731" grpId="0"/>
      <p:bldP spid="242733" grpId="0"/>
      <p:bldP spid="242734" grpId="0"/>
      <p:bldP spid="242705" grpId="0" animBg="1"/>
      <p:bldP spid="242736" grpId="0"/>
      <p:bldP spid="242737" grpId="0"/>
      <p:bldP spid="242732" grpId="0"/>
      <p:bldP spid="242741" grpId="0" animBg="1"/>
      <p:bldP spid="242738" grpId="0" animBg="1"/>
      <p:bldP spid="242739" grpId="0" animBg="1"/>
      <p:bldP spid="242709" grpId="0" animBg="1"/>
      <p:bldP spid="242755" grpId="0" animBg="1"/>
      <p:bldP spid="242756" grpId="0"/>
      <p:bldP spid="242757" grpId="0" animBg="1"/>
      <p:bldP spid="242708" grpId="0" animBg="1"/>
      <p:bldP spid="242735" grpId="0" animBg="1"/>
      <p:bldP spid="242759" grpId="0"/>
      <p:bldP spid="242760" grpId="0"/>
      <p:bldP spid="242762" grpId="0"/>
      <p:bldP spid="242764" grpId="0"/>
      <p:bldP spid="2427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Вектор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Вектор – это направленный отрезок</a:t>
            </a:r>
          </a:p>
          <a:p>
            <a:pPr lvl="1" eaLnBrk="1" hangingPunct="1"/>
            <a:r>
              <a:rPr lang="ru-RU" smtClean="0"/>
              <a:t>Объект, имеющий </a:t>
            </a:r>
            <a:r>
              <a:rPr lang="ru-RU" b="1" smtClean="0"/>
              <a:t>длину</a:t>
            </a:r>
            <a:r>
              <a:rPr lang="ru-RU" smtClean="0"/>
              <a:t> и </a:t>
            </a:r>
            <a:r>
              <a:rPr lang="ru-RU" b="1" smtClean="0"/>
              <a:t>направление</a:t>
            </a:r>
          </a:p>
          <a:p>
            <a:pPr lvl="1" eaLnBrk="1" hangingPunct="1"/>
            <a:r>
              <a:rPr lang="ru-RU" smtClean="0"/>
              <a:t>В физике, с помощью векторов представляются различные физические категории – скорость, сила, перемещение</a:t>
            </a:r>
          </a:p>
          <a:p>
            <a:pPr lvl="1" eaLnBrk="1" hangingPunct="1"/>
            <a:r>
              <a:rPr lang="ru-RU" smtClean="0"/>
              <a:t>Вектор задает перемещение от одной точки к другой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Перспективная проекция прямых линий</a:t>
            </a:r>
          </a:p>
        </p:txBody>
      </p:sp>
      <p:sp>
        <p:nvSpPr>
          <p:cNvPr id="13721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smtClean="0"/>
              <a:t>Проецирование параллельных прямых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Перспективная проекция прямой линии является прямой линией</a:t>
            </a:r>
          </a:p>
          <a:p>
            <a:pPr eaLnBrk="1" hangingPunct="1"/>
            <a:r>
              <a:rPr lang="ru-RU" sz="2800" smtClean="0"/>
              <a:t>Если две прямые параллельны друг другу, а также плоскости просмотра, они проецируются в </a:t>
            </a:r>
            <a:r>
              <a:rPr lang="ru-RU" sz="2800" b="1" smtClean="0"/>
              <a:t>параллельные</a:t>
            </a:r>
            <a:r>
              <a:rPr lang="ru-RU" sz="2800" smtClean="0"/>
              <a:t> прямые</a:t>
            </a:r>
          </a:p>
          <a:p>
            <a:pPr eaLnBrk="1" hangingPunct="1"/>
            <a:r>
              <a:rPr lang="ru-RU" sz="2800" smtClean="0"/>
              <a:t>Параллельные прямые, не параллельные плоскости просмотра сходятся в некоторой </a:t>
            </a:r>
            <a:r>
              <a:rPr lang="ru-RU" sz="2800" b="1" smtClean="0">
                <a:solidFill>
                  <a:schemeClr val="hlink"/>
                </a:solidFill>
              </a:rPr>
              <a:t>точке схода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Точка схода параллельных прямых</a:t>
            </a:r>
          </a:p>
        </p:txBody>
      </p:sp>
      <p:sp>
        <p:nvSpPr>
          <p:cNvPr id="139267" name="Rectangle 7"/>
          <p:cNvSpPr>
            <a:spLocks noChangeArrowheads="1"/>
          </p:cNvSpPr>
          <p:nvPr/>
        </p:nvSpPr>
        <p:spPr bwMode="auto">
          <a:xfrm>
            <a:off x="539750" y="4581525"/>
            <a:ext cx="1944688" cy="1368425"/>
          </a:xfrm>
          <a:prstGeom prst="rect">
            <a:avLst/>
          </a:prstGeom>
          <a:solidFill>
            <a:srgbClr val="74836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8" name="Freeform 8"/>
          <p:cNvSpPr>
            <a:spLocks/>
          </p:cNvSpPr>
          <p:nvPr/>
        </p:nvSpPr>
        <p:spPr bwMode="auto">
          <a:xfrm>
            <a:off x="539750" y="3952875"/>
            <a:ext cx="2571750" cy="628650"/>
          </a:xfrm>
          <a:custGeom>
            <a:avLst/>
            <a:gdLst>
              <a:gd name="T0" fmla="*/ 0 w 1620"/>
              <a:gd name="T1" fmla="*/ 997981964 h 396"/>
              <a:gd name="T2" fmla="*/ 2147483647 w 1620"/>
              <a:gd name="T3" fmla="*/ 997981964 h 396"/>
              <a:gd name="T4" fmla="*/ 2147483647 w 1620"/>
              <a:gd name="T5" fmla="*/ 0 h 396"/>
              <a:gd name="T6" fmla="*/ 2147483647 w 1620"/>
              <a:gd name="T7" fmla="*/ 0 h 396"/>
              <a:gd name="T8" fmla="*/ 0 w 1620"/>
              <a:gd name="T9" fmla="*/ 997981964 h 3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0"/>
              <a:gd name="T16" fmla="*/ 0 h 396"/>
              <a:gd name="T17" fmla="*/ 1620 w 1620"/>
              <a:gd name="T18" fmla="*/ 396 h 3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0" h="396">
                <a:moveTo>
                  <a:pt x="0" y="396"/>
                </a:moveTo>
                <a:lnTo>
                  <a:pt x="1229" y="396"/>
                </a:lnTo>
                <a:lnTo>
                  <a:pt x="1620" y="0"/>
                </a:lnTo>
                <a:lnTo>
                  <a:pt x="1016" y="0"/>
                </a:lnTo>
                <a:lnTo>
                  <a:pt x="0" y="396"/>
                </a:lnTo>
                <a:close/>
              </a:path>
            </a:pathLst>
          </a:custGeom>
          <a:solidFill>
            <a:srgbClr val="A4B195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9" name="Freeform 9"/>
          <p:cNvSpPr>
            <a:spLocks/>
          </p:cNvSpPr>
          <p:nvPr/>
        </p:nvSpPr>
        <p:spPr bwMode="auto">
          <a:xfrm>
            <a:off x="2484438" y="3952875"/>
            <a:ext cx="620712" cy="2000250"/>
          </a:xfrm>
          <a:custGeom>
            <a:avLst/>
            <a:gdLst>
              <a:gd name="T0" fmla="*/ 0 w 391"/>
              <a:gd name="T1" fmla="*/ 997981885 h 1260"/>
              <a:gd name="T2" fmla="*/ 2519360 w 391"/>
              <a:gd name="T3" fmla="*/ 2147483647 h 1260"/>
              <a:gd name="T4" fmla="*/ 985379595 w 391"/>
              <a:gd name="T5" fmla="*/ 1103828407 h 1260"/>
              <a:gd name="T6" fmla="*/ 985379595 w 391"/>
              <a:gd name="T7" fmla="*/ 0 h 1260"/>
              <a:gd name="T8" fmla="*/ 0 w 391"/>
              <a:gd name="T9" fmla="*/ 997981885 h 1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1"/>
              <a:gd name="T16" fmla="*/ 0 h 1260"/>
              <a:gd name="T17" fmla="*/ 391 w 391"/>
              <a:gd name="T18" fmla="*/ 1260 h 1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1" h="1260">
                <a:moveTo>
                  <a:pt x="0" y="396"/>
                </a:moveTo>
                <a:lnTo>
                  <a:pt x="1" y="1260"/>
                </a:lnTo>
                <a:lnTo>
                  <a:pt x="391" y="438"/>
                </a:lnTo>
                <a:lnTo>
                  <a:pt x="391" y="0"/>
                </a:lnTo>
                <a:lnTo>
                  <a:pt x="0" y="396"/>
                </a:lnTo>
                <a:close/>
              </a:path>
            </a:pathLst>
          </a:custGeom>
          <a:solidFill>
            <a:srgbClr val="535E4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8842" name="Line 10"/>
          <p:cNvSpPr>
            <a:spLocks noChangeShapeType="1"/>
          </p:cNvSpPr>
          <p:nvPr/>
        </p:nvSpPr>
        <p:spPr bwMode="auto">
          <a:xfrm flipV="1">
            <a:off x="539750" y="3322638"/>
            <a:ext cx="3197225" cy="1258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 flipV="1">
            <a:off x="2484438" y="3327400"/>
            <a:ext cx="1247775" cy="1254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 flipV="1">
            <a:off x="2484438" y="3327400"/>
            <a:ext cx="1249362" cy="2622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 flipV="1">
            <a:off x="468313" y="4052888"/>
            <a:ext cx="1031875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 flipV="1">
            <a:off x="2843213" y="5195888"/>
            <a:ext cx="266700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663575" y="38782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8" name="Text Box 16"/>
          <p:cNvSpPr txBox="1">
            <a:spLocks noChangeArrowheads="1"/>
          </p:cNvSpPr>
          <p:nvPr/>
        </p:nvSpPr>
        <p:spPr bwMode="auto">
          <a:xfrm>
            <a:off x="3059113" y="55165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9" name="Oval 17"/>
          <p:cNvSpPr>
            <a:spLocks noChangeArrowheads="1"/>
          </p:cNvSpPr>
          <p:nvPr/>
        </p:nvSpPr>
        <p:spPr bwMode="auto">
          <a:xfrm>
            <a:off x="3708400" y="3284538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2" grpId="0" animBg="1"/>
      <p:bldP spid="248843" grpId="0" animBg="1"/>
      <p:bldP spid="248844" grpId="0" animBg="1"/>
      <p:bldP spid="248845" grpId="0" animBg="1"/>
      <p:bldP spid="248846" grpId="0" animBg="1"/>
      <p:bldP spid="248847" grpId="0"/>
      <p:bldP spid="248848" grpId="0"/>
      <p:bldP spid="248849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Прямые, проходящие за «глазом»</a:t>
            </a:r>
          </a:p>
        </p:txBody>
      </p:sp>
      <p:sp>
        <p:nvSpPr>
          <p:cNvPr id="140291" name="Line 4"/>
          <p:cNvSpPr>
            <a:spLocks noChangeShapeType="1"/>
          </p:cNvSpPr>
          <p:nvPr/>
        </p:nvSpPr>
        <p:spPr bwMode="auto">
          <a:xfrm flipH="1">
            <a:off x="1476375" y="3933825"/>
            <a:ext cx="4391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40292" name="Line 12"/>
          <p:cNvSpPr>
            <a:spLocks noChangeShapeType="1"/>
          </p:cNvSpPr>
          <p:nvPr/>
        </p:nvSpPr>
        <p:spPr bwMode="auto">
          <a:xfrm flipV="1">
            <a:off x="2555875" y="2349500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140293" name="Group 11"/>
          <p:cNvGrpSpPr>
            <a:grpSpLocks/>
          </p:cNvGrpSpPr>
          <p:nvPr/>
        </p:nvGrpSpPr>
        <p:grpSpPr bwMode="auto">
          <a:xfrm>
            <a:off x="2460625" y="3767138"/>
            <a:ext cx="203200" cy="323850"/>
            <a:chOff x="2789" y="1570"/>
            <a:chExt cx="1111" cy="1769"/>
          </a:xfrm>
        </p:grpSpPr>
        <p:sp>
          <p:nvSpPr>
            <p:cNvPr id="140309" name="Arc 6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0" name="Oval 7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031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40294" name="Rectangle 15"/>
          <p:cNvSpPr>
            <a:spLocks noChangeArrowheads="1"/>
          </p:cNvSpPr>
          <p:nvPr/>
        </p:nvSpPr>
        <p:spPr bwMode="auto">
          <a:xfrm>
            <a:off x="3635375" y="1557338"/>
            <a:ext cx="73025" cy="4967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0295" name="Line 16"/>
          <p:cNvSpPr>
            <a:spLocks noChangeShapeType="1"/>
          </p:cNvSpPr>
          <p:nvPr/>
        </p:nvSpPr>
        <p:spPr bwMode="auto">
          <a:xfrm flipV="1">
            <a:off x="2555875" y="3213100"/>
            <a:ext cx="16557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6" name="Line 17"/>
          <p:cNvSpPr>
            <a:spLocks noChangeShapeType="1"/>
          </p:cNvSpPr>
          <p:nvPr/>
        </p:nvSpPr>
        <p:spPr bwMode="auto">
          <a:xfrm flipV="1">
            <a:off x="2555875" y="3500438"/>
            <a:ext cx="26638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2" name="Line 18"/>
          <p:cNvSpPr>
            <a:spLocks noChangeShapeType="1"/>
          </p:cNvSpPr>
          <p:nvPr/>
        </p:nvSpPr>
        <p:spPr bwMode="auto">
          <a:xfrm>
            <a:off x="1763713" y="2595563"/>
            <a:ext cx="1893887" cy="321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1042988" y="2420938"/>
            <a:ext cx="2622550" cy="261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9" name="Text Box 20"/>
          <p:cNvSpPr txBox="1">
            <a:spLocks noChangeArrowheads="1"/>
          </p:cNvSpPr>
          <p:nvPr/>
        </p:nvSpPr>
        <p:spPr bwMode="auto">
          <a:xfrm>
            <a:off x="1476375" y="393382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40300" name="Text Box 21"/>
          <p:cNvSpPr txBox="1">
            <a:spLocks noChangeArrowheads="1"/>
          </p:cNvSpPr>
          <p:nvPr/>
        </p:nvSpPr>
        <p:spPr bwMode="auto">
          <a:xfrm>
            <a:off x="2627313" y="2420938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40301" name="Text Box 22"/>
          <p:cNvSpPr txBox="1">
            <a:spLocks noChangeArrowheads="1"/>
          </p:cNvSpPr>
          <p:nvPr/>
        </p:nvSpPr>
        <p:spPr bwMode="auto">
          <a:xfrm>
            <a:off x="5003800" y="2060575"/>
            <a:ext cx="38893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При попытке построить проекцию прямой, проходящей «за глазом» происходит «оборачивание проекции вокруг бесконечности»</a:t>
            </a:r>
          </a:p>
        </p:txBody>
      </p:sp>
      <p:sp>
        <p:nvSpPr>
          <p:cNvPr id="251918" name="Line 14"/>
          <p:cNvSpPr>
            <a:spLocks noChangeShapeType="1"/>
          </p:cNvSpPr>
          <p:nvPr/>
        </p:nvSpPr>
        <p:spPr bwMode="auto">
          <a:xfrm>
            <a:off x="827088" y="2363788"/>
            <a:ext cx="5040312" cy="1281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3" name="Text Box 23"/>
          <p:cNvSpPr txBox="1">
            <a:spLocks noChangeArrowheads="1"/>
          </p:cNvSpPr>
          <p:nvPr/>
        </p:nvSpPr>
        <p:spPr bwMode="auto">
          <a:xfrm>
            <a:off x="4787900" y="6308725"/>
            <a:ext cx="249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140304" name="Arc 24"/>
          <p:cNvSpPr>
            <a:spLocks/>
          </p:cNvSpPr>
          <p:nvPr/>
        </p:nvSpPr>
        <p:spPr bwMode="auto">
          <a:xfrm>
            <a:off x="3851275" y="6021388"/>
            <a:ext cx="935038" cy="574675"/>
          </a:xfrm>
          <a:custGeom>
            <a:avLst/>
            <a:gdLst>
              <a:gd name="T0" fmla="*/ 0 w 19191"/>
              <a:gd name="T1" fmla="*/ 0 h 21600"/>
              <a:gd name="T2" fmla="*/ 2147483647 w 19191"/>
              <a:gd name="T3" fmla="*/ 220093900 h 21600"/>
              <a:gd name="T4" fmla="*/ 0 w 19191"/>
              <a:gd name="T5" fmla="*/ 406779827 h 21600"/>
              <a:gd name="T6" fmla="*/ 0 60000 65536"/>
              <a:gd name="T7" fmla="*/ 0 60000 65536"/>
              <a:gd name="T8" fmla="*/ 0 60000 65536"/>
              <a:gd name="T9" fmla="*/ 0 w 19191"/>
              <a:gd name="T10" fmla="*/ 0 h 21600"/>
              <a:gd name="T11" fmla="*/ 19191 w 191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91" h="21600" fill="none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</a:path>
              <a:path w="19191" h="21600" stroke="0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1929" name="Line 25"/>
          <p:cNvSpPr>
            <a:spLocks noChangeShapeType="1"/>
          </p:cNvSpPr>
          <p:nvPr/>
        </p:nvSpPr>
        <p:spPr bwMode="auto">
          <a:xfrm>
            <a:off x="2916238" y="2881313"/>
            <a:ext cx="2951162" cy="749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oval" w="lg" len="lg"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30" name="Text Box 26"/>
          <p:cNvSpPr txBox="1">
            <a:spLocks noChangeArrowheads="1"/>
          </p:cNvSpPr>
          <p:nvPr/>
        </p:nvSpPr>
        <p:spPr bwMode="auto">
          <a:xfrm>
            <a:off x="5076825" y="4076700"/>
            <a:ext cx="40671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Поэтому перед проецированием необходимо произвести отсечение части прямой, находящейся ближе к глазу, нежели ближняя плоскость отсечения</a:t>
            </a:r>
          </a:p>
        </p:txBody>
      </p:sp>
      <p:sp>
        <p:nvSpPr>
          <p:cNvPr id="251931" name="Line 27"/>
          <p:cNvSpPr>
            <a:spLocks noChangeShapeType="1"/>
          </p:cNvSpPr>
          <p:nvPr/>
        </p:nvSpPr>
        <p:spPr bwMode="auto">
          <a:xfrm>
            <a:off x="2916238" y="19891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8" name="Line 28"/>
          <p:cNvSpPr>
            <a:spLocks noChangeShapeType="1"/>
          </p:cNvSpPr>
          <p:nvPr/>
        </p:nvSpPr>
        <p:spPr bwMode="auto">
          <a:xfrm flipV="1">
            <a:off x="2555875" y="2276475"/>
            <a:ext cx="113030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5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5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22" grpId="0" animBg="1"/>
      <p:bldP spid="251923" grpId="0" animBg="1"/>
      <p:bldP spid="251918" grpId="0" animBg="1"/>
      <p:bldP spid="251929" grpId="0" animBg="1"/>
      <p:bldP spid="251930" grpId="0"/>
      <p:bldP spid="251931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Добавление псевдоглубины</a:t>
            </a:r>
          </a:p>
        </p:txBody>
      </p:sp>
      <p:sp>
        <p:nvSpPr>
          <p:cNvPr id="1413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Особенности проецирования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mtClean="0"/>
              <a:t>При проецировании отбрасывается информация о глубине – расстоянии до глаза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Различные точки могут проецироваться в в одну и ту же точку</a:t>
            </a:r>
          </a:p>
          <a:p>
            <a:pPr eaLnBrk="1" hangingPunct="1">
              <a:lnSpc>
                <a:spcPct val="90000"/>
              </a:lnSpc>
            </a:pPr>
            <a:r>
              <a:rPr lang="ru-RU" smtClean="0"/>
              <a:t>Некоторые алгоритмы удаления невидимых поверхностей требуют знания глубины точек после проецирования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Line 40"/>
          <p:cNvSpPr>
            <a:spLocks noChangeShapeType="1"/>
          </p:cNvSpPr>
          <p:nvPr/>
        </p:nvSpPr>
        <p:spPr bwMode="auto">
          <a:xfrm>
            <a:off x="682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68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graphicFrame>
        <p:nvGraphicFramePr>
          <p:cNvPr id="36866" name="Object 48"/>
          <p:cNvGraphicFramePr>
            <a:graphicFrameLocks noGrp="1" noChangeAspect="1"/>
          </p:cNvGraphicFramePr>
          <p:nvPr>
            <p:ph idx="1"/>
          </p:nvPr>
        </p:nvGraphicFramePr>
        <p:xfrm>
          <a:off x="4284663" y="4365625"/>
          <a:ext cx="1511300" cy="490538"/>
        </p:xfrm>
        <a:graphic>
          <a:graphicData uri="http://schemas.openxmlformats.org/presentationml/2006/ole">
            <p:oleObj spid="_x0000_s36871" name="Формула" r:id="rId3" imgW="939392" imgH="304668" progId="Equation.3">
              <p:embed/>
            </p:oleObj>
          </a:graphicData>
        </a:graphic>
      </p:graphicFrame>
      <p:sp>
        <p:nvSpPr>
          <p:cNvPr id="36869" name="Line 19"/>
          <p:cNvSpPr>
            <a:spLocks noChangeShapeType="1"/>
          </p:cNvSpPr>
          <p:nvPr/>
        </p:nvSpPr>
        <p:spPr bwMode="auto">
          <a:xfrm flipH="1">
            <a:off x="179388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0" name="Line 20"/>
          <p:cNvSpPr>
            <a:spLocks noChangeShapeType="1"/>
          </p:cNvSpPr>
          <p:nvPr/>
        </p:nvSpPr>
        <p:spPr bwMode="auto">
          <a:xfrm flipV="1">
            <a:off x="1644650" y="2516188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1" name="Line 21"/>
          <p:cNvSpPr>
            <a:spLocks noChangeShapeType="1"/>
          </p:cNvSpPr>
          <p:nvPr/>
        </p:nvSpPr>
        <p:spPr bwMode="auto">
          <a:xfrm flipH="1">
            <a:off x="687388" y="3643313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2" name="Text Box 22"/>
          <p:cNvSpPr txBox="1">
            <a:spLocks noChangeArrowheads="1"/>
          </p:cNvSpPr>
          <p:nvPr/>
        </p:nvSpPr>
        <p:spPr bwMode="auto">
          <a:xfrm>
            <a:off x="219075" y="32035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36873" name="Text Box 23"/>
          <p:cNvSpPr txBox="1">
            <a:spLocks noChangeArrowheads="1"/>
          </p:cNvSpPr>
          <p:nvPr/>
        </p:nvSpPr>
        <p:spPr bwMode="auto">
          <a:xfrm>
            <a:off x="911225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36874" name="Text Box 24"/>
          <p:cNvSpPr txBox="1">
            <a:spLocks noChangeArrowheads="1"/>
          </p:cNvSpPr>
          <p:nvPr/>
        </p:nvSpPr>
        <p:spPr bwMode="auto">
          <a:xfrm>
            <a:off x="1700213" y="2403475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36875" name="Oval 25"/>
          <p:cNvSpPr>
            <a:spLocks noChangeArrowheads="1"/>
          </p:cNvSpPr>
          <p:nvPr/>
        </p:nvSpPr>
        <p:spPr bwMode="auto">
          <a:xfrm>
            <a:off x="1589088" y="3586163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6" name="Line 26"/>
          <p:cNvSpPr>
            <a:spLocks noChangeShapeType="1"/>
          </p:cNvSpPr>
          <p:nvPr/>
        </p:nvSpPr>
        <p:spPr bwMode="auto">
          <a:xfrm flipV="1">
            <a:off x="1581150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7" name="Line 27"/>
          <p:cNvSpPr>
            <a:spLocks noChangeShapeType="1"/>
          </p:cNvSpPr>
          <p:nvPr/>
        </p:nvSpPr>
        <p:spPr bwMode="auto">
          <a:xfrm>
            <a:off x="1581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8" name="Arc 28"/>
          <p:cNvSpPr>
            <a:spLocks/>
          </p:cNvSpPr>
          <p:nvPr/>
        </p:nvSpPr>
        <p:spPr bwMode="auto">
          <a:xfrm>
            <a:off x="1685925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9" name="Oval 29"/>
          <p:cNvSpPr>
            <a:spLocks noChangeArrowheads="1"/>
          </p:cNvSpPr>
          <p:nvPr/>
        </p:nvSpPr>
        <p:spPr bwMode="auto">
          <a:xfrm>
            <a:off x="1763713" y="3571875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80" name="AutoShape 30"/>
          <p:cNvSpPr>
            <a:spLocks noChangeArrowheads="1"/>
          </p:cNvSpPr>
          <p:nvPr/>
        </p:nvSpPr>
        <p:spPr bwMode="auto">
          <a:xfrm rot="16200000" flipV="1">
            <a:off x="1654969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83" name="Text Box 35"/>
          <p:cNvSpPr txBox="1">
            <a:spLocks noChangeArrowheads="1"/>
          </p:cNvSpPr>
          <p:nvPr/>
        </p:nvSpPr>
        <p:spPr bwMode="auto">
          <a:xfrm>
            <a:off x="2941638" y="3094038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58085" name="Oval 37"/>
          <p:cNvSpPr>
            <a:spLocks noChangeArrowheads="1"/>
          </p:cNvSpPr>
          <p:nvPr/>
        </p:nvSpPr>
        <p:spPr bwMode="auto">
          <a:xfrm>
            <a:off x="2957513" y="3338513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86" name="Text Box 38"/>
          <p:cNvSpPr txBox="1">
            <a:spLocks noChangeArrowheads="1"/>
          </p:cNvSpPr>
          <p:nvPr/>
        </p:nvSpPr>
        <p:spPr bwMode="auto">
          <a:xfrm>
            <a:off x="2700338" y="1989138"/>
            <a:ext cx="6159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(x*, y*)</a:t>
            </a:r>
            <a:endParaRPr lang="ru-RU" sz="1400"/>
          </a:p>
        </p:txBody>
      </p:sp>
      <p:sp>
        <p:nvSpPr>
          <p:cNvPr id="258089" name="Line 41"/>
          <p:cNvSpPr>
            <a:spLocks noChangeShapeType="1"/>
          </p:cNvSpPr>
          <p:nvPr/>
        </p:nvSpPr>
        <p:spPr bwMode="auto">
          <a:xfrm flipV="1">
            <a:off x="1619250" y="2708275"/>
            <a:ext cx="504031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8090" name="Oval 42"/>
          <p:cNvSpPr>
            <a:spLocks noChangeArrowheads="1"/>
          </p:cNvSpPr>
          <p:nvPr/>
        </p:nvSpPr>
        <p:spPr bwMode="auto">
          <a:xfrm>
            <a:off x="4284663" y="3090863"/>
            <a:ext cx="95250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1" name="Oval 43"/>
          <p:cNvSpPr>
            <a:spLocks noChangeArrowheads="1"/>
          </p:cNvSpPr>
          <p:nvPr/>
        </p:nvSpPr>
        <p:spPr bwMode="auto">
          <a:xfrm>
            <a:off x="5580063" y="2852738"/>
            <a:ext cx="95250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2" name="Text Box 44"/>
          <p:cNvSpPr txBox="1">
            <a:spLocks noChangeArrowheads="1"/>
          </p:cNvSpPr>
          <p:nvPr/>
        </p:nvSpPr>
        <p:spPr bwMode="auto">
          <a:xfrm>
            <a:off x="4335463" y="3084513"/>
            <a:ext cx="392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36888" name="Text Box 45"/>
          <p:cNvSpPr txBox="1">
            <a:spLocks noChangeArrowheads="1"/>
          </p:cNvSpPr>
          <p:nvPr/>
        </p:nvSpPr>
        <p:spPr bwMode="auto">
          <a:xfrm>
            <a:off x="5651500" y="2924175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258094" name="Arc 46"/>
          <p:cNvSpPr>
            <a:spLocks/>
          </p:cNvSpPr>
          <p:nvPr/>
        </p:nvSpPr>
        <p:spPr bwMode="auto">
          <a:xfrm>
            <a:off x="2916238" y="2212975"/>
            <a:ext cx="431800" cy="1096963"/>
          </a:xfrm>
          <a:custGeom>
            <a:avLst/>
            <a:gdLst>
              <a:gd name="T0" fmla="*/ 82165853 w 21600"/>
              <a:gd name="T1" fmla="*/ 0 h 36212"/>
              <a:gd name="T2" fmla="*/ 104199020 w 21600"/>
              <a:gd name="T3" fmla="*/ 1006632091 h 36212"/>
              <a:gd name="T4" fmla="*/ 0 w 21600"/>
              <a:gd name="T5" fmla="*/ 528000671 h 36212"/>
              <a:gd name="T6" fmla="*/ 0 60000 65536"/>
              <a:gd name="T7" fmla="*/ 0 60000 65536"/>
              <a:gd name="T8" fmla="*/ 0 60000 65536"/>
              <a:gd name="T9" fmla="*/ 0 w 21600"/>
              <a:gd name="T10" fmla="*/ 0 h 36212"/>
              <a:gd name="T11" fmla="*/ 21600 w 21600"/>
              <a:gd name="T12" fmla="*/ 36212 h 362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6212" fill="none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</a:path>
              <a:path w="21600" h="36212" stroke="0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  <a:lnTo>
                  <a:pt x="0" y="189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90" name="Text Box 47"/>
          <p:cNvSpPr txBox="1">
            <a:spLocks noChangeArrowheads="1"/>
          </p:cNvSpPr>
          <p:nvPr/>
        </p:nvSpPr>
        <p:spPr bwMode="auto">
          <a:xfrm>
            <a:off x="4211638" y="3933825"/>
            <a:ext cx="434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Расстояние от точки </a:t>
            </a:r>
            <a:r>
              <a:rPr lang="en-US"/>
              <a:t>P </a:t>
            </a:r>
            <a:r>
              <a:rPr lang="ru-RU"/>
              <a:t>до глаза равно:</a:t>
            </a:r>
          </a:p>
        </p:txBody>
      </p:sp>
      <p:sp>
        <p:nvSpPr>
          <p:cNvPr id="36891" name="Text Box 51"/>
          <p:cNvSpPr txBox="1">
            <a:spLocks noChangeArrowheads="1"/>
          </p:cNvSpPr>
          <p:nvPr/>
        </p:nvSpPr>
        <p:spPr bwMode="auto">
          <a:xfrm>
            <a:off x="250825" y="5229225"/>
            <a:ext cx="82089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Извлечение квадратных корней – довольно дорогостоящая операция, поэтому для </a:t>
            </a:r>
            <a:r>
              <a:rPr lang="ru-RU" b="1"/>
              <a:t>оценки расстояния</a:t>
            </a:r>
            <a:r>
              <a:rPr lang="ru-RU"/>
              <a:t> от точки </a:t>
            </a:r>
            <a:r>
              <a:rPr lang="en-US"/>
              <a:t>P </a:t>
            </a:r>
            <a:r>
              <a:rPr lang="ru-RU"/>
              <a:t>до глаза вычисляют псевдоглубину – оценка глубины точки </a:t>
            </a:r>
            <a:r>
              <a:rPr lang="en-US"/>
              <a:t>P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5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83" grpId="0"/>
      <p:bldP spid="258085" grpId="0" animBg="1"/>
      <p:bldP spid="258086" grpId="0"/>
      <p:bldP spid="258089" grpId="0" animBg="1"/>
      <p:bldP spid="258090" grpId="0" animBg="1"/>
      <p:bldP spid="258091" grpId="0" animBg="1"/>
      <p:bldP spid="258092" grpId="0"/>
      <p:bldP spid="258094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Псевдоглубина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5069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mtClean="0"/>
              <a:t>Если две точки проецируются в одну и ту же точку, то более дальней из них соответствует та, у которой величина -</a:t>
            </a:r>
            <a:r>
              <a:rPr lang="en-US" smtClean="0"/>
              <a:t>P</a:t>
            </a:r>
            <a:r>
              <a:rPr lang="en-US" baseline="-25000" smtClean="0"/>
              <a:t>z</a:t>
            </a:r>
            <a:r>
              <a:rPr lang="en-US" smtClean="0"/>
              <a:t> </a:t>
            </a:r>
            <a:r>
              <a:rPr lang="ru-RU" smtClean="0"/>
              <a:t>больше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В качестве значения псевдоглубины может подойти значение </a:t>
            </a:r>
            <a:r>
              <a:rPr lang="en-US" smtClean="0"/>
              <a:t>–P</a:t>
            </a:r>
            <a:r>
              <a:rPr lang="en-US" baseline="-25000" smtClean="0"/>
              <a:t>z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Однако лучше выразить значение псевдоглубины </a:t>
            </a:r>
            <a:r>
              <a:rPr lang="en-US" smtClean="0"/>
              <a:t>z* </a:t>
            </a:r>
            <a:r>
              <a:rPr lang="ru-RU" smtClean="0"/>
              <a:t>в тех же терминах, что и координаты </a:t>
            </a:r>
            <a:r>
              <a:rPr lang="en-US" smtClean="0"/>
              <a:t>x* </a:t>
            </a:r>
            <a:r>
              <a:rPr lang="ru-RU" smtClean="0"/>
              <a:t>и </a:t>
            </a:r>
            <a:r>
              <a:rPr lang="en-US" smtClean="0"/>
              <a:t>y* - </a:t>
            </a:r>
            <a:r>
              <a:rPr lang="ru-RU" smtClean="0"/>
              <a:t>через знаменатель </a:t>
            </a:r>
            <a:r>
              <a:rPr lang="en-US" smtClean="0"/>
              <a:t>-P</a:t>
            </a:r>
            <a:r>
              <a:rPr lang="en-US" baseline="-25000" smtClean="0"/>
              <a:t>z</a:t>
            </a:r>
            <a:endParaRPr lang="ru-RU" baseline="-25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smtClean="0"/>
              <a:t>Проецирование точки с сохранением информации о ее псевдоглубине</a:t>
            </a:r>
          </a:p>
        </p:txBody>
      </p:sp>
      <p:graphicFrame>
        <p:nvGraphicFramePr>
          <p:cNvPr id="26214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87450" y="2133600"/>
          <a:ext cx="5545138" cy="1103313"/>
        </p:xfrm>
        <a:graphic>
          <a:graphicData uri="http://schemas.openxmlformats.org/presentationml/2006/ole">
            <p:oleObj spid="_x0000_s37905" name="Формула" r:id="rId3" imgW="2425700" imgH="482600" progId="Equation.3">
              <p:embed/>
            </p:oleObj>
          </a:graphicData>
        </a:graphic>
      </p:graphicFrame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1187450" y="3284538"/>
            <a:ext cx="7796213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 </a:t>
            </a:r>
            <a:r>
              <a:rPr lang="ru-RU" sz="1600"/>
              <a:t>и </a:t>
            </a:r>
            <a:r>
              <a:rPr lang="en-US" sz="1600"/>
              <a:t>b – </a:t>
            </a:r>
            <a:r>
              <a:rPr lang="ru-RU" sz="1600"/>
              <a:t>некоторые константы</a:t>
            </a:r>
          </a:p>
          <a:p>
            <a:endParaRPr lang="ru-RU" sz="1600"/>
          </a:p>
          <a:p>
            <a:r>
              <a:rPr lang="ru-RU" sz="1600"/>
              <a:t>Удачным решением было бы выбрать </a:t>
            </a:r>
            <a:r>
              <a:rPr lang="en-US" sz="1600"/>
              <a:t>a </a:t>
            </a:r>
            <a:r>
              <a:rPr lang="ru-RU" sz="1600"/>
              <a:t>и </a:t>
            </a:r>
            <a:r>
              <a:rPr lang="en-US" sz="1600"/>
              <a:t>b</a:t>
            </a:r>
            <a:r>
              <a:rPr lang="ru-RU" sz="1600"/>
              <a:t> таким образом, чтобы значение псевдоглубины изменялось в пределах -1 до +1:</a:t>
            </a:r>
          </a:p>
          <a:p>
            <a:r>
              <a:rPr lang="en-US" sz="1600"/>
              <a:t>z* = -1 </a:t>
            </a:r>
            <a:r>
              <a:rPr lang="ru-RU" sz="1600"/>
              <a:t>при </a:t>
            </a:r>
            <a:r>
              <a:rPr lang="en-US" sz="1600"/>
              <a:t>P</a:t>
            </a:r>
            <a:r>
              <a:rPr lang="en-US" sz="1600" baseline="-25000"/>
              <a:t>z</a:t>
            </a:r>
            <a:r>
              <a:rPr lang="en-US" sz="1600"/>
              <a:t> = -N</a:t>
            </a:r>
          </a:p>
          <a:p>
            <a:r>
              <a:rPr lang="en-US" sz="1600"/>
              <a:t>z* = +1 </a:t>
            </a:r>
            <a:r>
              <a:rPr lang="ru-RU" sz="1600"/>
              <a:t>при </a:t>
            </a:r>
            <a:r>
              <a:rPr lang="en-US" sz="1600"/>
              <a:t>P</a:t>
            </a:r>
            <a:r>
              <a:rPr lang="en-US" sz="1600" baseline="-25000"/>
              <a:t>z</a:t>
            </a:r>
            <a:r>
              <a:rPr lang="en-US" sz="1600"/>
              <a:t> = -F</a:t>
            </a:r>
          </a:p>
          <a:p>
            <a:r>
              <a:rPr lang="en-US" sz="1600"/>
              <a:t>N – </a:t>
            </a:r>
            <a:r>
              <a:rPr lang="ru-RU" sz="1600"/>
              <a:t>расстояние до ближней плоскости проецирования</a:t>
            </a:r>
          </a:p>
          <a:p>
            <a:r>
              <a:rPr lang="en-US" sz="1600"/>
              <a:t>F – </a:t>
            </a:r>
            <a:r>
              <a:rPr lang="ru-RU" sz="1600"/>
              <a:t>расстояние до дальней плоскости проецирования</a:t>
            </a:r>
          </a:p>
          <a:p>
            <a:endParaRPr lang="ru-RU" sz="1600"/>
          </a:p>
          <a:p>
            <a:r>
              <a:rPr lang="ru-RU" sz="1600"/>
              <a:t>В этом случае:</a:t>
            </a:r>
          </a:p>
        </p:txBody>
      </p:sp>
      <p:graphicFrame>
        <p:nvGraphicFramePr>
          <p:cNvPr id="262150" name="Object 6"/>
          <p:cNvGraphicFramePr>
            <a:graphicFrameLocks noChangeAspect="1"/>
          </p:cNvGraphicFramePr>
          <p:nvPr/>
        </p:nvGraphicFramePr>
        <p:xfrm>
          <a:off x="1258888" y="5957888"/>
          <a:ext cx="1800225" cy="900112"/>
        </p:xfrm>
        <a:graphic>
          <a:graphicData uri="http://schemas.openxmlformats.org/presentationml/2006/ole">
            <p:oleObj spid="_x0000_s37906" name="Формула" r:id="rId4" imgW="787058" imgH="393529" progId="Equation.3">
              <p:embed/>
            </p:oleObj>
          </a:graphicData>
        </a:graphic>
      </p:graphicFrame>
      <p:graphicFrame>
        <p:nvGraphicFramePr>
          <p:cNvPr id="262151" name="Object 7"/>
          <p:cNvGraphicFramePr>
            <a:graphicFrameLocks noChangeAspect="1"/>
          </p:cNvGraphicFramePr>
          <p:nvPr/>
        </p:nvGraphicFramePr>
        <p:xfrm>
          <a:off x="4657725" y="5957888"/>
          <a:ext cx="1597025" cy="900112"/>
        </p:xfrm>
        <a:graphic>
          <a:graphicData uri="http://schemas.openxmlformats.org/presentationml/2006/ole">
            <p:oleObj spid="_x0000_s37907" name="Формула" r:id="rId5" imgW="698197" imgH="39352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Изменение псевдоглубины</a:t>
            </a:r>
          </a:p>
        </p:txBody>
      </p:sp>
      <p:graphicFrame>
        <p:nvGraphicFramePr>
          <p:cNvPr id="38914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539750" y="2028825"/>
          <a:ext cx="8415338" cy="4429125"/>
        </p:xfrm>
        <a:graphic>
          <a:graphicData uri="http://schemas.openxmlformats.org/presentationml/2006/ole">
            <p:oleObj spid="_x0000_s38919" name="Диаграмма" r:id="rId3" imgW="7962839" imgH="4191122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Точки и векторы</a:t>
            </a:r>
          </a:p>
        </p:txBody>
      </p:sp>
      <p:sp>
        <p:nvSpPr>
          <p:cNvPr id="63491" name="Line 5"/>
          <p:cNvSpPr>
            <a:spLocks noChangeShapeType="1"/>
          </p:cNvSpPr>
          <p:nvPr/>
        </p:nvSpPr>
        <p:spPr bwMode="auto">
          <a:xfrm flipV="1">
            <a:off x="1403350" y="3789363"/>
            <a:ext cx="0" cy="2087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2" name="Line 7"/>
          <p:cNvSpPr>
            <a:spLocks noChangeShapeType="1"/>
          </p:cNvSpPr>
          <p:nvPr/>
        </p:nvSpPr>
        <p:spPr bwMode="auto">
          <a:xfrm>
            <a:off x="1403350" y="5876925"/>
            <a:ext cx="194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3" name="Line 10"/>
          <p:cNvSpPr>
            <a:spLocks noChangeShapeType="1"/>
          </p:cNvSpPr>
          <p:nvPr/>
        </p:nvSpPr>
        <p:spPr bwMode="auto">
          <a:xfrm>
            <a:off x="1892300" y="4481513"/>
            <a:ext cx="1168400" cy="820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1836738" y="443865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3060700" y="5302250"/>
            <a:ext cx="71438" cy="71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6" name="Text Box 13"/>
          <p:cNvSpPr txBox="1">
            <a:spLocks noChangeArrowheads="1"/>
          </p:cNvSpPr>
          <p:nvPr/>
        </p:nvSpPr>
        <p:spPr bwMode="auto">
          <a:xfrm>
            <a:off x="1889125" y="40941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63497" name="Text Box 14"/>
          <p:cNvSpPr txBox="1">
            <a:spLocks noChangeArrowheads="1"/>
          </p:cNvSpPr>
          <p:nvPr/>
        </p:nvSpPr>
        <p:spPr bwMode="auto">
          <a:xfrm>
            <a:off x="3132138" y="4941888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63498" name="Text Box 15"/>
          <p:cNvSpPr txBox="1">
            <a:spLocks noChangeArrowheads="1"/>
          </p:cNvSpPr>
          <p:nvPr/>
        </p:nvSpPr>
        <p:spPr bwMode="auto">
          <a:xfrm>
            <a:off x="2413000" y="4581525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63499" name="Text Box 16"/>
          <p:cNvSpPr txBox="1">
            <a:spLocks noChangeArrowheads="1"/>
          </p:cNvSpPr>
          <p:nvPr/>
        </p:nvSpPr>
        <p:spPr bwMode="auto">
          <a:xfrm>
            <a:off x="3419475" y="5876925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63500" name="Text Box 17"/>
          <p:cNvSpPr txBox="1">
            <a:spLocks noChangeArrowheads="1"/>
          </p:cNvSpPr>
          <p:nvPr/>
        </p:nvSpPr>
        <p:spPr bwMode="auto">
          <a:xfrm>
            <a:off x="971550" y="3716338"/>
            <a:ext cx="296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63501" name="Text Box 18"/>
          <p:cNvSpPr txBox="1">
            <a:spLocks noChangeArrowheads="1"/>
          </p:cNvSpPr>
          <p:nvPr/>
        </p:nvSpPr>
        <p:spPr bwMode="auto">
          <a:xfrm>
            <a:off x="3708400" y="2997200"/>
            <a:ext cx="50514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ru-RU"/>
              <a:t>Вектор – разность между двумя точками:</a:t>
            </a:r>
          </a:p>
          <a:p>
            <a:pPr lvl="1">
              <a:buFontTx/>
              <a:buChar char="•"/>
            </a:pPr>
            <a:r>
              <a:rPr lang="en-US" b="1"/>
              <a:t>v</a:t>
            </a:r>
            <a:r>
              <a:rPr lang="en-US"/>
              <a:t> = Q – P</a:t>
            </a:r>
            <a:endParaRPr lang="ru-RU"/>
          </a:p>
          <a:p>
            <a:pPr lvl="1">
              <a:buFontTx/>
              <a:buChar char="•"/>
            </a:pPr>
            <a:r>
              <a:rPr lang="ru-RU" i="1"/>
              <a:t>Разность точки и точки есть </a:t>
            </a:r>
            <a:r>
              <a:rPr lang="ru-RU" b="1" i="1"/>
              <a:t>вектор</a:t>
            </a:r>
          </a:p>
        </p:txBody>
      </p:sp>
      <p:sp>
        <p:nvSpPr>
          <p:cNvPr id="63502" name="Text Box 20"/>
          <p:cNvSpPr txBox="1">
            <a:spLocks noChangeArrowheads="1"/>
          </p:cNvSpPr>
          <p:nvPr/>
        </p:nvSpPr>
        <p:spPr bwMode="auto">
          <a:xfrm>
            <a:off x="3708400" y="4325938"/>
            <a:ext cx="48974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ru-RU"/>
              <a:t>Точка </a:t>
            </a:r>
            <a:r>
              <a:rPr lang="en-US"/>
              <a:t>Q </a:t>
            </a:r>
            <a:r>
              <a:rPr lang="ru-RU"/>
              <a:t>получена путем перемещения точки </a:t>
            </a:r>
            <a:r>
              <a:rPr lang="en-US"/>
              <a:t>P </a:t>
            </a:r>
            <a:r>
              <a:rPr lang="ru-RU"/>
              <a:t>на вектор </a:t>
            </a:r>
            <a:r>
              <a:rPr lang="en-US" b="1"/>
              <a:t>v</a:t>
            </a:r>
          </a:p>
          <a:p>
            <a:pPr lvl="1">
              <a:buFontTx/>
              <a:buChar char="•"/>
            </a:pPr>
            <a:r>
              <a:rPr lang="en-US"/>
              <a:t>Q = P + </a:t>
            </a:r>
            <a:r>
              <a:rPr lang="en-US" b="1"/>
              <a:t>v</a:t>
            </a:r>
            <a:endParaRPr lang="en-US"/>
          </a:p>
          <a:p>
            <a:pPr lvl="1">
              <a:buFontTx/>
              <a:buChar char="•"/>
            </a:pPr>
            <a:r>
              <a:rPr lang="ru-RU" i="1"/>
              <a:t>Сумма точки и вектора есть </a:t>
            </a:r>
            <a:r>
              <a:rPr lang="ru-RU" b="1" i="1"/>
              <a:t>точка</a:t>
            </a:r>
          </a:p>
        </p:txBody>
      </p:sp>
      <p:sp>
        <p:nvSpPr>
          <p:cNvPr id="63503" name="Text Box 21"/>
          <p:cNvSpPr txBox="1">
            <a:spLocks noChangeArrowheads="1"/>
          </p:cNvSpPr>
          <p:nvPr/>
        </p:nvSpPr>
        <p:spPr bwMode="auto">
          <a:xfrm>
            <a:off x="1095375" y="2220913"/>
            <a:ext cx="4465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Точка имеет положение в пространстве</a:t>
            </a:r>
          </a:p>
          <a:p>
            <a:r>
              <a:rPr lang="ru-RU"/>
              <a:t>Вектор имеет размер и направление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Использование однородных координат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2017713"/>
            <a:ext cx="7772400" cy="4840287"/>
          </a:xfrm>
        </p:spPr>
        <p:txBody>
          <a:bodyPr/>
          <a:lstStyle/>
          <a:p>
            <a:pPr eaLnBrk="1" hangingPunct="1"/>
            <a:r>
              <a:rPr lang="ru-RU" sz="2800" dirty="0" smtClean="0"/>
              <a:t>Точка </a:t>
            </a:r>
            <a:r>
              <a:rPr lang="en-US" sz="2800" dirty="0" smtClean="0"/>
              <a:t>P = (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x</a:t>
            </a:r>
            <a:r>
              <a:rPr lang="en-US" sz="2800" dirty="0" smtClean="0"/>
              <a:t>,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y</a:t>
            </a:r>
            <a:r>
              <a:rPr lang="en-US" sz="2800" dirty="0" smtClean="0"/>
              <a:t>,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z</a:t>
            </a:r>
            <a:r>
              <a:rPr lang="en-US" sz="2800" dirty="0" smtClean="0"/>
              <a:t>) </a:t>
            </a:r>
            <a:r>
              <a:rPr lang="ru-RU" sz="2800" dirty="0" smtClean="0"/>
              <a:t>в однородных координатах выражается в виде:</a:t>
            </a:r>
          </a:p>
          <a:p>
            <a:pPr lvl="1" eaLnBrk="1" hangingPunct="1"/>
            <a:r>
              <a:rPr lang="en-US" dirty="0" smtClean="0"/>
              <a:t>P = 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z</a:t>
            </a:r>
            <a:r>
              <a:rPr lang="en-US" dirty="0" smtClean="0"/>
              <a:t>, 1)</a:t>
            </a:r>
          </a:p>
          <a:p>
            <a:pPr eaLnBrk="1" hangingPunct="1"/>
            <a:r>
              <a:rPr lang="ru-RU" sz="2800" dirty="0" smtClean="0"/>
              <a:t>Вектор </a:t>
            </a:r>
            <a:r>
              <a:rPr lang="en-US" sz="2800" b="1" dirty="0" smtClean="0"/>
              <a:t>v</a:t>
            </a:r>
            <a:r>
              <a:rPr lang="en-US" sz="2800" dirty="0" smtClean="0"/>
              <a:t>=(</a:t>
            </a:r>
            <a:r>
              <a:rPr lang="en-US" sz="2800" dirty="0" err="1" smtClean="0"/>
              <a:t>v</a:t>
            </a:r>
            <a:r>
              <a:rPr lang="en-US" sz="2800" baseline="-25000" dirty="0" err="1" smtClean="0"/>
              <a:t>x</a:t>
            </a:r>
            <a:r>
              <a:rPr lang="en-US" sz="2800" dirty="0" smtClean="0"/>
              <a:t>, </a:t>
            </a:r>
            <a:r>
              <a:rPr lang="en-US" sz="2800" dirty="0" err="1" smtClean="0"/>
              <a:t>v</a:t>
            </a:r>
            <a:r>
              <a:rPr lang="en-US" sz="2800" baseline="-25000" dirty="0" err="1" smtClean="0"/>
              <a:t>y</a:t>
            </a:r>
            <a:r>
              <a:rPr lang="en-US" sz="2800" dirty="0" smtClean="0"/>
              <a:t>, </a:t>
            </a:r>
            <a:r>
              <a:rPr lang="en-US" sz="2800" dirty="0" err="1" smtClean="0"/>
              <a:t>v</a:t>
            </a:r>
            <a:r>
              <a:rPr lang="en-US" sz="2800" baseline="-25000" dirty="0" err="1" smtClean="0"/>
              <a:t>z</a:t>
            </a:r>
            <a:r>
              <a:rPr lang="en-US" sz="2800" dirty="0" smtClean="0"/>
              <a:t>) </a:t>
            </a:r>
            <a:r>
              <a:rPr lang="ru-RU" sz="2800" dirty="0" smtClean="0"/>
              <a:t>в однородных выражается в виде:</a:t>
            </a:r>
          </a:p>
          <a:p>
            <a:pPr lvl="1" eaLnBrk="1" hangingPunct="1"/>
            <a:r>
              <a:rPr lang="en-US" b="1" dirty="0" smtClean="0"/>
              <a:t>v</a:t>
            </a:r>
            <a:r>
              <a:rPr lang="en-US" dirty="0" smtClean="0"/>
              <a:t> = 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z</a:t>
            </a:r>
            <a:r>
              <a:rPr lang="ru-RU" dirty="0" smtClean="0"/>
              <a:t>, 0</a:t>
            </a:r>
            <a:r>
              <a:rPr lang="en-US" dirty="0" smtClean="0"/>
              <a:t>)</a:t>
            </a:r>
            <a:endParaRPr lang="ru-RU" dirty="0" smtClean="0"/>
          </a:p>
          <a:p>
            <a:pPr eaLnBrk="1" hangingPunct="1"/>
            <a:r>
              <a:rPr lang="ru-RU" sz="2800" dirty="0" smtClean="0"/>
              <a:t>Такой подход позволил представлять векторы и точки внутри координатных фреймов и выражать аффинные преобразования с помощью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Дальнейшее развитие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smtClean="0"/>
              <a:t>Точка </a:t>
            </a:r>
            <a:r>
              <a:rPr lang="en-US" sz="2800" smtClean="0"/>
              <a:t>P </a:t>
            </a:r>
            <a:r>
              <a:rPr lang="ru-RU" sz="2800" smtClean="0"/>
              <a:t>имеет целое семейство однородных представлений вида: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(wP</a:t>
            </a:r>
            <a:r>
              <a:rPr lang="en-US" baseline="-25000" smtClean="0"/>
              <a:t>x</a:t>
            </a:r>
            <a:r>
              <a:rPr lang="en-US" smtClean="0"/>
              <a:t>, wP</a:t>
            </a:r>
            <a:r>
              <a:rPr lang="en-US" baseline="-25000" smtClean="0"/>
              <a:t>y</a:t>
            </a:r>
            <a:r>
              <a:rPr lang="en-US" smtClean="0"/>
              <a:t>, wP</a:t>
            </a:r>
            <a:r>
              <a:rPr lang="en-US" baseline="-25000" smtClean="0"/>
              <a:t>z</a:t>
            </a:r>
            <a:r>
              <a:rPr lang="en-US" smtClean="0"/>
              <a:t>, w) </a:t>
            </a:r>
            <a:r>
              <a:rPr lang="ru-RU" smtClean="0"/>
              <a:t>для любого ненулевого </a:t>
            </a:r>
            <a:r>
              <a:rPr lang="en-US" smtClean="0"/>
              <a:t>w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smtClean="0"/>
              <a:t>Преобразование в однородные координаты: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Добавить 1 (при необходимости, умножить все компоненты на любую ненулевую величину)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smtClean="0"/>
              <a:t>Преобразование точки из однородных координат в обычные: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Разделить все компоненты на последний, а затем отбросить его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Матрица аффинного преобразования</a:t>
            </a:r>
          </a:p>
        </p:txBody>
      </p:sp>
      <p:sp>
        <p:nvSpPr>
          <p:cNvPr id="271369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21320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smtClean="0"/>
              <a:t>Матрица аффинного преобразования имеет четвертой строкой (0</a:t>
            </a:r>
            <a:r>
              <a:rPr lang="en-US" sz="2800" smtClean="0"/>
              <a:t>, 0, 0, 1)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smtClean="0"/>
              <a:t>При умножении такой матрицы на точку в однородных координатах, компонент </a:t>
            </a:r>
            <a:r>
              <a:rPr lang="en-US" sz="2800" smtClean="0"/>
              <a:t>w </a:t>
            </a:r>
            <a:r>
              <a:rPr lang="ru-RU" sz="2800" smtClean="0"/>
              <a:t>останется неизменным:</a:t>
            </a:r>
          </a:p>
        </p:txBody>
      </p:sp>
      <p:graphicFrame>
        <p:nvGraphicFramePr>
          <p:cNvPr id="271367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4221163"/>
          <a:ext cx="4537075" cy="1601787"/>
        </p:xfrm>
        <a:graphic>
          <a:graphicData uri="http://schemas.openxmlformats.org/presentationml/2006/ole">
            <p:oleObj spid="_x0000_s39943" name="Формула" r:id="rId3" imgW="259080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1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1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9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Эксперимент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1123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smtClean="0"/>
              <a:t>Что, если четвертая строка матрицы будет отличной от </a:t>
            </a:r>
            <a:r>
              <a:rPr lang="en-US" sz="2400" smtClean="0"/>
              <a:t>(0, 0, 0, 1)?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smtClean="0"/>
              <a:t>Например, такой:</a:t>
            </a:r>
          </a:p>
        </p:txBody>
      </p:sp>
      <p:graphicFrame>
        <p:nvGraphicFramePr>
          <p:cNvPr id="27648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763713" y="3141663"/>
          <a:ext cx="1104900" cy="914400"/>
        </p:xfrm>
        <a:graphic>
          <a:graphicData uri="http://schemas.openxmlformats.org/presentationml/2006/ole">
            <p:oleObj spid="_x0000_s40972" name="Формула" r:id="rId3" imgW="1104900" imgH="914400" progId="Equation.3">
              <p:embed/>
            </p:oleObj>
          </a:graphicData>
        </a:graphic>
      </p:graphicFrame>
      <p:graphicFrame>
        <p:nvGraphicFramePr>
          <p:cNvPr id="276486" name="Object 6"/>
          <p:cNvGraphicFramePr>
            <a:graphicFrameLocks noChangeAspect="1"/>
          </p:cNvGraphicFramePr>
          <p:nvPr/>
        </p:nvGraphicFramePr>
        <p:xfrm>
          <a:off x="1619250" y="5229225"/>
          <a:ext cx="2413000" cy="939800"/>
        </p:xfrm>
        <a:graphic>
          <a:graphicData uri="http://schemas.openxmlformats.org/presentationml/2006/ole">
            <p:oleObj spid="_x0000_s40973" name="Формула" r:id="rId4" imgW="2413000" imgH="939800" progId="Equation.3">
              <p:embed/>
            </p:oleObj>
          </a:graphicData>
        </a:graphic>
      </p:graphicFrame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1116013" y="4076700"/>
            <a:ext cx="7772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/>
              <a:t>При умножении такой матрицы на точку в однородных координатах с любым значением </a:t>
            </a:r>
            <a:r>
              <a:rPr lang="en-US" sz="2400"/>
              <a:t>w</a:t>
            </a:r>
            <a:r>
              <a:rPr lang="ru-RU" sz="2400"/>
              <a:t> мы получим:</a:t>
            </a:r>
          </a:p>
        </p:txBody>
      </p:sp>
      <p:sp>
        <p:nvSpPr>
          <p:cNvPr id="276489" name="Text Box 9"/>
          <p:cNvSpPr txBox="1">
            <a:spLocks noChangeArrowheads="1"/>
          </p:cNvSpPr>
          <p:nvPr/>
        </p:nvSpPr>
        <p:spPr bwMode="auto">
          <a:xfrm>
            <a:off x="4500563" y="5229225"/>
            <a:ext cx="44846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Результатом данного умножения будет некоторая точка.</a:t>
            </a:r>
          </a:p>
          <a:p>
            <a:r>
              <a:rPr lang="ru-RU"/>
              <a:t>Какая именно?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9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Для выяснения фактических координат данной точки разделим компоненты данной точки на четвертый и отбросим его:</a:t>
            </a:r>
          </a:p>
        </p:txBody>
      </p:sp>
      <p:graphicFrame>
        <p:nvGraphicFramePr>
          <p:cNvPr id="27853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3789363"/>
          <a:ext cx="3878262" cy="1160462"/>
        </p:xfrm>
        <a:graphic>
          <a:graphicData uri="http://schemas.openxmlformats.org/presentationml/2006/ole">
            <p:oleObj spid="_x0000_s41991" name="Формула" r:id="rId3" imgW="1612900" imgH="482600" progId="Equation.3">
              <p:embed/>
            </p:oleObj>
          </a:graphicData>
        </a:graphic>
      </p:graphicFrame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1187450" y="5013325"/>
            <a:ext cx="7485063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/>
              <a:t>А это есть ни что иное, как координаты точки после перспективного проецирования!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/>
              <a:t>Данный этап называется </a:t>
            </a:r>
            <a:r>
              <a:rPr lang="ru-RU" sz="2400" b="1">
                <a:solidFill>
                  <a:schemeClr val="hlink"/>
                </a:solidFill>
              </a:rPr>
              <a:t>перспективным делением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5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Матрица перспективного преобразования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Матрица, четвертая строка которой не равна </a:t>
            </a:r>
            <a:r>
              <a:rPr lang="en-US" smtClean="0"/>
              <a:t>(0, 0, 0, 1)</a:t>
            </a:r>
            <a:r>
              <a:rPr lang="ru-RU" smtClean="0"/>
              <a:t>,</a:t>
            </a:r>
            <a:r>
              <a:rPr lang="en-US" smtClean="0"/>
              <a:t> </a:t>
            </a:r>
            <a:r>
              <a:rPr lang="ru-RU" smtClean="0"/>
              <a:t>производит </a:t>
            </a:r>
            <a:r>
              <a:rPr lang="ru-RU" b="1" smtClean="0">
                <a:solidFill>
                  <a:schemeClr val="hlink"/>
                </a:solidFill>
              </a:rPr>
              <a:t>перспективное преобразование</a:t>
            </a:r>
          </a:p>
          <a:p>
            <a:pPr lvl="1" eaLnBrk="1" hangingPunct="1"/>
            <a:r>
              <a:rPr lang="ru-RU" smtClean="0"/>
              <a:t>Данное </a:t>
            </a:r>
            <a:r>
              <a:rPr lang="ru-RU" b="1" u="sng" smtClean="0"/>
              <a:t>преобразование</a:t>
            </a:r>
            <a:r>
              <a:rPr lang="ru-RU" smtClean="0"/>
              <a:t> не является аффинным</a:t>
            </a:r>
          </a:p>
          <a:p>
            <a:pPr lvl="2" eaLnBrk="1" hangingPunct="1"/>
            <a:r>
              <a:rPr lang="ru-RU" smtClean="0"/>
              <a:t>Это именно </a:t>
            </a:r>
            <a:r>
              <a:rPr lang="ru-RU" b="1" smtClean="0"/>
              <a:t>преобразование</a:t>
            </a:r>
            <a:r>
              <a:rPr lang="ru-RU" smtClean="0"/>
              <a:t>, а не проекция. Результатом данного преобразования является точка той же размерности, что и аргумент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Получение перспективной проекции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1555750"/>
          </a:xfrm>
        </p:spPr>
        <p:txBody>
          <a:bodyPr/>
          <a:lstStyle/>
          <a:p>
            <a:pPr eaLnBrk="1" hangingPunct="1"/>
            <a:r>
              <a:rPr lang="ru-RU" sz="2400" b="1" smtClean="0"/>
              <a:t>Перспективное преобразование</a:t>
            </a:r>
            <a:r>
              <a:rPr lang="ru-RU" sz="2400" smtClean="0"/>
              <a:t> переносит трехмерную точку </a:t>
            </a:r>
            <a:r>
              <a:rPr lang="en-US" sz="2400" smtClean="0"/>
              <a:t>P </a:t>
            </a:r>
            <a:r>
              <a:rPr lang="ru-RU" sz="2400" smtClean="0"/>
              <a:t>в другую трехмерную точку в соответствии с отображением:</a:t>
            </a:r>
          </a:p>
        </p:txBody>
      </p:sp>
      <p:graphicFrame>
        <p:nvGraphicFramePr>
          <p:cNvPr id="28160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693863" y="3284538"/>
          <a:ext cx="4819650" cy="958850"/>
        </p:xfrm>
        <a:graphic>
          <a:graphicData uri="http://schemas.openxmlformats.org/presentationml/2006/ole">
            <p:oleObj spid="_x0000_s43020" name="Формула" r:id="rId3" imgW="2425700" imgH="482600" progId="Equation.3">
              <p:embed/>
            </p:oleObj>
          </a:graphicData>
        </a:graphic>
      </p:graphicFrame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258888" y="4221163"/>
            <a:ext cx="7772400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/>
              <a:t>Для получения </a:t>
            </a:r>
            <a:r>
              <a:rPr lang="ru-RU" sz="2400" b="1"/>
              <a:t>проекции точки</a:t>
            </a:r>
            <a:r>
              <a:rPr lang="ru-RU" sz="2400"/>
              <a:t> мы можем просто проигнорировать третий компонент, заменив его на нуль:</a:t>
            </a:r>
          </a:p>
        </p:txBody>
      </p:sp>
      <p:graphicFrame>
        <p:nvGraphicFramePr>
          <p:cNvPr id="281607" name="Object 7"/>
          <p:cNvGraphicFramePr>
            <a:graphicFrameLocks noChangeAspect="1"/>
          </p:cNvGraphicFramePr>
          <p:nvPr/>
        </p:nvGraphicFramePr>
        <p:xfrm>
          <a:off x="1692275" y="5516563"/>
          <a:ext cx="5961063" cy="958850"/>
        </p:xfrm>
        <a:graphic>
          <a:graphicData uri="http://schemas.openxmlformats.org/presentationml/2006/ole">
            <p:oleObj spid="_x0000_s43021" name="Формула" r:id="rId4" imgW="2997200" imgH="482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Что такое перспективная проекция?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 smtClean="0">
                <a:solidFill>
                  <a:schemeClr val="hlink"/>
                </a:solidFill>
              </a:rPr>
              <a:t>Перспективная проекция</a:t>
            </a:r>
            <a:r>
              <a:rPr lang="ru-RU" dirty="0" smtClean="0"/>
              <a:t> = </a:t>
            </a:r>
            <a:r>
              <a:rPr lang="ru-RU" b="1" dirty="0" smtClean="0">
                <a:solidFill>
                  <a:schemeClr val="folHlink"/>
                </a:solidFill>
              </a:rPr>
              <a:t>Перспективное преобразование</a:t>
            </a:r>
            <a:r>
              <a:rPr lang="ru-RU" dirty="0" smtClean="0"/>
              <a:t> + </a:t>
            </a:r>
            <a:r>
              <a:rPr lang="ru-RU" b="1" dirty="0" smtClean="0">
                <a:solidFill>
                  <a:schemeClr val="accent1"/>
                </a:solidFill>
              </a:rPr>
              <a:t>Ортографическая проекция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smtClean="0"/>
              <a:t>Геометрическая природа перспективного преобразования</a:t>
            </a:r>
          </a:p>
        </p:txBody>
      </p:sp>
      <p:sp>
        <p:nvSpPr>
          <p:cNvPr id="14848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smtClean="0"/>
              <a:t>Перспективное преобразование превращает </a:t>
            </a:r>
            <a:r>
              <a:rPr lang="ru-RU" sz="2800" b="1" smtClean="0"/>
              <a:t>трехмерную</a:t>
            </a:r>
            <a:r>
              <a:rPr lang="ru-RU" sz="2800" smtClean="0"/>
              <a:t> точку </a:t>
            </a:r>
            <a:r>
              <a:rPr lang="en-US" sz="2800" smtClean="0"/>
              <a:t>P</a:t>
            </a:r>
            <a:r>
              <a:rPr lang="ru-RU" sz="2800" smtClean="0"/>
              <a:t> в другую </a:t>
            </a:r>
            <a:r>
              <a:rPr lang="ru-RU" sz="2800" b="1" smtClean="0"/>
              <a:t>трехмерную</a:t>
            </a:r>
            <a:r>
              <a:rPr lang="ru-RU" sz="2800" smtClean="0"/>
              <a:t> точку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Можно рассматривать данное преобразование как деформирование трехмерного пространства, обладающее следующим свойствами:</a:t>
            </a:r>
          </a:p>
          <a:p>
            <a:pPr lvl="1" eaLnBrk="1" hangingPunct="1">
              <a:lnSpc>
                <a:spcPct val="80000"/>
              </a:lnSpc>
            </a:pPr>
            <a:r>
              <a:rPr lang="ru-RU" smtClean="0"/>
              <a:t>Сохранение прямолинейности (прямые линии преобразуются в прямые линии)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smtClean="0"/>
              <a:t>Сохранение плоскостности (плоскости – в плоскости)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smtClean="0"/>
              <a:t>Сохранение «промежуточности» (точка </a:t>
            </a:r>
            <a:r>
              <a:rPr lang="ru-RU" b="1" smtClean="0"/>
              <a:t>внутри</a:t>
            </a:r>
            <a:r>
              <a:rPr lang="ru-RU" smtClean="0"/>
              <a:t> объекта преобразуется в другую точку внутри преобразованного объекта)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Запись векторов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1266825"/>
          </a:xfrm>
        </p:spPr>
        <p:txBody>
          <a:bodyPr/>
          <a:lstStyle/>
          <a:p>
            <a:pPr eaLnBrk="1" hangingPunct="1"/>
            <a:r>
              <a:rPr lang="en-US" sz="2800" smtClean="0"/>
              <a:t>n-</a:t>
            </a:r>
            <a:r>
              <a:rPr lang="ru-RU" sz="2800" smtClean="0"/>
              <a:t>мерный вектор задается посредством его </a:t>
            </a:r>
            <a:r>
              <a:rPr lang="en-US" sz="2800" smtClean="0"/>
              <a:t>n-</a:t>
            </a:r>
            <a:r>
              <a:rPr lang="ru-RU" sz="2800" smtClean="0"/>
              <a:t>кортежа – списка его компонентов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03350" y="4437063"/>
          <a:ext cx="2662238" cy="544512"/>
        </p:xfrm>
        <a:graphic>
          <a:graphicData uri="http://schemas.openxmlformats.org/presentationml/2006/ole">
            <p:oleObj spid="_x0000_s1036" name="Формула" r:id="rId3" imgW="1117600" imgH="228600" progId="Equation.3">
              <p:embed/>
            </p:oleObj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5248275" y="3590925"/>
          <a:ext cx="1454150" cy="2238375"/>
        </p:xfrm>
        <a:graphic>
          <a:graphicData uri="http://schemas.openxmlformats.org/presentationml/2006/ole">
            <p:oleObj spid="_x0000_s1037" name="Формула" r:id="rId4" imgW="609600" imgH="939800" progId="Equation.3">
              <p:embed/>
            </p:oleObj>
          </a:graphicData>
        </a:graphic>
      </p:graphicFrame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4335463" y="4384675"/>
            <a:ext cx="57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или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63" name="Rectangle 19"/>
          <p:cNvSpPr>
            <a:spLocks noChangeArrowheads="1"/>
          </p:cNvSpPr>
          <p:nvPr/>
        </p:nvSpPr>
        <p:spPr bwMode="auto">
          <a:xfrm>
            <a:off x="2411413" y="3213100"/>
            <a:ext cx="1223962" cy="187325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78" name="Rectangle 34"/>
          <p:cNvSpPr>
            <a:spLocks noChangeArrowheads="1"/>
          </p:cNvSpPr>
          <p:nvPr/>
        </p:nvSpPr>
        <p:spPr bwMode="auto">
          <a:xfrm>
            <a:off x="5143500" y="3213100"/>
            <a:ext cx="1876425" cy="18732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8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smtClean="0"/>
              <a:t>Деформирование отображаемого объема перспективным преобразованием</a:t>
            </a:r>
          </a:p>
        </p:txBody>
      </p:sp>
      <p:sp>
        <p:nvSpPr>
          <p:cNvPr id="287748" name="Line 4"/>
          <p:cNvSpPr>
            <a:spLocks noChangeShapeType="1"/>
          </p:cNvSpPr>
          <p:nvPr/>
        </p:nvSpPr>
        <p:spPr bwMode="auto">
          <a:xfrm flipH="1">
            <a:off x="250825" y="4148138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49" name="Line 5"/>
          <p:cNvSpPr>
            <a:spLocks noChangeShapeType="1"/>
          </p:cNvSpPr>
          <p:nvPr/>
        </p:nvSpPr>
        <p:spPr bwMode="auto">
          <a:xfrm flipV="1">
            <a:off x="1330325" y="2563813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35075" y="3981450"/>
            <a:ext cx="203200" cy="323850"/>
            <a:chOff x="2789" y="1570"/>
            <a:chExt cx="1111" cy="1769"/>
          </a:xfrm>
        </p:grpSpPr>
        <p:sp>
          <p:nvSpPr>
            <p:cNvPr id="150559" name="Arc 7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0" name="Oval 8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056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87755" name="Rectangle 11"/>
          <p:cNvSpPr>
            <a:spLocks noChangeArrowheads="1"/>
          </p:cNvSpPr>
          <p:nvPr/>
        </p:nvSpPr>
        <p:spPr bwMode="auto">
          <a:xfrm>
            <a:off x="2047875" y="3213100"/>
            <a:ext cx="76200" cy="1870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58" name="Text Box 14"/>
          <p:cNvSpPr txBox="1">
            <a:spLocks noChangeArrowheads="1"/>
          </p:cNvSpPr>
          <p:nvPr/>
        </p:nvSpPr>
        <p:spPr bwMode="auto">
          <a:xfrm>
            <a:off x="250825" y="41481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1401763" y="263525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64" name="Line 20"/>
          <p:cNvSpPr>
            <a:spLocks noChangeShapeType="1"/>
          </p:cNvSpPr>
          <p:nvPr/>
        </p:nvSpPr>
        <p:spPr bwMode="auto">
          <a:xfrm flipV="1">
            <a:off x="1331913" y="3213100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5" name="Line 21"/>
          <p:cNvSpPr>
            <a:spLocks noChangeShapeType="1"/>
          </p:cNvSpPr>
          <p:nvPr/>
        </p:nvSpPr>
        <p:spPr bwMode="auto">
          <a:xfrm flipV="1">
            <a:off x="1331913" y="3213100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6" name="Line 22"/>
          <p:cNvSpPr>
            <a:spLocks noChangeShapeType="1"/>
          </p:cNvSpPr>
          <p:nvPr/>
        </p:nvSpPr>
        <p:spPr bwMode="auto">
          <a:xfrm>
            <a:off x="1331913" y="4149725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7" name="Line 23"/>
          <p:cNvSpPr>
            <a:spLocks noChangeShapeType="1"/>
          </p:cNvSpPr>
          <p:nvPr/>
        </p:nvSpPr>
        <p:spPr bwMode="auto">
          <a:xfrm>
            <a:off x="1331913" y="4149725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auto">
          <a:xfrm>
            <a:off x="7524750" y="414972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77" name="Text Box 33"/>
          <p:cNvSpPr txBox="1">
            <a:spLocks noChangeArrowheads="1"/>
          </p:cNvSpPr>
          <p:nvPr/>
        </p:nvSpPr>
        <p:spPr bwMode="auto">
          <a:xfrm>
            <a:off x="5803900" y="2635250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83" name="AutoShape 39"/>
          <p:cNvSpPr>
            <a:spLocks noChangeArrowheads="1"/>
          </p:cNvSpPr>
          <p:nvPr/>
        </p:nvSpPr>
        <p:spPr bwMode="auto">
          <a:xfrm rot="-5400000">
            <a:off x="5464175" y="3457575"/>
            <a:ext cx="1295400" cy="13843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642353844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778 w 21600"/>
              <a:gd name="T13" fmla="*/ 4778 h 21600"/>
              <a:gd name="T14" fmla="*/ 16822 w 21600"/>
              <a:gd name="T15" fmla="*/ 1682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955" y="21600"/>
                </a:lnTo>
                <a:lnTo>
                  <a:pt x="1564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1908175" y="35020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5" name="Line 41"/>
          <p:cNvSpPr>
            <a:spLocks noChangeShapeType="1"/>
          </p:cNvSpPr>
          <p:nvPr/>
        </p:nvSpPr>
        <p:spPr bwMode="auto">
          <a:xfrm>
            <a:off x="1908175" y="47974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8" name="Line 44"/>
          <p:cNvSpPr>
            <a:spLocks noChangeShapeType="1"/>
          </p:cNvSpPr>
          <p:nvPr/>
        </p:nvSpPr>
        <p:spPr bwMode="auto">
          <a:xfrm>
            <a:off x="1908175" y="3862388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9" name="Line 45"/>
          <p:cNvSpPr>
            <a:spLocks noChangeShapeType="1"/>
          </p:cNvSpPr>
          <p:nvPr/>
        </p:nvSpPr>
        <p:spPr bwMode="auto">
          <a:xfrm>
            <a:off x="1908175" y="4437063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9" name="Line 25"/>
          <p:cNvSpPr>
            <a:spLocks noChangeShapeType="1"/>
          </p:cNvSpPr>
          <p:nvPr/>
        </p:nvSpPr>
        <p:spPr bwMode="auto">
          <a:xfrm flipV="1">
            <a:off x="6094413" y="2565400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68" name="Line 24"/>
          <p:cNvSpPr>
            <a:spLocks noChangeShapeType="1"/>
          </p:cNvSpPr>
          <p:nvPr/>
        </p:nvSpPr>
        <p:spPr bwMode="auto">
          <a:xfrm>
            <a:off x="4772025" y="4148138"/>
            <a:ext cx="2968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90" name="Text Box 46"/>
          <p:cNvSpPr txBox="1">
            <a:spLocks noChangeArrowheads="1"/>
          </p:cNvSpPr>
          <p:nvPr/>
        </p:nvSpPr>
        <p:spPr bwMode="auto">
          <a:xfrm>
            <a:off x="468313" y="2133600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287793" name="Text Box 49"/>
          <p:cNvSpPr txBox="1">
            <a:spLocks noChangeArrowheads="1"/>
          </p:cNvSpPr>
          <p:nvPr/>
        </p:nvSpPr>
        <p:spPr bwMode="auto">
          <a:xfrm>
            <a:off x="6084888" y="263683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4" name="Text Box 50"/>
          <p:cNvSpPr txBox="1">
            <a:spLocks noChangeArrowheads="1"/>
          </p:cNvSpPr>
          <p:nvPr/>
        </p:nvSpPr>
        <p:spPr bwMode="auto">
          <a:xfrm>
            <a:off x="6084888" y="53022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5" name="Text Box 51"/>
          <p:cNvSpPr txBox="1">
            <a:spLocks noChangeArrowheads="1"/>
          </p:cNvSpPr>
          <p:nvPr/>
        </p:nvSpPr>
        <p:spPr bwMode="auto">
          <a:xfrm>
            <a:off x="4787900" y="41719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6" name="Text Box 52"/>
          <p:cNvSpPr txBox="1">
            <a:spLocks noChangeArrowheads="1"/>
          </p:cNvSpPr>
          <p:nvPr/>
        </p:nvSpPr>
        <p:spPr bwMode="auto">
          <a:xfrm>
            <a:off x="7019925" y="412908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9" name="Text Box 55"/>
          <p:cNvSpPr txBox="1">
            <a:spLocks noChangeArrowheads="1"/>
          </p:cNvSpPr>
          <p:nvPr/>
        </p:nvSpPr>
        <p:spPr bwMode="auto">
          <a:xfrm>
            <a:off x="4572000" y="2133600"/>
            <a:ext cx="3482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  <p:sp>
        <p:nvSpPr>
          <p:cNvPr id="287800" name="Text Box 56"/>
          <p:cNvSpPr txBox="1">
            <a:spLocks noChangeArrowheads="1"/>
          </p:cNvSpPr>
          <p:nvPr/>
        </p:nvSpPr>
        <p:spPr bwMode="auto">
          <a:xfrm>
            <a:off x="0" y="573405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Перспективное преобразование деформирует объекты так, что при их просмотре в ортографической проекции они выглядят такими же, как выглядели бы исходные объекты в перспективной проекции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8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8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000"/>
                                        <p:tgtEl>
                                          <p:spTgt spid="28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28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000"/>
                                        <p:tgtEl>
                                          <p:spTgt spid="28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28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8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8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8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8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8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8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8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2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2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2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600"/>
                                        <p:tgtEl>
                                          <p:spTgt spid="2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63" grpId="0" animBg="1"/>
      <p:bldP spid="287778" grpId="0" animBg="1"/>
      <p:bldP spid="287748" grpId="0" animBg="1"/>
      <p:bldP spid="287749" grpId="0" animBg="1"/>
      <p:bldP spid="287755" grpId="0" animBg="1"/>
      <p:bldP spid="287758" grpId="0"/>
      <p:bldP spid="287759" grpId="0"/>
      <p:bldP spid="287764" grpId="0" animBg="1"/>
      <p:bldP spid="287765" grpId="0" animBg="1"/>
      <p:bldP spid="287766" grpId="0" animBg="1"/>
      <p:bldP spid="287767" grpId="0" animBg="1"/>
      <p:bldP spid="287776" grpId="0"/>
      <p:bldP spid="287777" grpId="0"/>
      <p:bldP spid="287783" grpId="0" animBg="1"/>
      <p:bldP spid="287784" grpId="0" animBg="1"/>
      <p:bldP spid="287785" grpId="0" animBg="1"/>
      <p:bldP spid="287788" grpId="0" animBg="1"/>
      <p:bldP spid="287789" grpId="0" animBg="1"/>
      <p:bldP spid="287769" grpId="0" animBg="1"/>
      <p:bldP spid="287768" grpId="0" animBg="1"/>
      <p:bldP spid="287790" grpId="0"/>
      <p:bldP spid="287793" grpId="0"/>
      <p:bldP spid="287794" grpId="0"/>
      <p:bldP spid="287795" grpId="0"/>
      <p:bldP spid="287796" grpId="0"/>
      <p:bldP spid="287799" grpId="0"/>
      <p:bldP spid="287800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smtClean="0"/>
              <a:t>Преобразование в канонический отображаемый объем</a:t>
            </a:r>
          </a:p>
        </p:txBody>
      </p:sp>
      <p:graphicFrame>
        <p:nvGraphicFramePr>
          <p:cNvPr id="289857" name="Object 65"/>
          <p:cNvGraphicFramePr>
            <a:graphicFrameLocks noGrp="1" noChangeAspect="1"/>
          </p:cNvGraphicFramePr>
          <p:nvPr>
            <p:ph idx="1"/>
          </p:nvPr>
        </p:nvGraphicFramePr>
        <p:xfrm>
          <a:off x="539750" y="5316538"/>
          <a:ext cx="3455988" cy="1452562"/>
        </p:xfrm>
        <a:graphic>
          <a:graphicData uri="http://schemas.openxmlformats.org/presentationml/2006/ole">
            <p:oleObj spid="_x0000_s44044" name="Формула" r:id="rId3" imgW="3263900" imgH="1371600" progId="Equation.3">
              <p:embed/>
            </p:oleObj>
          </a:graphicData>
        </a:graphic>
      </p:graphicFrame>
      <p:sp>
        <p:nvSpPr>
          <p:cNvPr id="44037" name="AutoShape 4"/>
          <p:cNvSpPr>
            <a:spLocks noChangeArrowheads="1"/>
          </p:cNvSpPr>
          <p:nvPr/>
        </p:nvSpPr>
        <p:spPr bwMode="auto">
          <a:xfrm rot="5400000">
            <a:off x="1995488" y="2476500"/>
            <a:ext cx="2339975" cy="1939925"/>
          </a:xfrm>
          <a:prstGeom prst="parallelogram">
            <a:avLst>
              <a:gd name="adj" fmla="val 301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8" name="AutoShape 5"/>
          <p:cNvSpPr>
            <a:spLocks noChangeArrowheads="1"/>
          </p:cNvSpPr>
          <p:nvPr/>
        </p:nvSpPr>
        <p:spPr bwMode="auto">
          <a:xfrm rot="5400000">
            <a:off x="1620044" y="3175794"/>
            <a:ext cx="1331913" cy="1044575"/>
          </a:xfrm>
          <a:prstGeom prst="parallelogram">
            <a:avLst>
              <a:gd name="adj" fmla="val 3187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 flipV="1">
            <a:off x="1187450" y="2636838"/>
            <a:ext cx="0" cy="2376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 flipH="1">
            <a:off x="179388" y="4005263"/>
            <a:ext cx="1008062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1187450" y="4005263"/>
            <a:ext cx="12969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160338" y="42370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827088" y="256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44044" name="Text Box 11"/>
          <p:cNvSpPr txBox="1">
            <a:spLocks noChangeArrowheads="1"/>
          </p:cNvSpPr>
          <p:nvPr/>
        </p:nvSpPr>
        <p:spPr bwMode="auto">
          <a:xfrm>
            <a:off x="1979613" y="4724400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 flipV="1">
            <a:off x="1187450" y="2276475"/>
            <a:ext cx="10080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 flipV="1">
            <a:off x="1187450" y="2852738"/>
            <a:ext cx="2952750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7" name="Line 14"/>
          <p:cNvSpPr>
            <a:spLocks noChangeShapeType="1"/>
          </p:cNvSpPr>
          <p:nvPr/>
        </p:nvSpPr>
        <p:spPr bwMode="auto">
          <a:xfrm>
            <a:off x="1187450" y="4005263"/>
            <a:ext cx="2952750" cy="625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8" name="Line 15"/>
          <p:cNvSpPr>
            <a:spLocks noChangeShapeType="1"/>
          </p:cNvSpPr>
          <p:nvPr/>
        </p:nvSpPr>
        <p:spPr bwMode="auto">
          <a:xfrm>
            <a:off x="1187450" y="4005263"/>
            <a:ext cx="1006475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08" name="AutoShape 16"/>
          <p:cNvSpPr>
            <a:spLocks noChangeArrowheads="1"/>
          </p:cNvSpPr>
          <p:nvPr/>
        </p:nvSpPr>
        <p:spPr bwMode="auto">
          <a:xfrm flipH="1">
            <a:off x="6300788" y="3213100"/>
            <a:ext cx="1584325" cy="1368425"/>
          </a:xfrm>
          <a:prstGeom prst="cube">
            <a:avLst>
              <a:gd name="adj" fmla="val 34338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9809" name="Line 17"/>
          <p:cNvSpPr>
            <a:spLocks noChangeShapeType="1"/>
          </p:cNvSpPr>
          <p:nvPr/>
        </p:nvSpPr>
        <p:spPr bwMode="auto">
          <a:xfrm>
            <a:off x="7885113" y="4005263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0" name="Line 18"/>
          <p:cNvSpPr>
            <a:spLocks noChangeShapeType="1"/>
          </p:cNvSpPr>
          <p:nvPr/>
        </p:nvSpPr>
        <p:spPr bwMode="auto">
          <a:xfrm flipH="1">
            <a:off x="5942013" y="393382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11" name="Line 19"/>
          <p:cNvSpPr>
            <a:spLocks noChangeShapeType="1"/>
          </p:cNvSpPr>
          <p:nvPr/>
        </p:nvSpPr>
        <p:spPr bwMode="auto">
          <a:xfrm flipV="1">
            <a:off x="7092950" y="2781300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2" name="Line 20"/>
          <p:cNvSpPr>
            <a:spLocks noChangeShapeType="1"/>
          </p:cNvSpPr>
          <p:nvPr/>
        </p:nvSpPr>
        <p:spPr bwMode="auto">
          <a:xfrm>
            <a:off x="7310438" y="4149725"/>
            <a:ext cx="503237" cy="490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4" name="Text Box 22"/>
          <p:cNvSpPr txBox="1">
            <a:spLocks noChangeArrowheads="1"/>
          </p:cNvSpPr>
          <p:nvPr/>
        </p:nvSpPr>
        <p:spPr bwMode="auto">
          <a:xfrm>
            <a:off x="7021513" y="38608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5" name="Text Box 23"/>
          <p:cNvSpPr txBox="1">
            <a:spLocks noChangeArrowheads="1"/>
          </p:cNvSpPr>
          <p:nvPr/>
        </p:nvSpPr>
        <p:spPr bwMode="auto">
          <a:xfrm>
            <a:off x="7092950" y="32131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8" name="Text Box 26"/>
          <p:cNvSpPr txBox="1">
            <a:spLocks noChangeArrowheads="1"/>
          </p:cNvSpPr>
          <p:nvPr/>
        </p:nvSpPr>
        <p:spPr bwMode="auto">
          <a:xfrm>
            <a:off x="6229350" y="3933825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</a:t>
            </a:r>
            <a:endParaRPr lang="ru-RU"/>
          </a:p>
        </p:txBody>
      </p:sp>
      <p:sp>
        <p:nvSpPr>
          <p:cNvPr id="289819" name="Text Box 27"/>
          <p:cNvSpPr txBox="1">
            <a:spLocks noChangeArrowheads="1"/>
          </p:cNvSpPr>
          <p:nvPr/>
        </p:nvSpPr>
        <p:spPr bwMode="auto">
          <a:xfrm>
            <a:off x="8658225" y="40211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9848" name="Text Box 56"/>
          <p:cNvSpPr txBox="1">
            <a:spLocks noChangeArrowheads="1"/>
          </p:cNvSpPr>
          <p:nvPr/>
        </p:nvSpPr>
        <p:spPr bwMode="auto">
          <a:xfrm>
            <a:off x="7526338" y="46529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89849" name="Text Box 57"/>
          <p:cNvSpPr txBox="1">
            <a:spLocks noChangeArrowheads="1"/>
          </p:cNvSpPr>
          <p:nvPr/>
        </p:nvSpPr>
        <p:spPr bwMode="auto">
          <a:xfrm>
            <a:off x="7165975" y="2565400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9850" name="Line 58"/>
          <p:cNvSpPr>
            <a:spLocks noChangeShapeType="1"/>
          </p:cNvSpPr>
          <p:nvPr/>
        </p:nvSpPr>
        <p:spPr bwMode="auto">
          <a:xfrm>
            <a:off x="4500563" y="3860800"/>
            <a:ext cx="12239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51" name="Text Box 59"/>
          <p:cNvSpPr txBox="1">
            <a:spLocks noChangeArrowheads="1"/>
          </p:cNvSpPr>
          <p:nvPr/>
        </p:nvSpPr>
        <p:spPr bwMode="auto">
          <a:xfrm>
            <a:off x="4284663" y="4005263"/>
            <a:ext cx="1935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Перспективное</a:t>
            </a:r>
            <a:br>
              <a:rPr lang="ru-RU"/>
            </a:br>
            <a:r>
              <a:rPr lang="ru-RU"/>
              <a:t>преобразование</a:t>
            </a:r>
          </a:p>
        </p:txBody>
      </p:sp>
      <p:sp>
        <p:nvSpPr>
          <p:cNvPr id="44062" name="Text Box 61"/>
          <p:cNvSpPr txBox="1">
            <a:spLocks noChangeArrowheads="1"/>
          </p:cNvSpPr>
          <p:nvPr/>
        </p:nvSpPr>
        <p:spPr bwMode="auto">
          <a:xfrm>
            <a:off x="323850" y="2111375"/>
            <a:ext cx="1228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(left, top, -N)</a:t>
            </a:r>
            <a:endParaRPr lang="ru-RU" sz="1400"/>
          </a:p>
        </p:txBody>
      </p:sp>
      <p:sp>
        <p:nvSpPr>
          <p:cNvPr id="44063" name="Text Box 62"/>
          <p:cNvSpPr txBox="1">
            <a:spLocks noChangeArrowheads="1"/>
          </p:cNvSpPr>
          <p:nvPr/>
        </p:nvSpPr>
        <p:spPr bwMode="auto">
          <a:xfrm>
            <a:off x="3492500" y="4868863"/>
            <a:ext cx="1728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(right, bottom, -N)</a:t>
            </a:r>
            <a:endParaRPr lang="ru-RU" sz="1400"/>
          </a:p>
        </p:txBody>
      </p:sp>
      <p:sp>
        <p:nvSpPr>
          <p:cNvPr id="44064" name="Arc 63"/>
          <p:cNvSpPr>
            <a:spLocks/>
          </p:cNvSpPr>
          <p:nvPr/>
        </p:nvSpPr>
        <p:spPr bwMode="auto">
          <a:xfrm>
            <a:off x="2555875" y="4437063"/>
            <a:ext cx="863600" cy="936625"/>
          </a:xfrm>
          <a:custGeom>
            <a:avLst/>
            <a:gdLst>
              <a:gd name="T0" fmla="*/ 629003835 w 20742"/>
              <a:gd name="T1" fmla="*/ 0 h 19764"/>
              <a:gd name="T2" fmla="*/ 1497050661 w 20742"/>
              <a:gd name="T3" fmla="*/ 1462058346 h 19764"/>
              <a:gd name="T4" fmla="*/ 0 w 20742"/>
              <a:gd name="T5" fmla="*/ 2103523571 h 19764"/>
              <a:gd name="T6" fmla="*/ 0 60000 65536"/>
              <a:gd name="T7" fmla="*/ 0 60000 65536"/>
              <a:gd name="T8" fmla="*/ 0 60000 65536"/>
              <a:gd name="T9" fmla="*/ 0 w 20742"/>
              <a:gd name="T10" fmla="*/ 0 h 19764"/>
              <a:gd name="T11" fmla="*/ 20742 w 20742"/>
              <a:gd name="T12" fmla="*/ 19764 h 197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764" fill="none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</a:path>
              <a:path w="20742" h="19764" stroke="0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  <a:lnTo>
                  <a:pt x="0" y="1976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65" name="Arc 64"/>
          <p:cNvSpPr>
            <a:spLocks/>
          </p:cNvSpPr>
          <p:nvPr/>
        </p:nvSpPr>
        <p:spPr bwMode="auto">
          <a:xfrm>
            <a:off x="900113" y="2420938"/>
            <a:ext cx="792162" cy="647700"/>
          </a:xfrm>
          <a:custGeom>
            <a:avLst/>
            <a:gdLst>
              <a:gd name="T0" fmla="*/ 502063700 w 20742"/>
              <a:gd name="T1" fmla="*/ 0 h 19630"/>
              <a:gd name="T2" fmla="*/ 1155421959 w 20742"/>
              <a:gd name="T3" fmla="*/ 488647518 h 19630"/>
              <a:gd name="T4" fmla="*/ 0 w 20742"/>
              <a:gd name="T5" fmla="*/ 705148961 h 19630"/>
              <a:gd name="T6" fmla="*/ 0 60000 65536"/>
              <a:gd name="T7" fmla="*/ 0 60000 65536"/>
              <a:gd name="T8" fmla="*/ 0 60000 65536"/>
              <a:gd name="T9" fmla="*/ 0 w 20742"/>
              <a:gd name="T10" fmla="*/ 0 h 19630"/>
              <a:gd name="T11" fmla="*/ 20742 w 20742"/>
              <a:gd name="T12" fmla="*/ 19630 h 19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630" fill="none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</a:path>
              <a:path w="20742" h="19630" stroke="0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  <a:lnTo>
                  <a:pt x="0" y="1963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289860" name="Object 68"/>
          <p:cNvGraphicFramePr>
            <a:graphicFrameLocks noChangeAspect="1"/>
          </p:cNvGraphicFramePr>
          <p:nvPr/>
        </p:nvGraphicFramePr>
        <p:xfrm>
          <a:off x="5940425" y="5670550"/>
          <a:ext cx="1316038" cy="1187450"/>
        </p:xfrm>
        <a:graphic>
          <a:graphicData uri="http://schemas.openxmlformats.org/presentationml/2006/ole">
            <p:oleObj spid="_x0000_s44045" name="Формула" r:id="rId4" imgW="1244600" imgH="1117600" progId="Equation.3">
              <p:embed/>
            </p:oleObj>
          </a:graphicData>
        </a:graphic>
      </p:graphicFrame>
      <p:sp>
        <p:nvSpPr>
          <p:cNvPr id="289861" name="Text Box 69"/>
          <p:cNvSpPr txBox="1">
            <a:spLocks noChangeArrowheads="1"/>
          </p:cNvSpPr>
          <p:nvPr/>
        </p:nvSpPr>
        <p:spPr bwMode="auto">
          <a:xfrm>
            <a:off x="4211638" y="5173663"/>
            <a:ext cx="49323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Коэффициенты </a:t>
            </a:r>
            <a:r>
              <a:rPr lang="en-US" sz="1400"/>
              <a:t>left, top, right, bottom </a:t>
            </a:r>
            <a:r>
              <a:rPr lang="ru-RU" sz="1400"/>
              <a:t>можно вычислить, зная угол обзора камеры и соотношение ее сторон: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8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8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8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8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8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8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8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8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8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8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8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08" grpId="0" animBg="1"/>
      <p:bldP spid="289809" grpId="0" animBg="1"/>
      <p:bldP spid="289810" grpId="0" animBg="1"/>
      <p:bldP spid="289811" grpId="0" animBg="1"/>
      <p:bldP spid="289812" grpId="0" animBg="1"/>
      <p:bldP spid="289814" grpId="0"/>
      <p:bldP spid="289815" grpId="0"/>
      <p:bldP spid="289818" grpId="0"/>
      <p:bldP spid="289819" grpId="0"/>
      <p:bldP spid="289848" grpId="0"/>
      <p:bldP spid="289849" grpId="0"/>
      <p:bldP spid="289850" grpId="0" animBg="1"/>
      <p:bldP spid="289851" grpId="0"/>
      <p:bldP spid="289861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Порт просмотра</a:t>
            </a:r>
          </a:p>
        </p:txBody>
      </p:sp>
      <p:sp>
        <p:nvSpPr>
          <p:cNvPr id="15155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/>
            <a:r>
              <a:rPr lang="ru-RU" sz="2800" smtClean="0"/>
              <a:t>После преобразования отображаемого объема в канонический возникают искажения</a:t>
            </a:r>
          </a:p>
          <a:p>
            <a:pPr lvl="1" eaLnBrk="1" hangingPunct="1"/>
            <a:r>
              <a:rPr lang="ru-RU" smtClean="0"/>
              <a:t>соотношение сторон отображаемого объема, как правило не равно 1:1</a:t>
            </a:r>
          </a:p>
          <a:p>
            <a:pPr eaLnBrk="1" hangingPunct="1"/>
            <a:r>
              <a:rPr lang="ru-RU" sz="2800" smtClean="0"/>
              <a:t>Отображение в порт просмотра решает эту задачу</a:t>
            </a:r>
          </a:p>
          <a:p>
            <a:pPr lvl="1" eaLnBrk="1" hangingPunct="1"/>
            <a:r>
              <a:rPr lang="ru-RU" b="1" smtClean="0"/>
              <a:t>Порт просмотра</a:t>
            </a:r>
            <a:r>
              <a:rPr lang="ru-RU" smtClean="0"/>
              <a:t> – прямоугольная область экрана, в которую происходит отображение двумерной проекции трехмерной сцены</a:t>
            </a:r>
          </a:p>
          <a:p>
            <a:pPr lvl="1" eaLnBrk="1" hangingPunct="1"/>
            <a:r>
              <a:rPr lang="ru-RU" smtClean="0"/>
              <a:t>Имеет заданные координаты и размер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ru-RU" smtClean="0"/>
          </a:p>
        </p:txBody>
      </p:sp>
      <p:sp>
        <p:nvSpPr>
          <p:cNvPr id="153603" name="AutoShape 7"/>
          <p:cNvSpPr>
            <a:spLocks noChangeArrowheads="1"/>
          </p:cNvSpPr>
          <p:nvPr/>
        </p:nvSpPr>
        <p:spPr bwMode="auto">
          <a:xfrm>
            <a:off x="1547813" y="2636838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4" name="Rectangle 6"/>
          <p:cNvSpPr>
            <a:spLocks noChangeArrowheads="1"/>
          </p:cNvSpPr>
          <p:nvPr/>
        </p:nvSpPr>
        <p:spPr bwMode="auto">
          <a:xfrm>
            <a:off x="539750" y="2781300"/>
            <a:ext cx="2520950" cy="1890713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5" name="AutoShape 9"/>
          <p:cNvSpPr>
            <a:spLocks noChangeArrowheads="1"/>
          </p:cNvSpPr>
          <p:nvPr/>
        </p:nvSpPr>
        <p:spPr bwMode="auto">
          <a:xfrm>
            <a:off x="4067175" y="3455988"/>
            <a:ext cx="682625" cy="8350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6" name="AutoShape 8"/>
          <p:cNvSpPr>
            <a:spLocks noChangeArrowheads="1"/>
          </p:cNvSpPr>
          <p:nvPr/>
        </p:nvSpPr>
        <p:spPr bwMode="auto">
          <a:xfrm>
            <a:off x="3563938" y="2852738"/>
            <a:ext cx="1800225" cy="1800225"/>
          </a:xfrm>
          <a:prstGeom prst="cube">
            <a:avLst>
              <a:gd name="adj" fmla="val 25000"/>
            </a:avLst>
          </a:prstGeom>
          <a:solidFill>
            <a:srgbClr val="E1DD37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7" name="AutoShape 11"/>
          <p:cNvSpPr>
            <a:spLocks noChangeArrowheads="1"/>
          </p:cNvSpPr>
          <p:nvPr/>
        </p:nvSpPr>
        <p:spPr bwMode="auto">
          <a:xfrm>
            <a:off x="6659563" y="3357563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8" name="Rectangle 10"/>
          <p:cNvSpPr>
            <a:spLocks noChangeArrowheads="1"/>
          </p:cNvSpPr>
          <p:nvPr/>
        </p:nvSpPr>
        <p:spPr bwMode="auto">
          <a:xfrm>
            <a:off x="6011863" y="2852738"/>
            <a:ext cx="2879725" cy="2159000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 rot="-4314993">
            <a:off x="887413" y="5456238"/>
            <a:ext cx="203200" cy="323850"/>
            <a:chOff x="2789" y="1570"/>
            <a:chExt cx="1111" cy="1769"/>
          </a:xfrm>
        </p:grpSpPr>
        <p:sp>
          <p:nvSpPr>
            <p:cNvPr id="153619" name="Arc 13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0" name="Oval 14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1" name="Line 15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622" name="Line 16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610" name="Line 17"/>
          <p:cNvSpPr>
            <a:spLocks noChangeShapeType="1"/>
          </p:cNvSpPr>
          <p:nvPr/>
        </p:nvSpPr>
        <p:spPr bwMode="auto">
          <a:xfrm flipV="1">
            <a:off x="971550" y="2936875"/>
            <a:ext cx="576263" cy="2652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1" name="Line 18"/>
          <p:cNvSpPr>
            <a:spLocks noChangeShapeType="1"/>
          </p:cNvSpPr>
          <p:nvPr/>
        </p:nvSpPr>
        <p:spPr bwMode="auto">
          <a:xfrm flipV="1">
            <a:off x="971550" y="2927350"/>
            <a:ext cx="1479550" cy="2662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2" name="Line 19"/>
          <p:cNvSpPr>
            <a:spLocks noChangeShapeType="1"/>
          </p:cNvSpPr>
          <p:nvPr/>
        </p:nvSpPr>
        <p:spPr bwMode="auto">
          <a:xfrm flipV="1">
            <a:off x="971550" y="3789363"/>
            <a:ext cx="576263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3" name="Line 20"/>
          <p:cNvSpPr>
            <a:spLocks noChangeShapeType="1"/>
          </p:cNvSpPr>
          <p:nvPr/>
        </p:nvSpPr>
        <p:spPr bwMode="auto">
          <a:xfrm flipV="1">
            <a:off x="971550" y="3827463"/>
            <a:ext cx="1484313" cy="1762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4" name="Line 21"/>
          <p:cNvSpPr>
            <a:spLocks noChangeShapeType="1"/>
          </p:cNvSpPr>
          <p:nvPr/>
        </p:nvSpPr>
        <p:spPr bwMode="auto">
          <a:xfrm flipV="1">
            <a:off x="971550" y="3538538"/>
            <a:ext cx="1774825" cy="2051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5" name="Line 22"/>
          <p:cNvSpPr>
            <a:spLocks noChangeShapeType="1"/>
          </p:cNvSpPr>
          <p:nvPr/>
        </p:nvSpPr>
        <p:spPr bwMode="auto">
          <a:xfrm flipV="1">
            <a:off x="971550" y="2649538"/>
            <a:ext cx="1768475" cy="2940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6" name="Line 23"/>
          <p:cNvSpPr>
            <a:spLocks noChangeShapeType="1"/>
          </p:cNvSpPr>
          <p:nvPr/>
        </p:nvSpPr>
        <p:spPr bwMode="auto">
          <a:xfrm flipV="1">
            <a:off x="971550" y="2636838"/>
            <a:ext cx="882650" cy="2952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7" name="Text Box 24"/>
          <p:cNvSpPr txBox="1">
            <a:spLocks noChangeArrowheads="1"/>
          </p:cNvSpPr>
          <p:nvPr/>
        </p:nvSpPr>
        <p:spPr bwMode="auto">
          <a:xfrm>
            <a:off x="2700338" y="4941888"/>
            <a:ext cx="32131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канонический объем</a:t>
            </a:r>
          </a:p>
          <a:p>
            <a:r>
              <a:rPr lang="ru-RU"/>
              <a:t>(возникают искажения из-за «втискивания» сцены внутрь канонического куба)</a:t>
            </a:r>
          </a:p>
        </p:txBody>
      </p:sp>
      <p:sp>
        <p:nvSpPr>
          <p:cNvPr id="153618" name="Text Box 25"/>
          <p:cNvSpPr txBox="1">
            <a:spLocks noChangeArrowheads="1"/>
          </p:cNvSpPr>
          <p:nvPr/>
        </p:nvSpPr>
        <p:spPr bwMode="auto">
          <a:xfrm>
            <a:off x="6156325" y="5157788"/>
            <a:ext cx="2987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порт просмотра</a:t>
            </a:r>
          </a:p>
          <a:p>
            <a:r>
              <a:rPr lang="ru-RU"/>
              <a:t>(исправление форматных искажений объекта)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Преобразование в порт просмотра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1916112"/>
          </a:xfrm>
        </p:spPr>
        <p:txBody>
          <a:bodyPr/>
          <a:lstStyle/>
          <a:p>
            <a:pPr eaLnBrk="1" hangingPunct="1"/>
            <a:r>
              <a:rPr lang="ru-RU" sz="2400" smtClean="0"/>
              <a:t>Преобразование в порт просмотра отображает точку внутри канонического объема в точку на устройстве отображения (напр. экране)</a:t>
            </a:r>
          </a:p>
          <a:p>
            <a:pPr lvl="1" eaLnBrk="1" hangingPunct="1"/>
            <a:r>
              <a:rPr lang="ru-RU" sz="2000" smtClean="0"/>
              <a:t> Данное преобразование является аффинным и может быть представлено в виде матрицы типа:</a:t>
            </a:r>
          </a:p>
        </p:txBody>
      </p:sp>
      <p:graphicFrame>
        <p:nvGraphicFramePr>
          <p:cNvPr id="45058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1050" y="4076700"/>
          <a:ext cx="3671888" cy="1522413"/>
        </p:xfrm>
        <a:graphic>
          <a:graphicData uri="http://schemas.openxmlformats.org/presentationml/2006/ole">
            <p:oleObj spid="_x0000_s45063" name="Формула" r:id="rId3" imgW="3124200" imgH="1295400" progId="Equation.3">
              <p:embed/>
            </p:oleObj>
          </a:graphicData>
        </a:graphic>
      </p:graphicFrame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0" y="5734050"/>
            <a:ext cx="9144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(left, top) – </a:t>
            </a:r>
            <a:r>
              <a:rPr lang="ru-RU" sz="1600"/>
              <a:t>координаты верхнего левого угла порта просмотра в экранных координатах</a:t>
            </a:r>
          </a:p>
          <a:p>
            <a:r>
              <a:rPr lang="en-US" sz="1600"/>
              <a:t>(width, height</a:t>
            </a:r>
            <a:r>
              <a:rPr lang="ru-RU" sz="1600"/>
              <a:t>) – размеры порта просмотра в экранных координатах</a:t>
            </a:r>
          </a:p>
          <a:p>
            <a:r>
              <a:rPr lang="en-US" sz="1600"/>
              <a:t>(sx, sy) </a:t>
            </a:r>
            <a:r>
              <a:rPr lang="ru-RU" sz="1600"/>
              <a:t>– координаты точки в экране</a:t>
            </a:r>
          </a:p>
          <a:p>
            <a:r>
              <a:rPr lang="en-US" sz="1600"/>
              <a:t>dz – </a:t>
            </a:r>
            <a:r>
              <a:rPr lang="ru-RU" sz="1600"/>
              <a:t>мера расстояния до точки (от 0 до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Пример</a:t>
            </a:r>
          </a:p>
        </p:txBody>
      </p:sp>
      <p:sp>
        <p:nvSpPr>
          <p:cNvPr id="46084" name="Rectangle 6"/>
          <p:cNvSpPr>
            <a:spLocks noChangeArrowheads="1"/>
          </p:cNvSpPr>
          <p:nvPr/>
        </p:nvSpPr>
        <p:spPr bwMode="auto">
          <a:xfrm>
            <a:off x="2124075" y="1989138"/>
            <a:ext cx="6264275" cy="4465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  <p:controls>
      <p:control spid="46083" name="ShockwaveFlash1" r:id="rId2" imgW="1828800" imgH="182880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Вопросы?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Операции с векторами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Над векторами можно проделывать две основные операции</a:t>
            </a:r>
          </a:p>
          <a:p>
            <a:pPr lvl="1" eaLnBrk="1" hangingPunct="1"/>
            <a:r>
              <a:rPr lang="ru-RU" smtClean="0"/>
              <a:t>Сложение векторов</a:t>
            </a:r>
            <a:r>
              <a:rPr lang="en-US" smtClean="0"/>
              <a:t> </a:t>
            </a:r>
            <a:br>
              <a:rPr lang="en-US" smtClean="0"/>
            </a:br>
            <a:r>
              <a:rPr lang="en-US" b="1" smtClean="0"/>
              <a:t>c</a:t>
            </a:r>
            <a:r>
              <a:rPr lang="en-US" smtClean="0"/>
              <a:t> = </a:t>
            </a:r>
            <a:r>
              <a:rPr lang="en-US" b="1" smtClean="0"/>
              <a:t>a</a:t>
            </a:r>
            <a:r>
              <a:rPr lang="en-US" smtClean="0"/>
              <a:t> + </a:t>
            </a:r>
            <a:r>
              <a:rPr lang="en-US" b="1" smtClean="0"/>
              <a:t>b</a:t>
            </a:r>
            <a:endParaRPr lang="ru-RU" b="1" smtClean="0"/>
          </a:p>
          <a:p>
            <a:pPr lvl="1" eaLnBrk="1" hangingPunct="1"/>
            <a:r>
              <a:rPr lang="ru-RU" smtClean="0"/>
              <a:t>Умножение на скаляр</a:t>
            </a:r>
            <a:r>
              <a:rPr lang="en-US" smtClean="0"/>
              <a:t/>
            </a:r>
            <a:br>
              <a:rPr lang="en-US" smtClean="0"/>
            </a:br>
            <a:r>
              <a:rPr lang="en-US" b="1" smtClean="0"/>
              <a:t>c</a:t>
            </a:r>
            <a:r>
              <a:rPr lang="en-US" smtClean="0"/>
              <a:t> = s</a:t>
            </a:r>
            <a:r>
              <a:rPr lang="en-US" b="1" smtClean="0"/>
              <a:t>a</a:t>
            </a:r>
            <a:endParaRPr lang="en-US" smtClean="0"/>
          </a:p>
          <a:p>
            <a:pPr eaLnBrk="1" hangingPunct="1"/>
            <a:r>
              <a:rPr lang="ru-RU" smtClean="0"/>
              <a:t>Данные операции выполняются покомпонентно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Сложение векторов</a:t>
            </a:r>
          </a:p>
        </p:txBody>
      </p:sp>
      <p:sp>
        <p:nvSpPr>
          <p:cNvPr id="65539" name="Line 8"/>
          <p:cNvSpPr>
            <a:spLocks noChangeShapeType="1"/>
          </p:cNvSpPr>
          <p:nvPr/>
        </p:nvSpPr>
        <p:spPr bwMode="auto">
          <a:xfrm flipV="1">
            <a:off x="252413" y="2924175"/>
            <a:ext cx="1584325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0" name="Line 9"/>
          <p:cNvSpPr>
            <a:spLocks noChangeShapeType="1"/>
          </p:cNvSpPr>
          <p:nvPr/>
        </p:nvSpPr>
        <p:spPr bwMode="auto">
          <a:xfrm>
            <a:off x="252413" y="4652963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1" name="Line 10"/>
          <p:cNvSpPr>
            <a:spLocks noChangeShapeType="1"/>
          </p:cNvSpPr>
          <p:nvPr/>
        </p:nvSpPr>
        <p:spPr bwMode="auto">
          <a:xfrm flipV="1">
            <a:off x="2484438" y="3500438"/>
            <a:ext cx="1584325" cy="17287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11"/>
          <p:cNvSpPr>
            <a:spLocks noChangeShapeType="1"/>
          </p:cNvSpPr>
          <p:nvPr/>
        </p:nvSpPr>
        <p:spPr bwMode="auto">
          <a:xfrm>
            <a:off x="1836738" y="2924175"/>
            <a:ext cx="2232025" cy="576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12"/>
          <p:cNvSpPr>
            <a:spLocks noChangeShapeType="1"/>
          </p:cNvSpPr>
          <p:nvPr/>
        </p:nvSpPr>
        <p:spPr bwMode="auto">
          <a:xfrm flipV="1">
            <a:off x="252413" y="3500438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4" name="Text Box 13"/>
          <p:cNvSpPr txBox="1">
            <a:spLocks noChangeArrowheads="1"/>
          </p:cNvSpPr>
          <p:nvPr/>
        </p:nvSpPr>
        <p:spPr bwMode="auto">
          <a:xfrm>
            <a:off x="663575" y="31527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14"/>
          <p:cNvSpPr txBox="1">
            <a:spLocks noChangeArrowheads="1"/>
          </p:cNvSpPr>
          <p:nvPr/>
        </p:nvSpPr>
        <p:spPr bwMode="auto">
          <a:xfrm>
            <a:off x="1187450" y="49403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46" name="Text Box 15"/>
          <p:cNvSpPr txBox="1">
            <a:spLocks noChangeArrowheads="1"/>
          </p:cNvSpPr>
          <p:nvPr/>
        </p:nvSpPr>
        <p:spPr bwMode="auto">
          <a:xfrm>
            <a:off x="1331913" y="3644900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47" name="Line 17"/>
          <p:cNvSpPr>
            <a:spLocks noChangeShapeType="1"/>
          </p:cNvSpPr>
          <p:nvPr/>
        </p:nvSpPr>
        <p:spPr bwMode="auto">
          <a:xfrm>
            <a:off x="4787900" y="4725988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8" name="Line 20"/>
          <p:cNvSpPr>
            <a:spLocks noChangeShapeType="1"/>
          </p:cNvSpPr>
          <p:nvPr/>
        </p:nvSpPr>
        <p:spPr bwMode="auto">
          <a:xfrm flipV="1">
            <a:off x="4787900" y="3573463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9" name="Text Box 21"/>
          <p:cNvSpPr txBox="1">
            <a:spLocks noChangeArrowheads="1"/>
          </p:cNvSpPr>
          <p:nvPr/>
        </p:nvSpPr>
        <p:spPr bwMode="auto">
          <a:xfrm>
            <a:off x="5580063" y="5013325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50" name="Text Box 22"/>
          <p:cNvSpPr txBox="1">
            <a:spLocks noChangeArrowheads="1"/>
          </p:cNvSpPr>
          <p:nvPr/>
        </p:nvSpPr>
        <p:spPr bwMode="auto">
          <a:xfrm>
            <a:off x="7956550" y="45085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51" name="Text Box 23"/>
          <p:cNvSpPr txBox="1">
            <a:spLocks noChangeArrowheads="1"/>
          </p:cNvSpPr>
          <p:nvPr/>
        </p:nvSpPr>
        <p:spPr bwMode="auto">
          <a:xfrm>
            <a:off x="5867400" y="3717925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V="1">
            <a:off x="7019925" y="3573463"/>
            <a:ext cx="1584325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Масштабирование векторов</a:t>
            </a:r>
          </a:p>
        </p:txBody>
      </p:sp>
      <p:sp>
        <p:nvSpPr>
          <p:cNvPr id="66563" name="Line 4"/>
          <p:cNvSpPr>
            <a:spLocks noChangeShapeType="1"/>
          </p:cNvSpPr>
          <p:nvPr/>
        </p:nvSpPr>
        <p:spPr bwMode="auto">
          <a:xfrm flipV="1">
            <a:off x="1476375" y="2349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4" name="Line 5"/>
          <p:cNvSpPr>
            <a:spLocks noChangeShapeType="1"/>
          </p:cNvSpPr>
          <p:nvPr/>
        </p:nvSpPr>
        <p:spPr bwMode="auto">
          <a:xfrm rot="10800000" flipV="1">
            <a:off x="4140200" y="4508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5" name="Line 6"/>
          <p:cNvSpPr>
            <a:spLocks noChangeAspect="1" noChangeShapeType="1"/>
          </p:cNvSpPr>
          <p:nvPr/>
        </p:nvSpPr>
        <p:spPr bwMode="auto">
          <a:xfrm flipV="1">
            <a:off x="2268538" y="3068638"/>
            <a:ext cx="3459162" cy="259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1960563" y="27940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7" name="Text Box 8"/>
          <p:cNvSpPr txBox="1">
            <a:spLocks noChangeArrowheads="1"/>
          </p:cNvSpPr>
          <p:nvPr/>
        </p:nvSpPr>
        <p:spPr bwMode="auto">
          <a:xfrm>
            <a:off x="5508625" y="5445125"/>
            <a:ext cx="47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8" name="Text Box 9"/>
          <p:cNvSpPr txBox="1">
            <a:spLocks noChangeArrowheads="1"/>
          </p:cNvSpPr>
          <p:nvPr/>
        </p:nvSpPr>
        <p:spPr bwMode="auto">
          <a:xfrm>
            <a:off x="3205163" y="3860800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1,5</a:t>
            </a:r>
            <a:r>
              <a:rPr lang="en-US" sz="2400" b="1"/>
              <a:t>a</a:t>
            </a:r>
            <a:endParaRPr lang="ru-RU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Линейная комбинация векторов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smtClean="0"/>
              <a:t>Линейной комбинацией</a:t>
            </a:r>
            <a:r>
              <a:rPr lang="ru-RU" smtClean="0"/>
              <a:t> </a:t>
            </a:r>
            <a:r>
              <a:rPr lang="en-US" i="1" smtClean="0"/>
              <a:t>m</a:t>
            </a:r>
            <a:r>
              <a:rPr lang="en-US" smtClean="0"/>
              <a:t> </a:t>
            </a:r>
            <a:r>
              <a:rPr lang="ru-RU" smtClean="0"/>
              <a:t>векторов </a:t>
            </a:r>
            <a:r>
              <a:rPr lang="en-US" b="1" smtClean="0"/>
              <a:t>v</a:t>
            </a:r>
            <a:r>
              <a:rPr lang="en-US" i="1" baseline="-25000" smtClean="0"/>
              <a:t>1</a:t>
            </a:r>
            <a:r>
              <a:rPr lang="en-US" smtClean="0"/>
              <a:t>, </a:t>
            </a:r>
            <a:r>
              <a:rPr lang="en-US" b="1" smtClean="0"/>
              <a:t>v</a:t>
            </a:r>
            <a:r>
              <a:rPr lang="en-US" i="1" baseline="-25000" smtClean="0"/>
              <a:t>2</a:t>
            </a:r>
            <a:r>
              <a:rPr lang="en-US" smtClean="0"/>
              <a:t>, … </a:t>
            </a:r>
            <a:r>
              <a:rPr lang="en-US" b="1" smtClean="0"/>
              <a:t>v</a:t>
            </a:r>
            <a:r>
              <a:rPr lang="en-US" i="1" baseline="-25000" smtClean="0"/>
              <a:t>m</a:t>
            </a:r>
            <a:r>
              <a:rPr lang="en-US" smtClean="0"/>
              <a:t> </a:t>
            </a:r>
            <a:r>
              <a:rPr lang="ru-RU" smtClean="0"/>
              <a:t>называется вектор вида</a:t>
            </a:r>
            <a:br>
              <a:rPr lang="ru-RU" smtClean="0"/>
            </a:br>
            <a:r>
              <a:rPr lang="en-US" b="1" smtClean="0">
                <a:solidFill>
                  <a:schemeClr val="tx2"/>
                </a:solidFill>
              </a:rPr>
              <a:t>w</a:t>
            </a:r>
            <a:r>
              <a:rPr lang="en-US" smtClean="0">
                <a:solidFill>
                  <a:schemeClr val="tx2"/>
                </a:solidFill>
              </a:rPr>
              <a:t>=</a:t>
            </a:r>
            <a:r>
              <a:rPr lang="en-US" i="1" smtClean="0">
                <a:solidFill>
                  <a:schemeClr val="tx2"/>
                </a:solidFill>
              </a:rPr>
              <a:t>a</a:t>
            </a:r>
            <a:r>
              <a:rPr lang="en-US" i="1" baseline="-25000" smtClean="0">
                <a:solidFill>
                  <a:schemeClr val="tx2"/>
                </a:solidFill>
              </a:rPr>
              <a:t>1</a:t>
            </a:r>
            <a:r>
              <a:rPr lang="en-US" b="1" smtClean="0">
                <a:solidFill>
                  <a:schemeClr val="tx2"/>
                </a:solidFill>
              </a:rPr>
              <a:t>v</a:t>
            </a:r>
            <a:r>
              <a:rPr lang="en-US" i="1" baseline="-25000" smtClean="0">
                <a:solidFill>
                  <a:schemeClr val="tx2"/>
                </a:solidFill>
              </a:rPr>
              <a:t>1</a:t>
            </a:r>
            <a:r>
              <a:rPr lang="en-US" smtClean="0">
                <a:solidFill>
                  <a:schemeClr val="tx2"/>
                </a:solidFill>
              </a:rPr>
              <a:t> + </a:t>
            </a:r>
            <a:r>
              <a:rPr lang="en-US" i="1" smtClean="0">
                <a:solidFill>
                  <a:schemeClr val="tx2"/>
                </a:solidFill>
              </a:rPr>
              <a:t>a</a:t>
            </a:r>
            <a:r>
              <a:rPr lang="en-US" i="1" baseline="-25000" smtClean="0">
                <a:solidFill>
                  <a:schemeClr val="tx2"/>
                </a:solidFill>
              </a:rPr>
              <a:t>2</a:t>
            </a:r>
            <a:r>
              <a:rPr lang="en-US" b="1" smtClean="0">
                <a:solidFill>
                  <a:schemeClr val="tx2"/>
                </a:solidFill>
              </a:rPr>
              <a:t>v</a:t>
            </a:r>
            <a:r>
              <a:rPr lang="en-US" i="1" baseline="-25000" smtClean="0">
                <a:solidFill>
                  <a:schemeClr val="tx2"/>
                </a:solidFill>
              </a:rPr>
              <a:t>2</a:t>
            </a:r>
            <a:r>
              <a:rPr lang="en-US" smtClean="0">
                <a:solidFill>
                  <a:schemeClr val="tx2"/>
                </a:solidFill>
              </a:rPr>
              <a:t> + … + </a:t>
            </a:r>
            <a:r>
              <a:rPr lang="en-US" i="1" smtClean="0">
                <a:solidFill>
                  <a:schemeClr val="tx2"/>
                </a:solidFill>
              </a:rPr>
              <a:t>a</a:t>
            </a:r>
            <a:r>
              <a:rPr lang="en-US" i="1" baseline="-25000" smtClean="0">
                <a:solidFill>
                  <a:schemeClr val="tx2"/>
                </a:solidFill>
              </a:rPr>
              <a:t>m</a:t>
            </a:r>
            <a:r>
              <a:rPr lang="en-US" b="1" smtClean="0">
                <a:solidFill>
                  <a:schemeClr val="tx2"/>
                </a:solidFill>
              </a:rPr>
              <a:t>v</a:t>
            </a:r>
            <a:r>
              <a:rPr lang="en-US" i="1" baseline="-25000" smtClean="0">
                <a:solidFill>
                  <a:schemeClr val="tx2"/>
                </a:solidFill>
              </a:rPr>
              <a:t>m</a:t>
            </a:r>
            <a:r>
              <a:rPr lang="ru-RU" i="1" baseline="-25000" smtClean="0">
                <a:solidFill>
                  <a:schemeClr val="tx2"/>
                </a:solidFill>
              </a:rPr>
              <a:t> </a:t>
            </a:r>
            <a:endParaRPr lang="en-US" i="1" smtClean="0">
              <a:solidFill>
                <a:schemeClr val="tx2"/>
              </a:solidFill>
            </a:endParaRPr>
          </a:p>
          <a:p>
            <a:pPr lvl="1" eaLnBrk="1" hangingPunct="1"/>
            <a:r>
              <a:rPr lang="en-US" i="1" smtClean="0"/>
              <a:t>a</a:t>
            </a:r>
            <a:r>
              <a:rPr lang="en-US" i="1" baseline="-25000" smtClean="0"/>
              <a:t>1</a:t>
            </a:r>
            <a:r>
              <a:rPr lang="en-US" smtClean="0"/>
              <a:t>, </a:t>
            </a:r>
            <a:r>
              <a:rPr lang="en-US" i="1" smtClean="0"/>
              <a:t>a</a:t>
            </a:r>
            <a:r>
              <a:rPr lang="en-US" i="1" baseline="-25000" smtClean="0"/>
              <a:t>2</a:t>
            </a:r>
            <a:r>
              <a:rPr lang="en-US" smtClean="0"/>
              <a:t>,…,</a:t>
            </a:r>
            <a:r>
              <a:rPr lang="en-US" i="1" smtClean="0"/>
              <a:t>a</a:t>
            </a:r>
            <a:r>
              <a:rPr lang="en-US" i="1" baseline="-25000" smtClean="0"/>
              <a:t>m</a:t>
            </a:r>
            <a:r>
              <a:rPr lang="en-US" smtClean="0"/>
              <a:t> – </a:t>
            </a:r>
            <a:r>
              <a:rPr lang="ru-RU" smtClean="0"/>
              <a:t>скаляры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Аффинная комбинация векторов</a:t>
            </a:r>
            <a:r>
              <a:rPr lang="en-US" smtClean="0"/>
              <a:t> (affine combination)</a:t>
            </a:r>
            <a:endParaRPr lang="ru-RU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27797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smtClean="0"/>
              <a:t>Линейная комбинация векторов называется </a:t>
            </a:r>
            <a:r>
              <a:rPr lang="ru-RU" sz="2400" b="1" smtClean="0"/>
              <a:t>аффинной комбинацией</a:t>
            </a:r>
            <a:r>
              <a:rPr lang="ru-RU" sz="2400" smtClean="0"/>
              <a:t>, если сумма коэффициентов</a:t>
            </a:r>
            <a:br>
              <a:rPr lang="ru-RU" sz="2400" smtClean="0"/>
            </a:br>
            <a:r>
              <a:rPr lang="en-US" sz="2400" i="1" smtClean="0"/>
              <a:t>a</a:t>
            </a:r>
            <a:r>
              <a:rPr lang="en-US" sz="2400" i="1" baseline="-25000" smtClean="0"/>
              <a:t>1</a:t>
            </a:r>
            <a:r>
              <a:rPr lang="en-US" sz="2400" smtClean="0"/>
              <a:t>, </a:t>
            </a:r>
            <a:r>
              <a:rPr lang="en-US" sz="2400" i="1" smtClean="0"/>
              <a:t>a</a:t>
            </a:r>
            <a:r>
              <a:rPr lang="en-US" sz="2400" i="1" baseline="-25000" smtClean="0"/>
              <a:t>2</a:t>
            </a:r>
            <a:r>
              <a:rPr lang="en-US" sz="2400" smtClean="0"/>
              <a:t>,…,</a:t>
            </a:r>
            <a:r>
              <a:rPr lang="en-US" sz="2400" i="1" smtClean="0"/>
              <a:t>a</a:t>
            </a:r>
            <a:r>
              <a:rPr lang="en-US" sz="2400" i="1" baseline="-25000" smtClean="0"/>
              <a:t>m</a:t>
            </a:r>
            <a:r>
              <a:rPr lang="ru-RU" sz="2400" smtClean="0"/>
              <a:t> </a:t>
            </a:r>
            <a:br>
              <a:rPr lang="ru-RU" sz="2400" smtClean="0"/>
            </a:br>
            <a:r>
              <a:rPr lang="ru-RU" sz="2400" smtClean="0"/>
              <a:t>равна 1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Аффинные комбинации векторов появляются в различных контекстах, как и аффинные преобразования точек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049463" y="5013325"/>
          <a:ext cx="1878012" cy="1484313"/>
        </p:xfrm>
        <a:graphic>
          <a:graphicData uri="http://schemas.openxmlformats.org/presentationml/2006/ole">
            <p:oleObj spid="_x0000_s2055" name="Формула" r:id="rId3" imgW="545863" imgH="43161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Компьютерная графика работает с объектами, заданными в трехмерном мире</a:t>
            </a:r>
          </a:p>
          <a:p>
            <a:pPr lvl="1" eaLnBrk="1" hangingPunct="1"/>
            <a:r>
              <a:rPr lang="ru-RU" smtClean="0"/>
              <a:t>2</a:t>
            </a:r>
            <a:r>
              <a:rPr lang="en-US" smtClean="0"/>
              <a:t>D – </a:t>
            </a:r>
            <a:r>
              <a:rPr lang="ru-RU" smtClean="0"/>
              <a:t>всего лишь частный случай</a:t>
            </a:r>
          </a:p>
          <a:p>
            <a:pPr eaLnBrk="1" hangingPunct="1"/>
            <a:r>
              <a:rPr lang="ru-RU" smtClean="0"/>
              <a:t>Все эти объекты имеют форму, положение и ориентацию в виртуальном пространстве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Выпуклая комбинация векторов</a:t>
            </a:r>
            <a:r>
              <a:rPr lang="en-US" sz="4000" smtClean="0"/>
              <a:t> (convex combination)</a:t>
            </a:r>
            <a:endParaRPr lang="ru-RU" sz="4000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961312" cy="2419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b="1" smtClean="0"/>
              <a:t>Выпуклая комбинация векторов</a:t>
            </a:r>
            <a:r>
              <a:rPr lang="ru-RU" sz="2800" smtClean="0"/>
              <a:t> – аффинная комбинация векторов, каждый коэффициент которой является неотрицательным</a:t>
            </a:r>
          </a:p>
          <a:p>
            <a:pPr lvl="1" eaLnBrk="1" hangingPunct="1">
              <a:lnSpc>
                <a:spcPct val="90000"/>
              </a:lnSpc>
            </a:pPr>
            <a:r>
              <a:rPr lang="ru-RU" i="1" smtClean="0"/>
              <a:t>Все </a:t>
            </a:r>
            <a:r>
              <a:rPr lang="en-US" i="1" smtClean="0"/>
              <a:t>a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ru-RU" i="1" smtClean="0"/>
              <a:t>должны находиться между 0 и 1. Почему?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4365625"/>
          <a:ext cx="1800225" cy="1423988"/>
        </p:xfrm>
        <a:graphic>
          <a:graphicData uri="http://schemas.openxmlformats.org/presentationml/2006/ole">
            <p:oleObj spid="_x0000_s3084" name="Формула" r:id="rId3" imgW="545863" imgH="431613" progId="Equation.3">
              <p:embed/>
            </p:oleObj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2016125" y="5805488"/>
          <a:ext cx="3476625" cy="754062"/>
        </p:xfrm>
        <a:graphic>
          <a:graphicData uri="http://schemas.openxmlformats.org/presentationml/2006/ole">
            <p:oleObj spid="_x0000_s3085" name="Формула" r:id="rId4" imgW="10541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Множество всех выпуклых комбинаций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 smtClean="0"/>
              <a:t>Для двух векторов </a:t>
            </a:r>
            <a:r>
              <a:rPr lang="en-US" b="1" dirty="0" smtClean="0"/>
              <a:t>v</a:t>
            </a:r>
            <a:r>
              <a:rPr lang="en-US" i="1" baseline="-25000" dirty="0" smtClean="0"/>
              <a:t>1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v</a:t>
            </a:r>
            <a:r>
              <a:rPr lang="en-US" i="1" baseline="-25000" dirty="0" smtClean="0"/>
              <a:t>2</a:t>
            </a:r>
            <a:r>
              <a:rPr lang="en-US" dirty="0" smtClean="0"/>
              <a:t> </a:t>
            </a:r>
            <a:r>
              <a:rPr lang="ru-RU" dirty="0" smtClean="0"/>
              <a:t>множество всех выпуклых комбинаций представляет собой множество всех векторов вида: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/>
              <a:t>v</a:t>
            </a:r>
            <a:r>
              <a:rPr lang="en-US" dirty="0" smtClean="0"/>
              <a:t>=(</a:t>
            </a:r>
            <a:r>
              <a:rPr lang="en-US" i="1" dirty="0" smtClean="0"/>
              <a:t>1-a)</a:t>
            </a:r>
            <a:r>
              <a:rPr lang="en-US" b="1" i="1" dirty="0" smtClean="0"/>
              <a:t>v</a:t>
            </a:r>
            <a:r>
              <a:rPr lang="en-US" i="1" baseline="-25000" dirty="0" smtClean="0"/>
              <a:t>1</a:t>
            </a:r>
            <a:r>
              <a:rPr lang="en-US" dirty="0" smtClean="0"/>
              <a:t> + a</a:t>
            </a:r>
            <a:r>
              <a:rPr lang="en-US" b="1" dirty="0" smtClean="0"/>
              <a:t>v</a:t>
            </a:r>
            <a:r>
              <a:rPr lang="en-US" i="1" baseline="-25000" dirty="0" smtClean="0"/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ru-RU" dirty="0" smtClean="0"/>
              <a:t>может изменяться от 0 до 1. (Почему?)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b="1" dirty="0" smtClean="0"/>
              <a:t>v</a:t>
            </a:r>
            <a:r>
              <a:rPr lang="en-US" dirty="0" smtClean="0"/>
              <a:t>=</a:t>
            </a:r>
            <a:r>
              <a:rPr lang="en-US" b="1" i="1" dirty="0" smtClean="0"/>
              <a:t>v</a:t>
            </a:r>
            <a:r>
              <a:rPr lang="en-US" i="1" baseline="-25000" dirty="0" smtClean="0"/>
              <a:t>1</a:t>
            </a:r>
            <a:r>
              <a:rPr lang="en-US" dirty="0" smtClean="0"/>
              <a:t> + </a:t>
            </a:r>
            <a:r>
              <a:rPr lang="en-US" i="1" dirty="0" smtClean="0"/>
              <a:t>a(v</a:t>
            </a:r>
            <a:r>
              <a:rPr lang="en-US" i="1" baseline="-25000" dirty="0" smtClean="0"/>
              <a:t>2</a:t>
            </a:r>
            <a:r>
              <a:rPr lang="en-US" i="1" dirty="0" smtClean="0"/>
              <a:t> - v</a:t>
            </a:r>
            <a:r>
              <a:rPr lang="en-US" i="1" baseline="-25000" dirty="0" smtClean="0"/>
              <a:t>1</a:t>
            </a:r>
            <a:r>
              <a:rPr lang="en-US" i="1" dirty="0" smtClean="0"/>
              <a:t>)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Пример</a:t>
            </a:r>
          </a:p>
        </p:txBody>
      </p:sp>
      <p:sp>
        <p:nvSpPr>
          <p:cNvPr id="69635" name="Line 4"/>
          <p:cNvSpPr>
            <a:spLocks noChangeShapeType="1"/>
          </p:cNvSpPr>
          <p:nvPr/>
        </p:nvSpPr>
        <p:spPr bwMode="auto">
          <a:xfrm flipV="1">
            <a:off x="1403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6" name="Line 5"/>
          <p:cNvSpPr>
            <a:spLocks noChangeShapeType="1"/>
          </p:cNvSpPr>
          <p:nvPr/>
        </p:nvSpPr>
        <p:spPr bwMode="auto">
          <a:xfrm>
            <a:off x="1403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 flipV="1">
            <a:off x="1403350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8" name="Line 14"/>
          <p:cNvSpPr>
            <a:spLocks noChangeShapeType="1"/>
          </p:cNvSpPr>
          <p:nvPr/>
        </p:nvSpPr>
        <p:spPr bwMode="auto">
          <a:xfrm flipV="1">
            <a:off x="1403350" y="4581525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V="1">
            <a:off x="1403350" y="3860800"/>
            <a:ext cx="1512888" cy="20145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2411413" y="3284538"/>
            <a:ext cx="1223962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9641" name="Text Box 17"/>
          <p:cNvSpPr txBox="1">
            <a:spLocks noChangeArrowheads="1"/>
          </p:cNvSpPr>
          <p:nvPr/>
        </p:nvSpPr>
        <p:spPr bwMode="auto">
          <a:xfrm>
            <a:off x="3563938" y="4652963"/>
            <a:ext cx="398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69642" name="Text Box 18"/>
          <p:cNvSpPr txBox="1">
            <a:spLocks noChangeArrowheads="1"/>
          </p:cNvSpPr>
          <p:nvPr/>
        </p:nvSpPr>
        <p:spPr bwMode="auto">
          <a:xfrm>
            <a:off x="1908175" y="2924175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2411413" y="3933825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aseline="-25000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3203575" y="3573463"/>
            <a:ext cx="10358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i="1" baseline="-25000" dirty="0" smtClean="0"/>
              <a:t>2</a:t>
            </a:r>
            <a:r>
              <a:rPr lang="en-US" i="1" dirty="0" smtClean="0"/>
              <a:t>- v</a:t>
            </a:r>
            <a:r>
              <a:rPr lang="en-US" i="1" baseline="-25000" dirty="0" smtClean="0"/>
              <a:t>1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 flipV="1">
            <a:off x="2925763" y="3840163"/>
            <a:ext cx="709612" cy="7413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5056188" y="2436813"/>
            <a:ext cx="376396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Выпуклой комбинацией векторов 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ru-RU" dirty="0"/>
              <a:t> и </a:t>
            </a:r>
            <a:r>
              <a:rPr lang="en-US" b="1" dirty="0"/>
              <a:t>v</a:t>
            </a:r>
            <a:r>
              <a:rPr lang="ru-RU" baseline="-25000" dirty="0"/>
              <a:t>2</a:t>
            </a:r>
            <a:r>
              <a:rPr lang="ru-RU" dirty="0"/>
              <a:t> является множество всех векторов </a:t>
            </a:r>
            <a:r>
              <a:rPr lang="en-US" b="1" dirty="0"/>
              <a:t>v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ru-RU" dirty="0"/>
              <a:t>удовлетворяющих условию:</a:t>
            </a:r>
          </a:p>
          <a:p>
            <a:r>
              <a:rPr lang="en-US" b="1" dirty="0"/>
              <a:t>v</a:t>
            </a:r>
            <a:r>
              <a:rPr lang="en-US" dirty="0"/>
              <a:t>=(</a:t>
            </a:r>
            <a:r>
              <a:rPr lang="en-US" i="1" dirty="0" smtClean="0"/>
              <a:t>1-a)</a:t>
            </a:r>
            <a:r>
              <a:rPr lang="en-US" b="1" i="1" dirty="0" smtClean="0"/>
              <a:t>v</a:t>
            </a:r>
            <a:r>
              <a:rPr lang="en-US" i="1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a</a:t>
            </a:r>
            <a:r>
              <a:rPr lang="en-US" b="1" dirty="0" smtClean="0"/>
              <a:t>v</a:t>
            </a:r>
            <a:r>
              <a:rPr lang="en-US" i="1" baseline="-25000" dirty="0" smtClean="0"/>
              <a:t>2</a:t>
            </a:r>
            <a:endParaRPr lang="ru-RU" i="1" baseline="-25000" dirty="0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V="1">
            <a:off x="1403350" y="4076700"/>
            <a:ext cx="1728788" cy="17986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 flipV="1">
            <a:off x="1403350" y="3454400"/>
            <a:ext cx="1165225" cy="24209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flipV="1">
            <a:off x="1403350" y="4292600"/>
            <a:ext cx="1944688" cy="15827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5" grpId="0" animBg="1"/>
      <p:bldP spid="46096" grpId="0" animBg="1"/>
      <p:bldP spid="46099" grpId="0"/>
      <p:bldP spid="46101" grpId="0"/>
      <p:bldP spid="46102" grpId="0" animBg="1"/>
      <p:bldP spid="46103" grpId="0"/>
      <p:bldP spid="46104" grpId="0" animBg="1"/>
      <p:bldP spid="46104" grpId="1" animBg="1"/>
      <p:bldP spid="46105" grpId="0" animBg="1"/>
      <p:bldP spid="46105" grpId="1" animBg="1"/>
      <p:bldP spid="46106" grpId="0" animBg="1"/>
      <p:bldP spid="4610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Модуль (длина, величина) вектора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2924175"/>
          </a:xfrm>
        </p:spPr>
        <p:txBody>
          <a:bodyPr/>
          <a:lstStyle/>
          <a:p>
            <a:pPr eaLnBrk="1" hangingPunct="1"/>
            <a:r>
              <a:rPr lang="ru-RU" sz="2800" smtClean="0"/>
              <a:t>Модулем или длиной вектора </a:t>
            </a:r>
            <a:r>
              <a:rPr lang="en-US" sz="2800" smtClean="0"/>
              <a:t>w </a:t>
            </a:r>
            <a:r>
              <a:rPr lang="ru-RU" sz="2800" smtClean="0"/>
              <a:t>называется расстояние от его начала до конца</a:t>
            </a:r>
          </a:p>
          <a:p>
            <a:pPr eaLnBrk="1" hangingPunct="1"/>
            <a:r>
              <a:rPr lang="ru-RU" sz="2800" smtClean="0"/>
              <a:t>Для </a:t>
            </a:r>
            <a:r>
              <a:rPr lang="en-US" sz="2800" smtClean="0"/>
              <a:t>n-</a:t>
            </a:r>
            <a:r>
              <a:rPr lang="ru-RU" sz="2800" smtClean="0"/>
              <a:t>мерного вектора </a:t>
            </a:r>
            <a:r>
              <a:rPr lang="en-US" sz="2800" smtClean="0"/>
              <a:t>w, </a:t>
            </a:r>
            <a:r>
              <a:rPr lang="ru-RU" sz="2800" smtClean="0"/>
              <a:t>представленного </a:t>
            </a:r>
            <a:r>
              <a:rPr lang="en-US" sz="2800" smtClean="0"/>
              <a:t>n-</a:t>
            </a:r>
            <a:r>
              <a:rPr lang="ru-RU" sz="2800" smtClean="0"/>
              <a:t>кортежем (</a:t>
            </a:r>
            <a:r>
              <a:rPr lang="en-US" sz="2800" smtClean="0"/>
              <a:t>w</a:t>
            </a:r>
            <a:r>
              <a:rPr lang="en-US" sz="2800" baseline="-25000" smtClean="0"/>
              <a:t>1</a:t>
            </a:r>
            <a:r>
              <a:rPr lang="en-US" sz="2800" smtClean="0"/>
              <a:t>, w</a:t>
            </a:r>
            <a:r>
              <a:rPr lang="en-US" sz="2800" baseline="-25000" smtClean="0"/>
              <a:t>2</a:t>
            </a:r>
            <a:r>
              <a:rPr lang="en-US" sz="2800" smtClean="0"/>
              <a:t>,…,w</a:t>
            </a:r>
            <a:r>
              <a:rPr lang="en-US" sz="2800" baseline="-25000" smtClean="0"/>
              <a:t>n</a:t>
            </a:r>
            <a:r>
              <a:rPr lang="en-US" sz="2800" smtClean="0"/>
              <a:t>) </a:t>
            </a:r>
            <a:r>
              <a:rPr lang="ru-RU" sz="2800" smtClean="0"/>
              <a:t>длина вычисляется по теореме Пифагора:</a:t>
            </a:r>
          </a:p>
        </p:txBody>
      </p:sp>
      <p:graphicFrame>
        <p:nvGraphicFramePr>
          <p:cNvPr id="4813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143250" y="5143500"/>
          <a:ext cx="4090988" cy="790575"/>
        </p:xfrm>
        <a:graphic>
          <a:graphicData uri="http://schemas.openxmlformats.org/presentationml/2006/ole">
            <p:oleObj spid="_x0000_s4103" name="Формула" r:id="rId3" imgW="1511300" imgH="292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Единичный вектор (орт), нормирование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772400" cy="2879725"/>
          </a:xfrm>
        </p:spPr>
        <p:txBody>
          <a:bodyPr/>
          <a:lstStyle/>
          <a:p>
            <a:pPr eaLnBrk="1" hangingPunct="1"/>
            <a:r>
              <a:rPr lang="ru-RU" sz="2800" b="1" smtClean="0"/>
              <a:t>Единичный вектор</a:t>
            </a:r>
            <a:r>
              <a:rPr lang="ru-RU" sz="2800" smtClean="0"/>
              <a:t> – это вектор, имеющий единичную длину</a:t>
            </a:r>
          </a:p>
          <a:p>
            <a:pPr eaLnBrk="1" hangingPunct="1"/>
            <a:r>
              <a:rPr lang="ru-RU" sz="2800" b="1" smtClean="0"/>
              <a:t>Нормирование</a:t>
            </a:r>
            <a:r>
              <a:rPr lang="ru-RU" sz="2800" smtClean="0"/>
              <a:t> – масштабирование ненулевого вектора </a:t>
            </a:r>
            <a:r>
              <a:rPr lang="en-US" sz="2800" b="1" smtClean="0"/>
              <a:t>a</a:t>
            </a:r>
            <a:r>
              <a:rPr lang="ru-RU" sz="2800" smtClean="0"/>
              <a:t> так, чтобы получить в результате единичный вектор</a:t>
            </a:r>
            <a:r>
              <a:rPr lang="en-US" sz="2800" smtClean="0"/>
              <a:t> </a:t>
            </a:r>
            <a:r>
              <a:rPr lang="en-US" sz="2800" b="1" smtClean="0">
                <a:cs typeface="Tahoma" pitchFamily="34" charset="0"/>
              </a:rPr>
              <a:t>â</a:t>
            </a:r>
            <a:r>
              <a:rPr lang="ru-RU" sz="2800" smtClean="0"/>
              <a:t>, с тем же направлением, что и вектор </a:t>
            </a:r>
            <a:r>
              <a:rPr lang="en-US" sz="2800" b="1" smtClean="0"/>
              <a:t>a</a:t>
            </a:r>
            <a:endParaRPr lang="ru-RU" sz="2800" b="1" smtClean="0"/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41488" y="5013325"/>
          <a:ext cx="1484312" cy="1528763"/>
        </p:xfrm>
        <a:graphic>
          <a:graphicData uri="http://schemas.openxmlformats.org/presentationml/2006/ole">
            <p:oleObj spid="_x0000_s5132" name="Формула" r:id="rId3" imgW="431613" imgH="444307" progId="Equation.3">
              <p:embed/>
            </p:oleObj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5795963" y="5229225"/>
          <a:ext cx="1770062" cy="873125"/>
        </p:xfrm>
        <a:graphic>
          <a:graphicData uri="http://schemas.openxmlformats.org/presentationml/2006/ole">
            <p:oleObj spid="_x0000_s5133" name="Формула" r:id="rId4" imgW="482391" imgH="25389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Скалярное произведение векторов </a:t>
            </a:r>
            <a:r>
              <a:rPr lang="en-US" smtClean="0"/>
              <a:t>(dot product)</a:t>
            </a:r>
            <a:endParaRPr lang="ru-RU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 smtClean="0"/>
              <a:t>Скалярное произведение</a:t>
            </a:r>
            <a:r>
              <a:rPr lang="ru-RU" sz="2800" smtClean="0"/>
              <a:t> двух </a:t>
            </a:r>
            <a:r>
              <a:rPr lang="en-US" sz="2800" smtClean="0"/>
              <a:t>n-</a:t>
            </a:r>
            <a:r>
              <a:rPr lang="ru-RU" sz="2800" smtClean="0"/>
              <a:t>мерных векторов </a:t>
            </a:r>
            <a:r>
              <a:rPr lang="en-US" sz="2800" b="1" smtClean="0"/>
              <a:t>v</a:t>
            </a:r>
            <a:r>
              <a:rPr lang="en-US" sz="2800" smtClean="0"/>
              <a:t>=(v</a:t>
            </a:r>
            <a:r>
              <a:rPr lang="en-US" sz="2800" baseline="-25000" smtClean="0"/>
              <a:t>1</a:t>
            </a:r>
            <a:r>
              <a:rPr lang="en-US" sz="2800" smtClean="0"/>
              <a:t>, v</a:t>
            </a:r>
            <a:r>
              <a:rPr lang="en-US" sz="2800" baseline="-25000" smtClean="0"/>
              <a:t>2</a:t>
            </a:r>
            <a:r>
              <a:rPr lang="en-US" sz="2800" smtClean="0"/>
              <a:t>,…,v</a:t>
            </a:r>
            <a:r>
              <a:rPr lang="en-US" sz="2800" baseline="-25000" smtClean="0"/>
              <a:t>n</a:t>
            </a:r>
            <a:r>
              <a:rPr lang="en-US" sz="2800" smtClean="0"/>
              <a:t>) </a:t>
            </a:r>
            <a:r>
              <a:rPr lang="ru-RU" sz="2800" smtClean="0"/>
              <a:t>и </a:t>
            </a:r>
            <a:r>
              <a:rPr lang="en-US" sz="2800" b="1" smtClean="0"/>
              <a:t>w</a:t>
            </a:r>
            <a:r>
              <a:rPr lang="en-US" sz="2800" smtClean="0"/>
              <a:t>=(w</a:t>
            </a:r>
            <a:r>
              <a:rPr lang="en-US" sz="2800" baseline="-25000" smtClean="0"/>
              <a:t>1</a:t>
            </a:r>
            <a:r>
              <a:rPr lang="en-US" sz="2800" smtClean="0"/>
              <a:t>, w</a:t>
            </a:r>
            <a:r>
              <a:rPr lang="en-US" sz="2800" baseline="-25000" smtClean="0"/>
              <a:t>2</a:t>
            </a:r>
            <a:r>
              <a:rPr lang="en-US" sz="2800" smtClean="0"/>
              <a:t>,…,w</a:t>
            </a:r>
            <a:r>
              <a:rPr lang="en-US" sz="2800" baseline="-25000" smtClean="0"/>
              <a:t>n</a:t>
            </a:r>
            <a:r>
              <a:rPr lang="en-US" sz="2800" smtClean="0"/>
              <a:t>) </a:t>
            </a:r>
            <a:r>
              <a:rPr lang="ru-RU" sz="2800" smtClean="0"/>
              <a:t>обозначается </a:t>
            </a:r>
            <a:r>
              <a:rPr lang="en-US" sz="2800" b="1" smtClean="0">
                <a:solidFill>
                  <a:schemeClr val="hlink"/>
                </a:solidFill>
              </a:rPr>
              <a:t>v </a:t>
            </a:r>
            <a:r>
              <a:rPr lang="en-US" sz="2800" b="1" smtClean="0">
                <a:solidFill>
                  <a:schemeClr val="hlink"/>
                </a:solidFill>
                <a:cs typeface="Tahoma" pitchFamily="34" charset="0"/>
              </a:rPr>
              <a:t>∙</a:t>
            </a:r>
            <a:r>
              <a:rPr lang="ru-RU" sz="2800" b="1" smtClean="0">
                <a:solidFill>
                  <a:schemeClr val="hlink"/>
                </a:solidFill>
              </a:rPr>
              <a:t> </a:t>
            </a:r>
            <a:r>
              <a:rPr lang="en-US" sz="2800" b="1" smtClean="0">
                <a:solidFill>
                  <a:schemeClr val="hlink"/>
                </a:solidFill>
              </a:rPr>
              <a:t>w</a:t>
            </a:r>
            <a:r>
              <a:rPr lang="en-US" sz="2800" smtClean="0"/>
              <a:t> </a:t>
            </a:r>
            <a:r>
              <a:rPr lang="ru-RU" sz="2800" smtClean="0"/>
              <a:t>и имеет величину</a:t>
            </a:r>
            <a:r>
              <a:rPr lang="en-US" sz="2800" smtClean="0"/>
              <a:t>:</a:t>
            </a:r>
            <a:endParaRPr lang="ru-RU" sz="2800" b="1" smtClean="0">
              <a:solidFill>
                <a:schemeClr val="hlink"/>
              </a:solidFill>
            </a:endParaRPr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619250" y="3573463"/>
          <a:ext cx="3238500" cy="1250950"/>
        </p:xfrm>
        <a:graphic>
          <a:graphicData uri="http://schemas.openxmlformats.org/presentationml/2006/ole">
            <p:oleObj spid="_x0000_s6151" name="Формула" r:id="rId3" imgW="11176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Свойства скалярного произведения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Симметрия (коммутативность)</a:t>
            </a:r>
            <a:endParaRPr lang="en-US" smtClean="0"/>
          </a:p>
          <a:p>
            <a:pPr lvl="1" eaLnBrk="1" hangingPunct="1"/>
            <a:r>
              <a:rPr lang="en-US" b="1" smtClean="0"/>
              <a:t>a</a:t>
            </a:r>
            <a:r>
              <a:rPr lang="en-US" smtClean="0"/>
              <a:t> </a:t>
            </a:r>
            <a:r>
              <a:rPr lang="en-US" smtClean="0">
                <a:cs typeface="Tahoma" pitchFamily="34" charset="0"/>
              </a:rPr>
              <a:t>∙ </a:t>
            </a:r>
            <a:r>
              <a:rPr lang="en-US" b="1" smtClean="0">
                <a:cs typeface="Tahoma" pitchFamily="34" charset="0"/>
              </a:rPr>
              <a:t>b</a:t>
            </a:r>
            <a:r>
              <a:rPr lang="en-US" smtClean="0">
                <a:cs typeface="Tahoma" pitchFamily="34" charset="0"/>
              </a:rPr>
              <a:t> = </a:t>
            </a:r>
            <a:r>
              <a:rPr lang="en-US" b="1" smtClean="0">
                <a:cs typeface="Tahoma" pitchFamily="34" charset="0"/>
              </a:rPr>
              <a:t>b</a:t>
            </a:r>
            <a:r>
              <a:rPr lang="en-US" smtClean="0">
                <a:cs typeface="Tahoma" pitchFamily="34" charset="0"/>
              </a:rPr>
              <a:t> ∙ </a:t>
            </a:r>
            <a:r>
              <a:rPr lang="en-US" b="1" smtClean="0">
                <a:cs typeface="Tahoma" pitchFamily="34" charset="0"/>
              </a:rPr>
              <a:t>a</a:t>
            </a:r>
          </a:p>
          <a:p>
            <a:pPr eaLnBrk="1" hangingPunct="1"/>
            <a:r>
              <a:rPr lang="ru-RU" smtClean="0"/>
              <a:t>Линейность (дистрибутивность)</a:t>
            </a:r>
            <a:endParaRPr lang="en-US" smtClean="0"/>
          </a:p>
          <a:p>
            <a:pPr lvl="1" eaLnBrk="1" hangingPunct="1"/>
            <a:r>
              <a:rPr lang="en-US" smtClean="0"/>
              <a:t>(</a:t>
            </a:r>
            <a:r>
              <a:rPr lang="en-US" b="1" smtClean="0"/>
              <a:t>a</a:t>
            </a:r>
            <a:r>
              <a:rPr lang="en-US" smtClean="0"/>
              <a:t> + </a:t>
            </a:r>
            <a:r>
              <a:rPr lang="en-US" b="1" smtClean="0"/>
              <a:t>c</a:t>
            </a:r>
            <a:r>
              <a:rPr lang="en-US" smtClean="0"/>
              <a:t>) </a:t>
            </a:r>
            <a:r>
              <a:rPr lang="en-US" smtClean="0">
                <a:cs typeface="Tahoma" pitchFamily="34" charset="0"/>
              </a:rPr>
              <a:t>∙ </a:t>
            </a:r>
            <a:r>
              <a:rPr lang="en-US" b="1" smtClean="0">
                <a:cs typeface="Tahoma" pitchFamily="34" charset="0"/>
              </a:rPr>
              <a:t>b</a:t>
            </a:r>
            <a:r>
              <a:rPr lang="en-US" smtClean="0">
                <a:cs typeface="Tahoma" pitchFamily="34" charset="0"/>
              </a:rPr>
              <a:t> = </a:t>
            </a:r>
            <a:r>
              <a:rPr lang="en-US" b="1" smtClean="0">
                <a:cs typeface="Tahoma" pitchFamily="34" charset="0"/>
              </a:rPr>
              <a:t>a</a:t>
            </a:r>
            <a:r>
              <a:rPr lang="en-US" smtClean="0">
                <a:cs typeface="Tahoma" pitchFamily="34" charset="0"/>
              </a:rPr>
              <a:t> ∙ </a:t>
            </a:r>
            <a:r>
              <a:rPr lang="en-US" b="1" smtClean="0">
                <a:cs typeface="Tahoma" pitchFamily="34" charset="0"/>
              </a:rPr>
              <a:t>b</a:t>
            </a:r>
            <a:r>
              <a:rPr lang="en-US" smtClean="0">
                <a:cs typeface="Tahoma" pitchFamily="34" charset="0"/>
              </a:rPr>
              <a:t> + </a:t>
            </a:r>
            <a:r>
              <a:rPr lang="en-US" b="1" smtClean="0">
                <a:cs typeface="Tahoma" pitchFamily="34" charset="0"/>
              </a:rPr>
              <a:t>c</a:t>
            </a:r>
            <a:r>
              <a:rPr lang="en-US" smtClean="0">
                <a:cs typeface="Tahoma" pitchFamily="34" charset="0"/>
              </a:rPr>
              <a:t> ∙ </a:t>
            </a:r>
            <a:r>
              <a:rPr lang="en-US" b="1" smtClean="0">
                <a:cs typeface="Tahoma" pitchFamily="34" charset="0"/>
              </a:rPr>
              <a:t>b</a:t>
            </a:r>
          </a:p>
          <a:p>
            <a:pPr eaLnBrk="1" hangingPunct="1"/>
            <a:r>
              <a:rPr lang="ru-RU" smtClean="0"/>
              <a:t>Однородность (ассоциативность)</a:t>
            </a:r>
            <a:endParaRPr lang="en-US" smtClean="0"/>
          </a:p>
          <a:p>
            <a:pPr lvl="1" eaLnBrk="1" hangingPunct="1"/>
            <a:r>
              <a:rPr lang="en-US" smtClean="0"/>
              <a:t>(</a:t>
            </a:r>
            <a:r>
              <a:rPr lang="en-US" i="1" smtClean="0"/>
              <a:t>s</a:t>
            </a:r>
            <a:r>
              <a:rPr lang="en-US" b="1" smtClean="0"/>
              <a:t>a</a:t>
            </a:r>
            <a:r>
              <a:rPr lang="en-US" smtClean="0"/>
              <a:t>) </a:t>
            </a:r>
            <a:r>
              <a:rPr lang="en-US" smtClean="0">
                <a:cs typeface="Tahoma" pitchFamily="34" charset="0"/>
              </a:rPr>
              <a:t>∙ </a:t>
            </a:r>
            <a:r>
              <a:rPr lang="en-US" b="1" smtClean="0">
                <a:cs typeface="Tahoma" pitchFamily="34" charset="0"/>
              </a:rPr>
              <a:t>b</a:t>
            </a:r>
            <a:r>
              <a:rPr lang="en-US" smtClean="0">
                <a:cs typeface="Tahoma" pitchFamily="34" charset="0"/>
              </a:rPr>
              <a:t> = </a:t>
            </a:r>
            <a:r>
              <a:rPr lang="en-US" i="1" smtClean="0">
                <a:cs typeface="Tahoma" pitchFamily="34" charset="0"/>
              </a:rPr>
              <a:t>s </a:t>
            </a:r>
            <a:r>
              <a:rPr lang="en-US" smtClean="0">
                <a:cs typeface="Tahoma" pitchFamily="34" charset="0"/>
              </a:rPr>
              <a:t>(</a:t>
            </a:r>
            <a:r>
              <a:rPr lang="en-US" b="1" smtClean="0">
                <a:cs typeface="Tahoma" pitchFamily="34" charset="0"/>
              </a:rPr>
              <a:t>a</a:t>
            </a:r>
            <a:r>
              <a:rPr lang="en-US" smtClean="0">
                <a:cs typeface="Tahoma" pitchFamily="34" charset="0"/>
              </a:rPr>
              <a:t> ∙ </a:t>
            </a:r>
            <a:r>
              <a:rPr lang="en-US" b="1" smtClean="0">
                <a:cs typeface="Tahoma" pitchFamily="34" charset="0"/>
              </a:rPr>
              <a:t>b</a:t>
            </a:r>
            <a:r>
              <a:rPr lang="en-US" smtClean="0">
                <a:cs typeface="Tahoma" pitchFamily="34" charset="0"/>
              </a:rPr>
              <a:t>)</a:t>
            </a:r>
            <a:endParaRPr lang="ru-RU" smtClean="0"/>
          </a:p>
          <a:p>
            <a:pPr eaLnBrk="1" hangingPunct="1"/>
            <a:r>
              <a:rPr lang="en-US" smtClean="0"/>
              <a:t>|</a:t>
            </a:r>
            <a:r>
              <a:rPr lang="en-US" b="1" smtClean="0"/>
              <a:t>b</a:t>
            </a:r>
            <a:r>
              <a:rPr lang="en-US" smtClean="0"/>
              <a:t>|</a:t>
            </a:r>
            <a:r>
              <a:rPr lang="en-US" baseline="30000" smtClean="0"/>
              <a:t>2</a:t>
            </a:r>
            <a:r>
              <a:rPr lang="en-US" smtClean="0"/>
              <a:t> = </a:t>
            </a:r>
            <a:r>
              <a:rPr lang="en-US" b="1" smtClean="0"/>
              <a:t>b </a:t>
            </a:r>
            <a:r>
              <a:rPr lang="en-US" smtClean="0">
                <a:cs typeface="Tahoma" pitchFamily="34" charset="0"/>
              </a:rPr>
              <a:t>∙ </a:t>
            </a:r>
            <a:r>
              <a:rPr lang="en-US" b="1" smtClean="0">
                <a:cs typeface="Tahoma" pitchFamily="34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Угол между двумя векторами</a:t>
            </a:r>
          </a:p>
        </p:txBody>
      </p:sp>
      <p:sp>
        <p:nvSpPr>
          <p:cNvPr id="71683" name="Line 5"/>
          <p:cNvSpPr>
            <a:spLocks noChangeShapeType="1"/>
          </p:cNvSpPr>
          <p:nvPr/>
        </p:nvSpPr>
        <p:spPr bwMode="auto">
          <a:xfrm flipV="1">
            <a:off x="1403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4" name="Line 6"/>
          <p:cNvSpPr>
            <a:spLocks noChangeShapeType="1"/>
          </p:cNvSpPr>
          <p:nvPr/>
        </p:nvSpPr>
        <p:spPr bwMode="auto">
          <a:xfrm>
            <a:off x="1403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5" name="Line 7"/>
          <p:cNvSpPr>
            <a:spLocks noChangeShapeType="1"/>
          </p:cNvSpPr>
          <p:nvPr/>
        </p:nvSpPr>
        <p:spPr bwMode="auto">
          <a:xfrm flipV="1">
            <a:off x="1403350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6" name="Line 8"/>
          <p:cNvSpPr>
            <a:spLocks noChangeShapeType="1"/>
          </p:cNvSpPr>
          <p:nvPr/>
        </p:nvSpPr>
        <p:spPr bwMode="auto">
          <a:xfrm flipV="1">
            <a:off x="1403350" y="4581525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7" name="Text Box 11"/>
          <p:cNvSpPr txBox="1">
            <a:spLocks noChangeArrowheads="1"/>
          </p:cNvSpPr>
          <p:nvPr/>
        </p:nvSpPr>
        <p:spPr bwMode="auto">
          <a:xfrm>
            <a:off x="3563938" y="46529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aseline="-25000"/>
          </a:p>
        </p:txBody>
      </p:sp>
      <p:sp>
        <p:nvSpPr>
          <p:cNvPr id="71688" name="Text Box 12"/>
          <p:cNvSpPr txBox="1">
            <a:spLocks noChangeArrowheads="1"/>
          </p:cNvSpPr>
          <p:nvPr/>
        </p:nvSpPr>
        <p:spPr bwMode="auto">
          <a:xfrm>
            <a:off x="1908175" y="29241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aseline="-25000"/>
          </a:p>
        </p:txBody>
      </p:sp>
      <p:sp>
        <p:nvSpPr>
          <p:cNvPr id="71689" name="Arc 19"/>
          <p:cNvSpPr>
            <a:spLocks/>
          </p:cNvSpPr>
          <p:nvPr/>
        </p:nvSpPr>
        <p:spPr bwMode="auto">
          <a:xfrm>
            <a:off x="1403350" y="5035550"/>
            <a:ext cx="936625" cy="841375"/>
          </a:xfrm>
          <a:custGeom>
            <a:avLst/>
            <a:gdLst>
              <a:gd name="T0" fmla="*/ 656426629 w 21600"/>
              <a:gd name="T1" fmla="*/ 0 h 20651"/>
              <a:gd name="T2" fmla="*/ 1760388826 w 21600"/>
              <a:gd name="T3" fmla="*/ 1396646607 h 20651"/>
              <a:gd name="T4" fmla="*/ 0 w 21600"/>
              <a:gd name="T5" fmla="*/ 1355594074 h 20651"/>
              <a:gd name="T6" fmla="*/ 0 60000 65536"/>
              <a:gd name="T7" fmla="*/ 0 60000 65536"/>
              <a:gd name="T8" fmla="*/ 0 60000 65536"/>
              <a:gd name="T9" fmla="*/ 0 w 21600"/>
              <a:gd name="T10" fmla="*/ 0 h 20651"/>
              <a:gd name="T11" fmla="*/ 21600 w 21600"/>
              <a:gd name="T12" fmla="*/ 20651 h 206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651" fill="none" extrusionOk="0">
                <a:moveTo>
                  <a:pt x="8050" y="0"/>
                </a:moveTo>
                <a:cubicBezTo>
                  <a:pt x="16236" y="3288"/>
                  <a:pt x="21600" y="11222"/>
                  <a:pt x="21600" y="20044"/>
                </a:cubicBezTo>
                <a:cubicBezTo>
                  <a:pt x="21600" y="20246"/>
                  <a:pt x="21597" y="20448"/>
                  <a:pt x="21591" y="20651"/>
                </a:cubicBezTo>
              </a:path>
              <a:path w="21600" h="20651" stroke="0" extrusionOk="0">
                <a:moveTo>
                  <a:pt x="8050" y="0"/>
                </a:moveTo>
                <a:cubicBezTo>
                  <a:pt x="16236" y="3288"/>
                  <a:pt x="21600" y="11222"/>
                  <a:pt x="21600" y="20044"/>
                </a:cubicBezTo>
                <a:cubicBezTo>
                  <a:pt x="21600" y="20246"/>
                  <a:pt x="21597" y="20448"/>
                  <a:pt x="21591" y="20651"/>
                </a:cubicBezTo>
                <a:lnTo>
                  <a:pt x="0" y="200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0" name="Arc 20"/>
          <p:cNvSpPr>
            <a:spLocks/>
          </p:cNvSpPr>
          <p:nvPr/>
        </p:nvSpPr>
        <p:spPr bwMode="auto">
          <a:xfrm>
            <a:off x="1403350" y="5176838"/>
            <a:ext cx="1368425" cy="681037"/>
          </a:xfrm>
          <a:custGeom>
            <a:avLst/>
            <a:gdLst>
              <a:gd name="T0" fmla="*/ 2147483647 w 21600"/>
              <a:gd name="T1" fmla="*/ 0 h 11682"/>
              <a:gd name="T2" fmla="*/ 2147483647 w 21600"/>
              <a:gd name="T3" fmla="*/ 2147483647 h 11682"/>
              <a:gd name="T4" fmla="*/ 0 w 21600"/>
              <a:gd name="T5" fmla="*/ 2147483647 h 11682"/>
              <a:gd name="T6" fmla="*/ 0 60000 65536"/>
              <a:gd name="T7" fmla="*/ 0 60000 65536"/>
              <a:gd name="T8" fmla="*/ 0 60000 65536"/>
              <a:gd name="T9" fmla="*/ 0 w 21600"/>
              <a:gd name="T10" fmla="*/ 0 h 11682"/>
              <a:gd name="T11" fmla="*/ 21600 w 21600"/>
              <a:gd name="T12" fmla="*/ 11682 h 116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682" fill="none" extrusionOk="0">
                <a:moveTo>
                  <a:pt x="18544" y="0"/>
                </a:moveTo>
                <a:cubicBezTo>
                  <a:pt x="20544" y="3348"/>
                  <a:pt x="21600" y="7175"/>
                  <a:pt x="21600" y="11075"/>
                </a:cubicBezTo>
                <a:cubicBezTo>
                  <a:pt x="21600" y="11277"/>
                  <a:pt x="21597" y="11479"/>
                  <a:pt x="21591" y="11682"/>
                </a:cubicBezTo>
              </a:path>
              <a:path w="21600" h="11682" stroke="0" extrusionOk="0">
                <a:moveTo>
                  <a:pt x="18544" y="0"/>
                </a:moveTo>
                <a:cubicBezTo>
                  <a:pt x="20544" y="3348"/>
                  <a:pt x="21600" y="7175"/>
                  <a:pt x="21600" y="11075"/>
                </a:cubicBezTo>
                <a:cubicBezTo>
                  <a:pt x="21600" y="11277"/>
                  <a:pt x="21597" y="11479"/>
                  <a:pt x="21591" y="11682"/>
                </a:cubicBezTo>
                <a:lnTo>
                  <a:pt x="0" y="1107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1" name="Arc 21"/>
          <p:cNvSpPr>
            <a:spLocks/>
          </p:cNvSpPr>
          <p:nvPr/>
        </p:nvSpPr>
        <p:spPr bwMode="auto">
          <a:xfrm>
            <a:off x="1403350" y="4302125"/>
            <a:ext cx="1492250" cy="1506538"/>
          </a:xfrm>
          <a:custGeom>
            <a:avLst/>
            <a:gdLst>
              <a:gd name="T0" fmla="*/ 2147483647 w 18650"/>
              <a:gd name="T1" fmla="*/ 0 h 20044"/>
              <a:gd name="T2" fmla="*/ 2147483647 w 18650"/>
              <a:gd name="T3" fmla="*/ 2147483647 h 20044"/>
              <a:gd name="T4" fmla="*/ 0 w 18650"/>
              <a:gd name="T5" fmla="*/ 2147483647 h 20044"/>
              <a:gd name="T6" fmla="*/ 0 60000 65536"/>
              <a:gd name="T7" fmla="*/ 0 60000 65536"/>
              <a:gd name="T8" fmla="*/ 0 60000 65536"/>
              <a:gd name="T9" fmla="*/ 0 w 18650"/>
              <a:gd name="T10" fmla="*/ 0 h 20044"/>
              <a:gd name="T11" fmla="*/ 18650 w 18650"/>
              <a:gd name="T12" fmla="*/ 20044 h 200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50" h="20044" fill="none" extrusionOk="0">
                <a:moveTo>
                  <a:pt x="8050" y="0"/>
                </a:moveTo>
                <a:cubicBezTo>
                  <a:pt x="12501" y="1788"/>
                  <a:pt x="16230" y="5006"/>
                  <a:pt x="18649" y="9147"/>
                </a:cubicBezTo>
              </a:path>
              <a:path w="18650" h="20044" stroke="0" extrusionOk="0">
                <a:moveTo>
                  <a:pt x="8050" y="0"/>
                </a:moveTo>
                <a:cubicBezTo>
                  <a:pt x="12501" y="1788"/>
                  <a:pt x="16230" y="5006"/>
                  <a:pt x="18649" y="9147"/>
                </a:cubicBezTo>
                <a:lnTo>
                  <a:pt x="0" y="200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2" name="Text Box 23"/>
          <p:cNvSpPr txBox="1">
            <a:spLocks noChangeArrowheads="1"/>
          </p:cNvSpPr>
          <p:nvPr/>
        </p:nvSpPr>
        <p:spPr bwMode="auto">
          <a:xfrm>
            <a:off x="2771775" y="5373688"/>
            <a:ext cx="458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φ</a:t>
            </a:r>
            <a:r>
              <a:rPr lang="en-US" baseline="-25000">
                <a:cs typeface="Tahoma" pitchFamily="34" charset="0"/>
              </a:rPr>
              <a:t>b</a:t>
            </a:r>
            <a:endParaRPr lang="el-GR" baseline="-25000">
              <a:cs typeface="Tahoma" pitchFamily="34" charset="0"/>
            </a:endParaRPr>
          </a:p>
        </p:txBody>
      </p:sp>
      <p:sp>
        <p:nvSpPr>
          <p:cNvPr id="71693" name="Text Box 24"/>
          <p:cNvSpPr txBox="1">
            <a:spLocks noChangeArrowheads="1"/>
          </p:cNvSpPr>
          <p:nvPr/>
        </p:nvSpPr>
        <p:spPr bwMode="auto">
          <a:xfrm>
            <a:off x="1835150" y="4868863"/>
            <a:ext cx="444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φ</a:t>
            </a:r>
            <a:r>
              <a:rPr lang="en-US" baseline="-25000">
                <a:cs typeface="Tahoma" pitchFamily="34" charset="0"/>
              </a:rPr>
              <a:t>c</a:t>
            </a:r>
            <a:endParaRPr lang="el-GR" baseline="-25000">
              <a:cs typeface="Tahoma" pitchFamily="34" charset="0"/>
            </a:endParaRPr>
          </a:p>
        </p:txBody>
      </p:sp>
      <p:sp>
        <p:nvSpPr>
          <p:cNvPr id="71694" name="Text Box 25"/>
          <p:cNvSpPr txBox="1">
            <a:spLocks noChangeArrowheads="1"/>
          </p:cNvSpPr>
          <p:nvPr/>
        </p:nvSpPr>
        <p:spPr bwMode="auto">
          <a:xfrm>
            <a:off x="2484438" y="4149725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Угол между двумя векторами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 smtClean="0"/>
              <a:t>Косинус угла</a:t>
            </a:r>
            <a:r>
              <a:rPr lang="ru-RU" sz="2800" smtClean="0"/>
              <a:t> между двумя векторами равен скалярному произведению их орт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619250" y="3789363"/>
          <a:ext cx="2519363" cy="747712"/>
        </p:xfrm>
        <a:graphic>
          <a:graphicData uri="http://schemas.openxmlformats.org/presentationml/2006/ole">
            <p:oleObj spid="_x0000_s7175" name="Формула" r:id="rId3" imgW="812447" imgH="241195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Знак скалярного произведения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579937"/>
          </a:xfrm>
        </p:spPr>
        <p:txBody>
          <a:bodyPr/>
          <a:lstStyle/>
          <a:p>
            <a:pPr eaLnBrk="1" hangingPunct="1"/>
            <a:r>
              <a:rPr lang="ru-RU" sz="2800" smtClean="0"/>
              <a:t>Связь между знаком косинуса и углом:</a:t>
            </a:r>
          </a:p>
          <a:p>
            <a:pPr lvl="1" eaLnBrk="1" hangingPunct="1"/>
            <a:r>
              <a:rPr lang="en-US" smtClean="0"/>
              <a:t>cos(</a:t>
            </a:r>
            <a:r>
              <a:rPr lang="el-GR" smtClean="0">
                <a:cs typeface="Tahoma" pitchFamily="34" charset="0"/>
              </a:rPr>
              <a:t>θ</a:t>
            </a:r>
            <a:r>
              <a:rPr lang="en-US" smtClean="0">
                <a:cs typeface="Tahoma" pitchFamily="34" charset="0"/>
              </a:rPr>
              <a:t>) &gt; 0</a:t>
            </a:r>
            <a:r>
              <a:rPr lang="ru-RU" smtClean="0">
                <a:cs typeface="Tahoma" pitchFamily="34" charset="0"/>
              </a:rPr>
              <a:t>, если </a:t>
            </a:r>
            <a:r>
              <a:rPr lang="en-US" smtClean="0">
                <a:cs typeface="Tahoma" pitchFamily="34" charset="0"/>
              </a:rPr>
              <a:t>|</a:t>
            </a:r>
            <a:r>
              <a:rPr lang="el-GR" smtClean="0">
                <a:cs typeface="Tahoma" pitchFamily="34" charset="0"/>
              </a:rPr>
              <a:t>θ</a:t>
            </a:r>
            <a:r>
              <a:rPr lang="en-US" smtClean="0">
                <a:cs typeface="Tahoma" pitchFamily="34" charset="0"/>
              </a:rPr>
              <a:t>|</a:t>
            </a:r>
            <a:r>
              <a:rPr lang="ru-RU" smtClean="0">
                <a:cs typeface="Tahoma" pitchFamily="34" charset="0"/>
              </a:rPr>
              <a:t> </a:t>
            </a:r>
            <a:r>
              <a:rPr lang="en-US" smtClean="0">
                <a:cs typeface="Tahoma" pitchFamily="34" charset="0"/>
              </a:rPr>
              <a:t>&lt; 90°</a:t>
            </a:r>
          </a:p>
          <a:p>
            <a:pPr lvl="1" eaLnBrk="1" hangingPunct="1"/>
            <a:r>
              <a:rPr lang="en-US" smtClean="0"/>
              <a:t>cos(</a:t>
            </a:r>
            <a:r>
              <a:rPr lang="el-GR" smtClean="0">
                <a:cs typeface="Tahoma" pitchFamily="34" charset="0"/>
              </a:rPr>
              <a:t>θ</a:t>
            </a:r>
            <a:r>
              <a:rPr lang="en-US" smtClean="0">
                <a:cs typeface="Tahoma" pitchFamily="34" charset="0"/>
              </a:rPr>
              <a:t>) = 0</a:t>
            </a:r>
            <a:r>
              <a:rPr lang="ru-RU" smtClean="0">
                <a:cs typeface="Tahoma" pitchFamily="34" charset="0"/>
              </a:rPr>
              <a:t>, если </a:t>
            </a:r>
            <a:r>
              <a:rPr lang="en-US" smtClean="0">
                <a:cs typeface="Tahoma" pitchFamily="34" charset="0"/>
              </a:rPr>
              <a:t>|</a:t>
            </a:r>
            <a:r>
              <a:rPr lang="el-GR" smtClean="0">
                <a:cs typeface="Tahoma" pitchFamily="34" charset="0"/>
              </a:rPr>
              <a:t>θ</a:t>
            </a:r>
            <a:r>
              <a:rPr lang="en-US" smtClean="0">
                <a:cs typeface="Tahoma" pitchFamily="34" charset="0"/>
              </a:rPr>
              <a:t>|</a:t>
            </a:r>
            <a:r>
              <a:rPr lang="ru-RU" smtClean="0">
                <a:cs typeface="Tahoma" pitchFamily="34" charset="0"/>
              </a:rPr>
              <a:t> </a:t>
            </a:r>
            <a:r>
              <a:rPr lang="en-US" smtClean="0">
                <a:cs typeface="Tahoma" pitchFamily="34" charset="0"/>
              </a:rPr>
              <a:t>= 90°</a:t>
            </a:r>
          </a:p>
          <a:p>
            <a:pPr lvl="1" eaLnBrk="1" hangingPunct="1"/>
            <a:r>
              <a:rPr lang="en-US" smtClean="0"/>
              <a:t>cos(</a:t>
            </a:r>
            <a:r>
              <a:rPr lang="el-GR" smtClean="0">
                <a:cs typeface="Tahoma" pitchFamily="34" charset="0"/>
              </a:rPr>
              <a:t>θ</a:t>
            </a:r>
            <a:r>
              <a:rPr lang="en-US" smtClean="0">
                <a:cs typeface="Tahoma" pitchFamily="34" charset="0"/>
              </a:rPr>
              <a:t>) &lt; 0</a:t>
            </a:r>
            <a:r>
              <a:rPr lang="ru-RU" smtClean="0">
                <a:cs typeface="Tahoma" pitchFamily="34" charset="0"/>
              </a:rPr>
              <a:t>, если </a:t>
            </a:r>
            <a:r>
              <a:rPr lang="en-US" smtClean="0">
                <a:cs typeface="Tahoma" pitchFamily="34" charset="0"/>
              </a:rPr>
              <a:t>|</a:t>
            </a:r>
            <a:r>
              <a:rPr lang="el-GR" smtClean="0">
                <a:cs typeface="Tahoma" pitchFamily="34" charset="0"/>
              </a:rPr>
              <a:t>θ</a:t>
            </a:r>
            <a:r>
              <a:rPr lang="en-US" smtClean="0">
                <a:cs typeface="Tahoma" pitchFamily="34" charset="0"/>
              </a:rPr>
              <a:t>|</a:t>
            </a:r>
            <a:r>
              <a:rPr lang="ru-RU" smtClean="0">
                <a:cs typeface="Tahoma" pitchFamily="34" charset="0"/>
              </a:rPr>
              <a:t> </a:t>
            </a:r>
            <a:r>
              <a:rPr lang="en-US" smtClean="0">
                <a:cs typeface="Tahoma" pitchFamily="34" charset="0"/>
              </a:rPr>
              <a:t>&gt; 90°</a:t>
            </a:r>
            <a:endParaRPr lang="ru-RU" smtClean="0">
              <a:cs typeface="Tahoma" pitchFamily="34" charset="0"/>
            </a:endParaRPr>
          </a:p>
          <a:p>
            <a:pPr eaLnBrk="1" hangingPunct="1"/>
            <a:r>
              <a:rPr lang="ru-RU" sz="2800" smtClean="0"/>
              <a:t>Угол между двумя векторами ненулевой длины составляет:</a:t>
            </a:r>
          </a:p>
          <a:p>
            <a:pPr lvl="1" eaLnBrk="1" hangingPunct="1"/>
            <a:r>
              <a:rPr lang="ru-RU" smtClean="0"/>
              <a:t>Менее 90</a:t>
            </a:r>
            <a:r>
              <a:rPr lang="en-US" smtClean="0">
                <a:cs typeface="Tahoma" pitchFamily="34" charset="0"/>
              </a:rPr>
              <a:t>°</a:t>
            </a:r>
            <a:r>
              <a:rPr lang="ru-RU" smtClean="0">
                <a:cs typeface="Tahoma" pitchFamily="34" charset="0"/>
              </a:rPr>
              <a:t>, если </a:t>
            </a:r>
            <a:r>
              <a:rPr lang="en-US" b="1" smtClean="0">
                <a:cs typeface="Tahoma" pitchFamily="34" charset="0"/>
              </a:rPr>
              <a:t>b </a:t>
            </a:r>
            <a:r>
              <a:rPr lang="ru-RU" smtClean="0">
                <a:cs typeface="Tahoma" pitchFamily="34" charset="0"/>
              </a:rPr>
              <a:t>∙</a:t>
            </a:r>
            <a:r>
              <a:rPr lang="en-US" smtClean="0">
                <a:cs typeface="Tahoma" pitchFamily="34" charset="0"/>
              </a:rPr>
              <a:t> </a:t>
            </a:r>
            <a:r>
              <a:rPr lang="en-US" b="1" smtClean="0">
                <a:cs typeface="Tahoma" pitchFamily="34" charset="0"/>
              </a:rPr>
              <a:t>c</a:t>
            </a:r>
            <a:r>
              <a:rPr lang="en-US" smtClean="0">
                <a:cs typeface="Tahoma" pitchFamily="34" charset="0"/>
              </a:rPr>
              <a:t> &gt; 0</a:t>
            </a:r>
          </a:p>
          <a:p>
            <a:pPr lvl="1" eaLnBrk="1" hangingPunct="1"/>
            <a:r>
              <a:rPr lang="ru-RU" smtClean="0"/>
              <a:t>Ровно 90</a:t>
            </a:r>
            <a:r>
              <a:rPr lang="en-US" smtClean="0">
                <a:cs typeface="Tahoma" pitchFamily="34" charset="0"/>
              </a:rPr>
              <a:t>°</a:t>
            </a:r>
            <a:r>
              <a:rPr lang="ru-RU" smtClean="0">
                <a:cs typeface="Tahoma" pitchFamily="34" charset="0"/>
              </a:rPr>
              <a:t>, если </a:t>
            </a:r>
            <a:r>
              <a:rPr lang="en-US" b="1" smtClean="0">
                <a:cs typeface="Tahoma" pitchFamily="34" charset="0"/>
              </a:rPr>
              <a:t>b </a:t>
            </a:r>
            <a:r>
              <a:rPr lang="ru-RU" smtClean="0">
                <a:cs typeface="Tahoma" pitchFamily="34" charset="0"/>
              </a:rPr>
              <a:t>∙</a:t>
            </a:r>
            <a:r>
              <a:rPr lang="en-US" smtClean="0">
                <a:cs typeface="Tahoma" pitchFamily="34" charset="0"/>
              </a:rPr>
              <a:t> </a:t>
            </a:r>
            <a:r>
              <a:rPr lang="en-US" b="1" smtClean="0">
                <a:cs typeface="Tahoma" pitchFamily="34" charset="0"/>
              </a:rPr>
              <a:t>c</a:t>
            </a:r>
            <a:r>
              <a:rPr lang="en-US" smtClean="0">
                <a:cs typeface="Tahoma" pitchFamily="34" charset="0"/>
              </a:rPr>
              <a:t> </a:t>
            </a:r>
            <a:r>
              <a:rPr lang="ru-RU" smtClean="0">
                <a:cs typeface="Tahoma" pitchFamily="34" charset="0"/>
              </a:rPr>
              <a:t>=</a:t>
            </a:r>
            <a:r>
              <a:rPr lang="en-US" smtClean="0">
                <a:cs typeface="Tahoma" pitchFamily="34" charset="0"/>
              </a:rPr>
              <a:t> 0</a:t>
            </a:r>
          </a:p>
          <a:p>
            <a:pPr lvl="1" eaLnBrk="1" hangingPunct="1"/>
            <a:r>
              <a:rPr lang="ru-RU" smtClean="0"/>
              <a:t>Более 90</a:t>
            </a:r>
            <a:r>
              <a:rPr lang="en-US" smtClean="0">
                <a:cs typeface="Tahoma" pitchFamily="34" charset="0"/>
              </a:rPr>
              <a:t>°</a:t>
            </a:r>
            <a:r>
              <a:rPr lang="ru-RU" smtClean="0">
                <a:cs typeface="Tahoma" pitchFamily="34" charset="0"/>
              </a:rPr>
              <a:t>, если </a:t>
            </a:r>
            <a:r>
              <a:rPr lang="en-US" b="1" smtClean="0">
                <a:cs typeface="Tahoma" pitchFamily="34" charset="0"/>
              </a:rPr>
              <a:t>b </a:t>
            </a:r>
            <a:r>
              <a:rPr lang="ru-RU" smtClean="0">
                <a:cs typeface="Tahoma" pitchFamily="34" charset="0"/>
              </a:rPr>
              <a:t>∙</a:t>
            </a:r>
            <a:r>
              <a:rPr lang="en-US" smtClean="0">
                <a:cs typeface="Tahoma" pitchFamily="34" charset="0"/>
              </a:rPr>
              <a:t> </a:t>
            </a:r>
            <a:r>
              <a:rPr lang="en-US" b="1" smtClean="0">
                <a:cs typeface="Tahoma" pitchFamily="34" charset="0"/>
              </a:rPr>
              <a:t>c</a:t>
            </a:r>
            <a:r>
              <a:rPr lang="en-US" smtClean="0">
                <a:cs typeface="Tahoma" pitchFamily="34" charset="0"/>
              </a:rPr>
              <a:t> &lt; 0</a:t>
            </a:r>
            <a:endParaRPr lang="ru-RU" smtClean="0"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Задачи визуализации трехмерных объектов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Описание объектов, источников света, виртуальных камер, сред (жидкости, газы, туман)</a:t>
            </a:r>
          </a:p>
          <a:p>
            <a:pPr eaLnBrk="1" hangingPunct="1"/>
            <a:r>
              <a:rPr lang="ru-RU" smtClean="0"/>
              <a:t>Взаимодействие этих объектов со светом и вычисление значений соответствующих пикселей</a:t>
            </a:r>
          </a:p>
          <a:p>
            <a:pPr eaLnBrk="1" hangingPunct="1"/>
            <a:r>
              <a:rPr lang="ru-RU" smtClean="0"/>
              <a:t>Эта задача, в общем случае, непростая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Перпендикулярность (ортогональность)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Два ненулевых вектора являются перпендикулярными (т.е. угол между ними равен 90</a:t>
            </a:r>
            <a:r>
              <a:rPr lang="en-US" smtClean="0">
                <a:cs typeface="Tahoma" pitchFamily="34" charset="0"/>
              </a:rPr>
              <a:t>°</a:t>
            </a:r>
            <a:r>
              <a:rPr lang="ru-RU" smtClean="0">
                <a:cs typeface="Tahoma" pitchFamily="34" charset="0"/>
              </a:rPr>
              <a:t>)</a:t>
            </a:r>
            <a:r>
              <a:rPr lang="ru-RU" smtClean="0"/>
              <a:t>, если их скалярное произведение равно нулю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Двумерный «перп» вектор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Пусть </a:t>
            </a:r>
            <a:r>
              <a:rPr lang="en-US" smtClean="0"/>
              <a:t>a = (a</a:t>
            </a:r>
            <a:r>
              <a:rPr lang="en-US" baseline="-25000" smtClean="0"/>
              <a:t>x</a:t>
            </a:r>
            <a:r>
              <a:rPr lang="en-US" smtClean="0"/>
              <a:t>, a</a:t>
            </a:r>
            <a:r>
              <a:rPr lang="en-US" baseline="-25000" smtClean="0"/>
              <a:t>y</a:t>
            </a:r>
            <a:r>
              <a:rPr lang="en-US" smtClean="0"/>
              <a:t>)</a:t>
            </a:r>
            <a:r>
              <a:rPr lang="ru-RU" smtClean="0"/>
              <a:t>, тогда</a:t>
            </a:r>
          </a:p>
          <a:p>
            <a:pPr eaLnBrk="1" hangingPunct="1"/>
            <a:r>
              <a:rPr lang="en-US" smtClean="0"/>
              <a:t>a</a:t>
            </a:r>
            <a:r>
              <a:rPr lang="en-US" smtClean="0">
                <a:latin typeface="Arial" charset="0"/>
              </a:rPr>
              <a:t>┴</a:t>
            </a:r>
            <a:r>
              <a:rPr lang="en-US" smtClean="0"/>
              <a:t> = (-a</a:t>
            </a:r>
            <a:r>
              <a:rPr lang="en-US" baseline="-25000" smtClean="0"/>
              <a:t>y</a:t>
            </a:r>
            <a:r>
              <a:rPr lang="en-US" smtClean="0"/>
              <a:t>, a</a:t>
            </a:r>
            <a:r>
              <a:rPr lang="en-US" baseline="-25000" smtClean="0"/>
              <a:t>x</a:t>
            </a:r>
            <a:r>
              <a:rPr lang="en-US" smtClean="0"/>
              <a:t>) – </a:t>
            </a:r>
            <a:r>
              <a:rPr lang="ru-RU" smtClean="0"/>
              <a:t>вектор, перпендикулярный против часовой стрелки к вектору </a:t>
            </a:r>
            <a:r>
              <a:rPr lang="en-US" smtClean="0"/>
              <a:t>a</a:t>
            </a:r>
            <a:endParaRPr lang="ru-RU" smtClean="0"/>
          </a:p>
          <a:p>
            <a:pPr lvl="1" eaLnBrk="1" hangingPunct="1"/>
            <a:r>
              <a:rPr lang="ru-RU" smtClean="0"/>
              <a:t>Для обозначения таких векторов</a:t>
            </a:r>
            <a:r>
              <a:rPr lang="en-US" smtClean="0"/>
              <a:t> </a:t>
            </a:r>
            <a:r>
              <a:rPr lang="ru-RU" smtClean="0"/>
              <a:t>используется символ «</a:t>
            </a:r>
            <a:r>
              <a:rPr lang="en-US" smtClean="0">
                <a:latin typeface="Arial" charset="0"/>
              </a:rPr>
              <a:t>┴</a:t>
            </a:r>
            <a:r>
              <a:rPr lang="ru-RU" smtClean="0"/>
              <a:t>» («</a:t>
            </a:r>
            <a:r>
              <a:rPr lang="en-US" smtClean="0"/>
              <a:t>perp</a:t>
            </a:r>
            <a:r>
              <a:rPr lang="ru-RU" smtClean="0"/>
              <a:t>»</a:t>
            </a:r>
            <a:r>
              <a:rPr lang="en-US" smtClean="0"/>
              <a:t>,</a:t>
            </a:r>
            <a:r>
              <a:rPr lang="ru-RU" smtClean="0"/>
              <a:t> произносится</a:t>
            </a:r>
            <a:r>
              <a:rPr lang="en-US" smtClean="0"/>
              <a:t> </a:t>
            </a:r>
            <a:r>
              <a:rPr lang="ru-RU" smtClean="0"/>
              <a:t>«перп»)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Пример</a:t>
            </a:r>
          </a:p>
        </p:txBody>
      </p:sp>
      <p:sp>
        <p:nvSpPr>
          <p:cNvPr id="75779" name="Line 5"/>
          <p:cNvSpPr>
            <a:spLocks noChangeShapeType="1"/>
          </p:cNvSpPr>
          <p:nvPr/>
        </p:nvSpPr>
        <p:spPr bwMode="auto">
          <a:xfrm flipV="1">
            <a:off x="3635375" y="2133600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rot="16200000" flipV="1">
            <a:off x="1331118" y="3142457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rot="5400000" flipV="1">
            <a:off x="5650707" y="3429794"/>
            <a:ext cx="1008062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2" name="Text Box 8"/>
          <p:cNvSpPr txBox="1">
            <a:spLocks noChangeArrowheads="1"/>
          </p:cNvSpPr>
          <p:nvPr/>
        </p:nvSpPr>
        <p:spPr bwMode="auto">
          <a:xfrm>
            <a:off x="4551363" y="2360613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1476375" y="3716338"/>
            <a:ext cx="58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940425" y="4076700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  <p:bldP spid="65543" grpId="0" animBg="1"/>
      <p:bldP spid="65545" grpId="0"/>
      <p:bldP spid="655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Упражнения на дом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Докажите следующие свойства оператора </a:t>
            </a:r>
            <a:r>
              <a:rPr lang="ru-RU" smtClean="0">
                <a:latin typeface="Arial" charset="0"/>
              </a:rPr>
              <a:t>┴:</a:t>
            </a:r>
          </a:p>
          <a:p>
            <a:pPr lvl="1" eaLnBrk="1" hangingPunct="1"/>
            <a:r>
              <a:rPr lang="ru-RU" smtClean="0">
                <a:latin typeface="Arial" charset="0"/>
              </a:rPr>
              <a:t>Линейность:</a:t>
            </a:r>
          </a:p>
          <a:p>
            <a:pPr lvl="2" eaLnBrk="1" hangingPunct="1"/>
            <a:r>
              <a:rPr lang="ru-RU" smtClean="0">
                <a:latin typeface="Arial" charset="0"/>
              </a:rPr>
              <a:t>(</a:t>
            </a:r>
            <a:r>
              <a:rPr lang="en-US" b="1" smtClean="0">
                <a:latin typeface="Arial" charset="0"/>
              </a:rPr>
              <a:t>a</a:t>
            </a:r>
            <a:r>
              <a:rPr lang="en-US" smtClean="0">
                <a:latin typeface="Arial" charset="0"/>
              </a:rPr>
              <a:t> + </a:t>
            </a:r>
            <a:r>
              <a:rPr lang="en-US" b="1" smtClean="0">
                <a:latin typeface="Arial" charset="0"/>
              </a:rPr>
              <a:t>b</a:t>
            </a:r>
            <a:r>
              <a:rPr lang="en-US" smtClean="0">
                <a:latin typeface="Arial" charset="0"/>
              </a:rPr>
              <a:t>) </a:t>
            </a:r>
            <a:r>
              <a:rPr lang="ru-RU" smtClean="0">
                <a:latin typeface="Arial" charset="0"/>
              </a:rPr>
              <a:t>┴</a:t>
            </a:r>
            <a:r>
              <a:rPr lang="en-US" smtClean="0">
                <a:latin typeface="Arial" charset="0"/>
              </a:rPr>
              <a:t> =  </a:t>
            </a:r>
            <a:r>
              <a:rPr lang="en-US" b="1" smtClean="0">
                <a:latin typeface="Arial" charset="0"/>
              </a:rPr>
              <a:t>a</a:t>
            </a:r>
            <a:r>
              <a:rPr lang="ru-RU" smtClean="0">
                <a:latin typeface="Arial" charset="0"/>
              </a:rPr>
              <a:t>┴</a:t>
            </a:r>
            <a:r>
              <a:rPr lang="en-US" smtClean="0">
                <a:latin typeface="Arial" charset="0"/>
              </a:rPr>
              <a:t> + </a:t>
            </a:r>
            <a:r>
              <a:rPr lang="en-US" b="1" smtClean="0">
                <a:latin typeface="Arial" charset="0"/>
              </a:rPr>
              <a:t>b</a:t>
            </a:r>
            <a:r>
              <a:rPr lang="ru-RU" smtClean="0">
                <a:latin typeface="Arial" charset="0"/>
              </a:rPr>
              <a:t>┴</a:t>
            </a:r>
            <a:endParaRPr lang="en-US" smtClean="0">
              <a:latin typeface="Arial" charset="0"/>
            </a:endParaRPr>
          </a:p>
          <a:p>
            <a:pPr lvl="2" eaLnBrk="1" hangingPunct="1"/>
            <a:r>
              <a:rPr lang="en-US" smtClean="0">
                <a:latin typeface="Arial" charset="0"/>
              </a:rPr>
              <a:t>(A</a:t>
            </a:r>
            <a:r>
              <a:rPr lang="en-US" b="1" smtClean="0">
                <a:latin typeface="Arial" charset="0"/>
              </a:rPr>
              <a:t>a</a:t>
            </a:r>
            <a:r>
              <a:rPr lang="en-US" smtClean="0">
                <a:latin typeface="Arial" charset="0"/>
              </a:rPr>
              <a:t>) </a:t>
            </a:r>
            <a:r>
              <a:rPr lang="ru-RU" smtClean="0">
                <a:latin typeface="Arial" charset="0"/>
              </a:rPr>
              <a:t>┴</a:t>
            </a:r>
            <a:r>
              <a:rPr lang="en-US" smtClean="0">
                <a:latin typeface="Arial" charset="0"/>
              </a:rPr>
              <a:t> = A</a:t>
            </a:r>
            <a:r>
              <a:rPr lang="en-US" b="1" smtClean="0">
                <a:latin typeface="Arial" charset="0"/>
              </a:rPr>
              <a:t>a</a:t>
            </a:r>
            <a:r>
              <a:rPr lang="ru-RU" smtClean="0">
                <a:latin typeface="Arial" charset="0"/>
              </a:rPr>
              <a:t>┴</a:t>
            </a:r>
            <a:r>
              <a:rPr lang="en-US" smtClean="0">
                <a:latin typeface="Arial" charset="0"/>
              </a:rPr>
              <a:t>, </a:t>
            </a:r>
            <a:r>
              <a:rPr lang="ru-RU" smtClean="0">
                <a:latin typeface="Arial" charset="0"/>
              </a:rPr>
              <a:t>для любого скаляра </a:t>
            </a:r>
            <a:r>
              <a:rPr lang="en-US" smtClean="0">
                <a:latin typeface="Arial" charset="0"/>
              </a:rPr>
              <a:t>A</a:t>
            </a:r>
          </a:p>
          <a:p>
            <a:pPr lvl="1" eaLnBrk="1" hangingPunct="1"/>
            <a:r>
              <a:rPr lang="ru-RU" smtClean="0">
                <a:latin typeface="Arial" charset="0"/>
              </a:rPr>
              <a:t>Реверсирование:</a:t>
            </a:r>
          </a:p>
          <a:p>
            <a:pPr lvl="2" eaLnBrk="1" hangingPunct="1"/>
            <a:r>
              <a:rPr lang="en-US" b="1" smtClean="0">
                <a:latin typeface="Arial" charset="0"/>
              </a:rPr>
              <a:t>a</a:t>
            </a:r>
            <a:r>
              <a:rPr lang="ru-RU" smtClean="0">
                <a:latin typeface="Arial" charset="0"/>
              </a:rPr>
              <a:t>┴</a:t>
            </a:r>
            <a:r>
              <a:rPr lang="en-US" smtClean="0">
                <a:latin typeface="Arial" charset="0"/>
              </a:rPr>
              <a:t> </a:t>
            </a:r>
            <a:r>
              <a:rPr lang="ru-RU" smtClean="0">
                <a:latin typeface="Arial" charset="0"/>
              </a:rPr>
              <a:t>┴</a:t>
            </a:r>
            <a:r>
              <a:rPr lang="en-US" smtClean="0">
                <a:latin typeface="Arial" charset="0"/>
              </a:rPr>
              <a:t> = (</a:t>
            </a:r>
            <a:r>
              <a:rPr lang="en-US" b="1" smtClean="0">
                <a:latin typeface="Arial" charset="0"/>
              </a:rPr>
              <a:t>a</a:t>
            </a:r>
            <a:r>
              <a:rPr lang="ru-RU" smtClean="0">
                <a:latin typeface="Arial" charset="0"/>
              </a:rPr>
              <a:t>┴</a:t>
            </a:r>
            <a:r>
              <a:rPr lang="en-US" smtClean="0">
                <a:latin typeface="Arial" charset="0"/>
              </a:rPr>
              <a:t>)</a:t>
            </a:r>
            <a:r>
              <a:rPr lang="ru-RU" smtClean="0">
                <a:latin typeface="Arial" charset="0"/>
              </a:rPr>
              <a:t>┴</a:t>
            </a:r>
            <a:r>
              <a:rPr lang="en-US" smtClean="0">
                <a:latin typeface="Arial" charset="0"/>
              </a:rPr>
              <a:t> = -</a:t>
            </a:r>
            <a:r>
              <a:rPr lang="en-US" b="1" smtClean="0">
                <a:latin typeface="Arial" charset="0"/>
              </a:rPr>
              <a:t>a</a:t>
            </a:r>
            <a:endParaRPr lang="ru-RU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Перп-скалярное произведение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mtClean="0"/>
              <a:t>Перп-скалярное произведение – произведение перпа некоторого вектора на другой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a</a:t>
            </a:r>
            <a:r>
              <a:rPr lang="en-US" smtClean="0">
                <a:latin typeface="Arial" charset="0"/>
              </a:rPr>
              <a:t>┴ </a:t>
            </a:r>
            <a:r>
              <a:rPr lang="en-US" smtClean="0">
                <a:cs typeface="Tahoma" pitchFamily="34" charset="0"/>
              </a:rPr>
              <a:t>∙ </a:t>
            </a:r>
            <a:r>
              <a:rPr lang="en-US" b="1" smtClean="0">
                <a:cs typeface="Tahoma" pitchFamily="34" charset="0"/>
              </a:rPr>
              <a:t>b</a:t>
            </a:r>
            <a:endParaRPr lang="ru-RU" b="1" smtClean="0"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smtClean="0"/>
              <a:t>Свойства (доказать, используя определение </a:t>
            </a:r>
            <a:r>
              <a:rPr lang="en-US" b="1" smtClean="0"/>
              <a:t>a</a:t>
            </a:r>
            <a:r>
              <a:rPr lang="en-US" smtClean="0">
                <a:latin typeface="Arial" charset="0"/>
              </a:rPr>
              <a:t>┴</a:t>
            </a:r>
            <a:r>
              <a:rPr lang="ru-RU" smtClean="0"/>
              <a:t>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a</a:t>
            </a:r>
            <a:r>
              <a:rPr lang="en-US" smtClean="0">
                <a:latin typeface="Arial" charset="0"/>
              </a:rPr>
              <a:t>┴ </a:t>
            </a:r>
            <a:r>
              <a:rPr lang="en-US" smtClean="0">
                <a:cs typeface="Tahoma" pitchFamily="34" charset="0"/>
              </a:rPr>
              <a:t>∙ </a:t>
            </a:r>
            <a:r>
              <a:rPr lang="en-US" b="1" smtClean="0">
                <a:cs typeface="Tahoma" pitchFamily="34" charset="0"/>
              </a:rPr>
              <a:t>b</a:t>
            </a:r>
            <a:r>
              <a:rPr lang="ru-RU" b="1" smtClean="0">
                <a:cs typeface="Tahoma" pitchFamily="34" charset="0"/>
              </a:rPr>
              <a:t> </a:t>
            </a:r>
            <a:r>
              <a:rPr lang="ru-RU" smtClean="0">
                <a:cs typeface="Tahoma" pitchFamily="34" charset="0"/>
              </a:rPr>
              <a:t>=</a:t>
            </a:r>
            <a:r>
              <a:rPr lang="ru-RU" b="1" smtClean="0">
                <a:cs typeface="Tahoma" pitchFamily="34" charset="0"/>
              </a:rPr>
              <a:t> </a:t>
            </a:r>
            <a:r>
              <a:rPr lang="en-US" b="1" smtClean="0">
                <a:cs typeface="Tahoma" pitchFamily="34" charset="0"/>
              </a:rPr>
              <a:t>a</a:t>
            </a:r>
            <a:r>
              <a:rPr lang="en-US" baseline="-25000" smtClean="0">
                <a:cs typeface="Tahoma" pitchFamily="34" charset="0"/>
              </a:rPr>
              <a:t>x</a:t>
            </a:r>
            <a:r>
              <a:rPr lang="en-US" b="1" smtClean="0">
                <a:cs typeface="Tahoma" pitchFamily="34" charset="0"/>
              </a:rPr>
              <a:t>b</a:t>
            </a:r>
            <a:r>
              <a:rPr lang="en-US" baseline="-25000" smtClean="0">
                <a:cs typeface="Tahoma" pitchFamily="34" charset="0"/>
              </a:rPr>
              <a:t>y</a:t>
            </a:r>
            <a:r>
              <a:rPr lang="en-US" smtClean="0">
                <a:cs typeface="Tahoma" pitchFamily="34" charset="0"/>
              </a:rPr>
              <a:t> – </a:t>
            </a:r>
            <a:r>
              <a:rPr lang="en-US" b="1" smtClean="0">
                <a:cs typeface="Tahoma" pitchFamily="34" charset="0"/>
              </a:rPr>
              <a:t>a</a:t>
            </a:r>
            <a:r>
              <a:rPr lang="en-US" baseline="-25000" smtClean="0">
                <a:cs typeface="Tahoma" pitchFamily="34" charset="0"/>
              </a:rPr>
              <a:t>y</a:t>
            </a:r>
            <a:r>
              <a:rPr lang="en-US" b="1" smtClean="0">
                <a:cs typeface="Tahoma" pitchFamily="34" charset="0"/>
              </a:rPr>
              <a:t>b</a:t>
            </a:r>
            <a:r>
              <a:rPr lang="en-US" baseline="-25000" smtClean="0">
                <a:cs typeface="Tahoma" pitchFamily="34" charset="0"/>
              </a:rPr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a</a:t>
            </a:r>
            <a:r>
              <a:rPr lang="en-US" smtClean="0">
                <a:latin typeface="Arial" charset="0"/>
              </a:rPr>
              <a:t>┴ </a:t>
            </a:r>
            <a:r>
              <a:rPr lang="en-US" smtClean="0">
                <a:cs typeface="Tahoma" pitchFamily="34" charset="0"/>
              </a:rPr>
              <a:t>∙ </a:t>
            </a:r>
            <a:r>
              <a:rPr lang="en-US" b="1" smtClean="0"/>
              <a:t>a </a:t>
            </a:r>
            <a:r>
              <a:rPr lang="en-US" smtClean="0"/>
              <a:t>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|</a:t>
            </a:r>
            <a:r>
              <a:rPr lang="en-US" b="1" smtClean="0"/>
              <a:t>a</a:t>
            </a:r>
            <a:r>
              <a:rPr lang="en-US" smtClean="0">
                <a:latin typeface="Arial" charset="0"/>
              </a:rPr>
              <a:t>┴|</a:t>
            </a:r>
            <a:r>
              <a:rPr lang="en-US" baseline="30000" smtClean="0">
                <a:latin typeface="Arial" charset="0"/>
              </a:rPr>
              <a:t>2</a:t>
            </a:r>
            <a:r>
              <a:rPr lang="en-US" smtClean="0">
                <a:latin typeface="Arial" charset="0"/>
              </a:rPr>
              <a:t> = </a:t>
            </a:r>
            <a:r>
              <a:rPr lang="en-US" smtClean="0"/>
              <a:t>|</a:t>
            </a:r>
            <a:r>
              <a:rPr lang="en-US" b="1" smtClean="0"/>
              <a:t>a</a:t>
            </a:r>
            <a:r>
              <a:rPr lang="en-US" smtClean="0">
                <a:latin typeface="Arial" charset="0"/>
              </a:rPr>
              <a:t>|</a:t>
            </a:r>
            <a:r>
              <a:rPr lang="en-US" baseline="30000" smtClean="0">
                <a:latin typeface="Arial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a</a:t>
            </a:r>
            <a:r>
              <a:rPr lang="en-US" smtClean="0">
                <a:latin typeface="Arial" charset="0"/>
              </a:rPr>
              <a:t>┴ </a:t>
            </a:r>
            <a:r>
              <a:rPr lang="en-US" smtClean="0">
                <a:cs typeface="Tahoma" pitchFamily="34" charset="0"/>
              </a:rPr>
              <a:t>∙ </a:t>
            </a:r>
            <a:r>
              <a:rPr lang="en-US" b="1" smtClean="0">
                <a:cs typeface="Tahoma" pitchFamily="34" charset="0"/>
              </a:rPr>
              <a:t>b </a:t>
            </a:r>
            <a:r>
              <a:rPr lang="en-US" smtClean="0">
                <a:cs typeface="Tahoma" pitchFamily="34" charset="0"/>
              </a:rPr>
              <a:t>= -</a:t>
            </a:r>
            <a:r>
              <a:rPr lang="en-US" b="1" smtClean="0">
                <a:cs typeface="Tahoma" pitchFamily="34" charset="0"/>
              </a:rPr>
              <a:t>b</a:t>
            </a:r>
            <a:r>
              <a:rPr lang="en-US" smtClean="0">
                <a:latin typeface="Arial" charset="0"/>
              </a:rPr>
              <a:t>┴ </a:t>
            </a:r>
            <a:r>
              <a:rPr lang="en-US" smtClean="0">
                <a:cs typeface="Tahoma" pitchFamily="34" charset="0"/>
              </a:rPr>
              <a:t>∙ </a:t>
            </a:r>
            <a:r>
              <a:rPr lang="en-US" b="1" smtClean="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Ортогональные проекции и расстояние от точки до прямой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506912"/>
          </a:xfrm>
        </p:spPr>
        <p:txBody>
          <a:bodyPr/>
          <a:lstStyle/>
          <a:p>
            <a:pPr eaLnBrk="1" hangingPunct="1"/>
            <a:r>
              <a:rPr lang="ru-RU" sz="2800" smtClean="0"/>
              <a:t>В графических приложениях часто возникают 3 геометрических задачи</a:t>
            </a:r>
          </a:p>
          <a:p>
            <a:pPr lvl="1" eaLnBrk="1" hangingPunct="1"/>
            <a:r>
              <a:rPr lang="ru-RU" smtClean="0"/>
              <a:t>Проецирование вектора на данный вектор</a:t>
            </a:r>
          </a:p>
          <a:p>
            <a:pPr lvl="1" eaLnBrk="1" hangingPunct="1"/>
            <a:r>
              <a:rPr lang="ru-RU" smtClean="0"/>
              <a:t>Разложение вектора на составляющие в заданных направлениях</a:t>
            </a:r>
          </a:p>
          <a:p>
            <a:pPr lvl="1" eaLnBrk="1" hangingPunct="1"/>
            <a:r>
              <a:rPr lang="ru-RU" smtClean="0"/>
              <a:t>Определение расстояния между точкой и прямой</a:t>
            </a:r>
          </a:p>
          <a:p>
            <a:pPr eaLnBrk="1" hangingPunct="1"/>
            <a:r>
              <a:rPr lang="ru-RU" sz="2800" smtClean="0"/>
              <a:t>Использование перп-вектора и перп-скалярного произведения упрощает решение данных задач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Пример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250825" y="4005263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V="1">
            <a:off x="1187450" y="4518025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950913" y="459740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3059113" y="24939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1979613" y="486886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1835150" y="350202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3348038" y="4078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5524500" y="2097088"/>
            <a:ext cx="3619500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Даны 2 точки </a:t>
            </a:r>
            <a:r>
              <a:rPr lang="en-US"/>
              <a:t>A </a:t>
            </a:r>
            <a:r>
              <a:rPr lang="ru-RU"/>
              <a:t>и </a:t>
            </a:r>
            <a:r>
              <a:rPr lang="en-US"/>
              <a:t>C</a:t>
            </a:r>
            <a:endParaRPr lang="ru-RU"/>
          </a:p>
          <a:p>
            <a:r>
              <a:rPr lang="ru-RU"/>
              <a:t>а также вектор </a:t>
            </a:r>
            <a:r>
              <a:rPr lang="en-US" b="1"/>
              <a:t>v</a:t>
            </a:r>
          </a:p>
          <a:p>
            <a:endParaRPr lang="en-US" b="1"/>
          </a:p>
          <a:p>
            <a:r>
              <a:rPr lang="ru-RU"/>
              <a:t>На каком расстоянии находится точка </a:t>
            </a:r>
            <a:r>
              <a:rPr lang="en-US"/>
              <a:t>C </a:t>
            </a:r>
            <a:r>
              <a:rPr lang="ru-RU"/>
              <a:t>от прямой </a:t>
            </a:r>
            <a:r>
              <a:rPr lang="en-US"/>
              <a:t>L, </a:t>
            </a:r>
            <a:r>
              <a:rPr lang="ru-RU"/>
              <a:t>проходящей через точку </a:t>
            </a:r>
            <a:r>
              <a:rPr lang="en-US"/>
              <a:t>A </a:t>
            </a:r>
            <a:r>
              <a:rPr lang="ru-RU"/>
              <a:t>в направлении вектора </a:t>
            </a:r>
            <a:r>
              <a:rPr lang="en-US" b="1"/>
              <a:t>v</a:t>
            </a:r>
            <a:r>
              <a:rPr lang="en-US"/>
              <a:t>?</a:t>
            </a:r>
          </a:p>
          <a:p>
            <a:endParaRPr lang="en-US"/>
          </a:p>
          <a:p>
            <a:r>
              <a:rPr lang="ru-RU"/>
              <a:t>Если мы опустим перпендикуляр из точки </a:t>
            </a:r>
            <a:r>
              <a:rPr lang="en-US"/>
              <a:t>C </a:t>
            </a:r>
            <a:r>
              <a:rPr lang="ru-RU"/>
              <a:t>на прямую </a:t>
            </a:r>
            <a:r>
              <a:rPr lang="en-US"/>
              <a:t>L, </a:t>
            </a:r>
            <a:r>
              <a:rPr lang="ru-RU"/>
              <a:t>то в каком месте он пересечет </a:t>
            </a:r>
            <a:r>
              <a:rPr lang="en-US"/>
              <a:t>L?</a:t>
            </a:r>
          </a:p>
          <a:p>
            <a:endParaRPr lang="en-US"/>
          </a:p>
          <a:p>
            <a:r>
              <a:rPr lang="ru-RU"/>
              <a:t>Как разложить вектор </a:t>
            </a:r>
            <a:r>
              <a:rPr lang="en-US" b="1"/>
              <a:t>c</a:t>
            </a:r>
            <a:r>
              <a:rPr lang="en-US"/>
              <a:t> = C</a:t>
            </a:r>
            <a:r>
              <a:rPr lang="ru-RU"/>
              <a:t> – </a:t>
            </a:r>
            <a:r>
              <a:rPr lang="en-US"/>
              <a:t>A </a:t>
            </a:r>
            <a:r>
              <a:rPr lang="ru-RU"/>
              <a:t>на составляющие вдоль прямой </a:t>
            </a:r>
            <a:r>
              <a:rPr lang="en-US"/>
              <a:t>L </a:t>
            </a:r>
            <a:r>
              <a:rPr lang="ru-RU"/>
              <a:t>и в направлении, перпендикулярном к </a:t>
            </a:r>
            <a:r>
              <a:rPr lang="en-US"/>
              <a:t>L?</a:t>
            </a:r>
            <a:endParaRPr lang="ru-RU"/>
          </a:p>
        </p:txBody>
      </p:sp>
      <p:sp>
        <p:nvSpPr>
          <p:cNvPr id="70670" name="Oval 14"/>
          <p:cNvSpPr>
            <a:spLocks noChangeArrowheads="1"/>
          </p:cNvSpPr>
          <p:nvPr/>
        </p:nvSpPr>
        <p:spPr bwMode="auto">
          <a:xfrm>
            <a:off x="1116013" y="50133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1" name="Oval 15"/>
          <p:cNvSpPr>
            <a:spLocks noChangeArrowheads="1"/>
          </p:cNvSpPr>
          <p:nvPr/>
        </p:nvSpPr>
        <p:spPr bwMode="auto">
          <a:xfrm>
            <a:off x="3348038" y="27813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3" name="Line 17"/>
          <p:cNvSpPr>
            <a:spLocks noChangeAspect="1" noChangeShapeType="1"/>
          </p:cNvSpPr>
          <p:nvPr/>
        </p:nvSpPr>
        <p:spPr bwMode="auto">
          <a:xfrm rot="16200000" flipV="1">
            <a:off x="2811463" y="3460750"/>
            <a:ext cx="1630362" cy="414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3779838" y="400526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?</a:t>
            </a:r>
            <a:endParaRPr lang="ru-RU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 flipV="1">
            <a:off x="1187450" y="2852738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0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/>
      <p:bldP spid="70663" grpId="0" animBg="1"/>
      <p:bldP spid="70664" grpId="0"/>
      <p:bldP spid="70665" grpId="0"/>
      <p:bldP spid="70666" grpId="0"/>
      <p:bldP spid="70667" grpId="0"/>
      <p:bldP spid="70668" grpId="0"/>
      <p:bldP spid="70670" grpId="0" animBg="1"/>
      <p:bldP spid="70671" grpId="0" animBg="1"/>
      <p:bldP spid="70673" grpId="0" animBg="1"/>
      <p:bldP spid="70674" grpId="0"/>
      <p:bldP spid="7067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Решение</a:t>
            </a:r>
          </a:p>
        </p:txBody>
      </p:sp>
      <p:graphicFrame>
        <p:nvGraphicFramePr>
          <p:cNvPr id="72729" name="Object 25"/>
          <p:cNvGraphicFramePr>
            <a:graphicFrameLocks noGrp="1" noChangeAspect="1"/>
          </p:cNvGraphicFramePr>
          <p:nvPr>
            <p:ph idx="1"/>
          </p:nvPr>
        </p:nvGraphicFramePr>
        <p:xfrm>
          <a:off x="468313" y="5445125"/>
          <a:ext cx="1509712" cy="1063625"/>
        </p:xfrm>
        <a:graphic>
          <a:graphicData uri="http://schemas.openxmlformats.org/presentationml/2006/ole">
            <p:oleObj spid="_x0000_s8204" name="Формула" r:id="rId3" imgW="558558" imgH="393529" progId="Equation.3">
              <p:embed/>
            </p:oleObj>
          </a:graphicData>
        </a:graphic>
      </p:graphicFrame>
      <p:sp>
        <p:nvSpPr>
          <p:cNvPr id="8197" name="Line 3"/>
          <p:cNvSpPr>
            <a:spLocks noChangeShapeType="1"/>
          </p:cNvSpPr>
          <p:nvPr/>
        </p:nvSpPr>
        <p:spPr bwMode="auto">
          <a:xfrm flipV="1">
            <a:off x="250825" y="4005263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971550" y="51577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059113" y="24939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1979613" y="486886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1835150" y="350202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3348038" y="4078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1116013" y="50133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3348038" y="27813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2717" name="Line 13"/>
          <p:cNvSpPr>
            <a:spLocks noChangeAspect="1" noChangeShapeType="1"/>
          </p:cNvSpPr>
          <p:nvPr/>
        </p:nvSpPr>
        <p:spPr bwMode="auto">
          <a:xfrm rot="16200000" flipV="1">
            <a:off x="2862263" y="3429000"/>
            <a:ext cx="154463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06" name="Line 15"/>
          <p:cNvSpPr>
            <a:spLocks noChangeShapeType="1"/>
          </p:cNvSpPr>
          <p:nvPr/>
        </p:nvSpPr>
        <p:spPr bwMode="auto">
          <a:xfrm flipV="1">
            <a:off x="1187450" y="2852738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250825" y="3284538"/>
            <a:ext cx="477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>
                <a:latin typeface="Arial" charset="0"/>
              </a:rPr>
              <a:t>┴</a:t>
            </a:r>
          </a:p>
        </p:txBody>
      </p:sp>
      <p:sp>
        <p:nvSpPr>
          <p:cNvPr id="8208" name="Line 18"/>
          <p:cNvSpPr>
            <a:spLocks noChangeShapeType="1"/>
          </p:cNvSpPr>
          <p:nvPr/>
        </p:nvSpPr>
        <p:spPr bwMode="auto">
          <a:xfrm flipV="1">
            <a:off x="1187450" y="4518025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 rot="16200000" flipV="1">
            <a:off x="-153193" y="3688556"/>
            <a:ext cx="2089150" cy="560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5364163" y="1789113"/>
            <a:ext cx="3779837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Строим вектор </a:t>
            </a:r>
            <a:r>
              <a:rPr lang="en-US" b="1" dirty="0"/>
              <a:t>v</a:t>
            </a:r>
            <a:r>
              <a:rPr lang="en-US" dirty="0"/>
              <a:t>┴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Опустив перпендикуляр из точки </a:t>
            </a:r>
            <a:r>
              <a:rPr lang="en-US" dirty="0"/>
              <a:t>C</a:t>
            </a:r>
            <a:r>
              <a:rPr lang="ru-RU" dirty="0"/>
              <a:t> на прямую </a:t>
            </a:r>
            <a:r>
              <a:rPr lang="en-US" dirty="0"/>
              <a:t>L</a:t>
            </a:r>
            <a:r>
              <a:rPr lang="ru-RU" dirty="0"/>
              <a:t> мы говорим, что вектор </a:t>
            </a:r>
            <a:r>
              <a:rPr lang="en-US" dirty="0"/>
              <a:t>c </a:t>
            </a:r>
            <a:r>
              <a:rPr lang="ru-RU" dirty="0"/>
              <a:t>разложен на составляющую </a:t>
            </a:r>
            <a:r>
              <a:rPr lang="en-US" dirty="0" err="1" smtClean="0"/>
              <a:t>K</a:t>
            </a:r>
            <a:r>
              <a:rPr lang="en-US" b="1" dirty="0" err="1" smtClean="0"/>
              <a:t>v</a:t>
            </a:r>
            <a:r>
              <a:rPr lang="en-US" dirty="0" smtClean="0"/>
              <a:t> </a:t>
            </a:r>
            <a:r>
              <a:rPr lang="ru-RU" dirty="0"/>
              <a:t>вдоль </a:t>
            </a:r>
            <a:r>
              <a:rPr lang="en-US" b="1" dirty="0" smtClean="0"/>
              <a:t>v</a:t>
            </a:r>
            <a:r>
              <a:rPr lang="en-US" dirty="0" smtClean="0"/>
              <a:t> </a:t>
            </a:r>
            <a:r>
              <a:rPr lang="ru-RU" dirty="0"/>
              <a:t>и составляющую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  <a:r>
              <a:rPr lang="ru-RU" dirty="0"/>
              <a:t>перпендикулярно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M – </a:t>
            </a:r>
            <a:r>
              <a:rPr lang="ru-RU" dirty="0"/>
              <a:t>некоторые константы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Таким образом мы имеем:</a:t>
            </a:r>
            <a:br>
              <a:rPr lang="ru-RU" dirty="0"/>
            </a:br>
            <a:r>
              <a:rPr lang="en-US" b="1" dirty="0"/>
              <a:t>c</a:t>
            </a:r>
            <a:r>
              <a:rPr lang="en-US" dirty="0"/>
              <a:t> = </a:t>
            </a:r>
            <a:r>
              <a:rPr lang="en-US" dirty="0" err="1"/>
              <a:t>K</a:t>
            </a:r>
            <a:r>
              <a:rPr lang="en-US" b="1" dirty="0" err="1"/>
              <a:t>v</a:t>
            </a:r>
            <a:r>
              <a:rPr lang="en-US" dirty="0"/>
              <a:t> +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</a:p>
          <a:p>
            <a:endParaRPr lang="en-US" dirty="0"/>
          </a:p>
          <a:p>
            <a:r>
              <a:rPr lang="ru-RU" dirty="0"/>
              <a:t>Зная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можно определить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M:</a:t>
            </a:r>
            <a:br>
              <a:rPr lang="en-US" dirty="0"/>
            </a:b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v</a:t>
            </a:r>
            <a:r>
              <a:rPr lang="en-US" dirty="0">
                <a:cs typeface="Tahoma" pitchFamily="34" charset="0"/>
              </a:rPr>
              <a:t> = </a:t>
            </a:r>
            <a:r>
              <a:rPr lang="en-US" dirty="0" err="1">
                <a:cs typeface="Tahoma" pitchFamily="34" charset="0"/>
              </a:rPr>
              <a:t>K</a:t>
            </a:r>
            <a:r>
              <a:rPr lang="en-US" b="1" dirty="0" err="1">
                <a:cs typeface="Tahoma" pitchFamily="34" charset="0"/>
              </a:rPr>
              <a:t>v</a:t>
            </a:r>
            <a:r>
              <a:rPr lang="en-US" dirty="0">
                <a:cs typeface="Tahoma" pitchFamily="34" charset="0"/>
              </a:rPr>
              <a:t>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+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endParaRPr lang="ru-RU" b="1" dirty="0"/>
          </a:p>
        </p:txBody>
      </p:sp>
      <p:sp>
        <p:nvSpPr>
          <p:cNvPr id="72725" name="Line 21"/>
          <p:cNvSpPr>
            <a:spLocks noChangeAspect="1" noChangeShapeType="1"/>
          </p:cNvSpPr>
          <p:nvPr/>
        </p:nvSpPr>
        <p:spPr bwMode="auto">
          <a:xfrm flipV="1">
            <a:off x="1258888" y="4365625"/>
            <a:ext cx="2573337" cy="690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3708400" y="314166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="1"/>
              <a:t>v</a:t>
            </a:r>
            <a:r>
              <a:rPr lang="en-US">
                <a:latin typeface="Arial" charset="0"/>
              </a:rPr>
              <a:t>┴</a:t>
            </a:r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3492500" y="4508500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="1"/>
              <a:t>v</a:t>
            </a:r>
            <a:endParaRPr lang="en-US">
              <a:latin typeface="Arial" charset="0"/>
            </a:endParaRPr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5364163" y="6308725"/>
            <a:ext cx="125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/>
              <a:t>┴ </a:t>
            </a:r>
            <a:r>
              <a:rPr lang="ru-RU"/>
              <a:t>∙</a:t>
            </a:r>
            <a:r>
              <a:rPr lang="en-US"/>
              <a:t> </a:t>
            </a:r>
            <a:r>
              <a:rPr lang="en-US" b="1"/>
              <a:t>v</a:t>
            </a:r>
            <a:r>
              <a:rPr lang="en-US"/>
              <a:t> = 0</a:t>
            </a:r>
            <a:endParaRPr lang="ru-RU"/>
          </a:p>
        </p:txBody>
      </p:sp>
      <p:graphicFrame>
        <p:nvGraphicFramePr>
          <p:cNvPr id="72731" name="Object 27"/>
          <p:cNvGraphicFramePr>
            <a:graphicFrameLocks noChangeAspect="1"/>
          </p:cNvGraphicFramePr>
          <p:nvPr/>
        </p:nvGraphicFramePr>
        <p:xfrm>
          <a:off x="2540000" y="5445125"/>
          <a:ext cx="1789113" cy="1063625"/>
        </p:xfrm>
        <a:graphic>
          <a:graphicData uri="http://schemas.openxmlformats.org/presentationml/2006/ole">
            <p:oleObj spid="_x0000_s8205" name="Формула" r:id="rId4" imgW="660113" imgH="39352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7" grpId="0" animBg="1"/>
      <p:bldP spid="72721" grpId="0"/>
      <p:bldP spid="72723" grpId="0" animBg="1"/>
      <p:bldP spid="72725" grpId="0" animBg="1"/>
      <p:bldP spid="72726" grpId="0"/>
      <p:bldP spid="72727" grpId="0"/>
      <p:bldP spid="727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Отражение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Свойства отражения</a:t>
            </a:r>
          </a:p>
          <a:p>
            <a:pPr lvl="1" eaLnBrk="1" hangingPunct="1"/>
            <a:r>
              <a:rPr lang="ru-RU" smtClean="0"/>
              <a:t>Угол падения равен углу отражения</a:t>
            </a:r>
          </a:p>
          <a:p>
            <a:pPr lvl="1" eaLnBrk="1" hangingPunct="1"/>
            <a:r>
              <a:rPr lang="ru-RU" smtClean="0"/>
              <a:t>Отраженный луч лежит в той же плоскости, что падающий луч и перпендикуляр к поверхности, восстановленный в точке падения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Отражение</a:t>
            </a:r>
          </a:p>
        </p:txBody>
      </p:sp>
      <p:graphicFrame>
        <p:nvGraphicFramePr>
          <p:cNvPr id="75805" name="Object 29"/>
          <p:cNvGraphicFramePr>
            <a:graphicFrameLocks noGrp="1" noChangeAspect="1"/>
          </p:cNvGraphicFramePr>
          <p:nvPr>
            <p:ph idx="1"/>
          </p:nvPr>
        </p:nvGraphicFramePr>
        <p:xfrm>
          <a:off x="3492500" y="1700213"/>
          <a:ext cx="2695575" cy="1017587"/>
        </p:xfrm>
        <a:graphic>
          <a:graphicData uri="http://schemas.openxmlformats.org/presentationml/2006/ole">
            <p:oleObj spid="_x0000_s9228" name="Формула" r:id="rId3" imgW="1244600" imgH="469900" progId="Equation.3">
              <p:embed/>
            </p:oleObj>
          </a:graphicData>
        </a:graphic>
      </p:graphicFrame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1116013" y="5876925"/>
            <a:ext cx="691197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1692275" y="3284538"/>
            <a:ext cx="2879725" cy="259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rot="-5400000">
            <a:off x="4716463" y="3213100"/>
            <a:ext cx="2519362" cy="280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V="1">
            <a:off x="4572000" y="2924175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2032000" y="308610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6516688" y="2924175"/>
            <a:ext cx="282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endParaRPr lang="ru-RU" b="1"/>
          </a:p>
        </p:txBody>
      </p:sp>
      <p:sp>
        <p:nvSpPr>
          <p:cNvPr id="75787" name="Arc 11"/>
          <p:cNvSpPr>
            <a:spLocks/>
          </p:cNvSpPr>
          <p:nvPr/>
        </p:nvSpPr>
        <p:spPr bwMode="auto">
          <a:xfrm>
            <a:off x="4572000" y="5013325"/>
            <a:ext cx="627063" cy="863600"/>
          </a:xfrm>
          <a:custGeom>
            <a:avLst/>
            <a:gdLst>
              <a:gd name="T0" fmla="*/ 0 w 15661"/>
              <a:gd name="T1" fmla="*/ 0 h 21600"/>
              <a:gd name="T2" fmla="*/ 1005297093 w 15661"/>
              <a:gd name="T3" fmla="*/ 429737600 h 21600"/>
              <a:gd name="T4" fmla="*/ 0 w 15661"/>
              <a:gd name="T5" fmla="*/ 1380480733 h 21600"/>
              <a:gd name="T6" fmla="*/ 0 60000 65536"/>
              <a:gd name="T7" fmla="*/ 0 60000 65536"/>
              <a:gd name="T8" fmla="*/ 0 60000 65536"/>
              <a:gd name="T9" fmla="*/ 0 w 15661"/>
              <a:gd name="T10" fmla="*/ 0 h 21600"/>
              <a:gd name="T11" fmla="*/ 15661 w 1566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61" h="21600" fill="none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</a:path>
              <a:path w="15661" h="21600" stroke="0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8" name="Arc 12"/>
          <p:cNvSpPr>
            <a:spLocks/>
          </p:cNvSpPr>
          <p:nvPr/>
        </p:nvSpPr>
        <p:spPr bwMode="auto">
          <a:xfrm rot="10800000">
            <a:off x="4033838" y="5157788"/>
            <a:ext cx="541337" cy="719137"/>
          </a:xfrm>
          <a:custGeom>
            <a:avLst/>
            <a:gdLst>
              <a:gd name="T0" fmla="*/ 599056760 w 16273"/>
              <a:gd name="T1" fmla="*/ 524257242 h 21599"/>
              <a:gd name="T2" fmla="*/ 8172416 w 16273"/>
              <a:gd name="T3" fmla="*/ 797200250 h 21599"/>
              <a:gd name="T4" fmla="*/ 0 w 16273"/>
              <a:gd name="T5" fmla="*/ 0 h 21599"/>
              <a:gd name="T6" fmla="*/ 0 60000 65536"/>
              <a:gd name="T7" fmla="*/ 0 60000 65536"/>
              <a:gd name="T8" fmla="*/ 0 60000 65536"/>
              <a:gd name="T9" fmla="*/ 0 w 16273"/>
              <a:gd name="T10" fmla="*/ 0 h 21599"/>
              <a:gd name="T11" fmla="*/ 16273 w 16273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73" h="21599" fill="none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</a:path>
              <a:path w="16273" h="21599" stroke="0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4695825" y="2797175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323850" y="5876925"/>
            <a:ext cx="84963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735013" y="53181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1692275" y="3284538"/>
            <a:ext cx="0" cy="2592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rot="-5400000">
            <a:off x="3096419" y="4833144"/>
            <a:ext cx="0" cy="280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rot="10800000">
            <a:off x="7380288" y="3357563"/>
            <a:ext cx="0" cy="251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 rot="-5400000">
            <a:off x="6047582" y="4833144"/>
            <a:ext cx="0" cy="2808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801" name="Text Box 25"/>
          <p:cNvSpPr txBox="1">
            <a:spLocks noChangeArrowheads="1"/>
          </p:cNvSpPr>
          <p:nvPr/>
        </p:nvSpPr>
        <p:spPr bwMode="auto">
          <a:xfrm>
            <a:off x="1187450" y="4292600"/>
            <a:ext cx="401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</a:t>
            </a:r>
            <a:endParaRPr lang="ru-RU" b="1"/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5580063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endParaRPr lang="ru-RU" b="1"/>
          </a:p>
        </p:txBody>
      </p: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2916238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endParaRPr lang="ru-RU" b="1"/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7451725" y="4149725"/>
            <a:ext cx="500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-m</a:t>
            </a:r>
            <a:endParaRPr lang="ru-RU" b="1"/>
          </a:p>
        </p:txBody>
      </p:sp>
      <p:graphicFrame>
        <p:nvGraphicFramePr>
          <p:cNvPr id="75807" name="Object 31"/>
          <p:cNvGraphicFramePr>
            <a:graphicFrameLocks noChangeAspect="1"/>
          </p:cNvGraphicFramePr>
          <p:nvPr/>
        </p:nvGraphicFramePr>
        <p:xfrm>
          <a:off x="6804025" y="1916113"/>
          <a:ext cx="2119313" cy="441325"/>
        </p:xfrm>
        <a:graphic>
          <a:graphicData uri="http://schemas.openxmlformats.org/presentationml/2006/ole">
            <p:oleObj spid="_x0000_s9229" name="Формула" r:id="rId4" imgW="977476" imgH="203112" progId="Equation.3">
              <p:embed/>
            </p:oleObj>
          </a:graphicData>
        </a:graphic>
      </p:graphicFrame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5724525" y="0"/>
            <a:ext cx="1171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r>
              <a:rPr lang="en-US"/>
              <a:t> = </a:t>
            </a:r>
            <a:r>
              <a:rPr lang="en-US" b="1"/>
              <a:t>e</a:t>
            </a:r>
            <a:r>
              <a:rPr lang="en-US"/>
              <a:t> - </a:t>
            </a:r>
            <a:r>
              <a:rPr lang="en-US" b="1"/>
              <a:t>m</a:t>
            </a:r>
            <a:endParaRPr lang="ru-RU" b="1"/>
          </a:p>
        </p:txBody>
      </p:sp>
      <p:sp>
        <p:nvSpPr>
          <p:cNvPr id="75809" name="Text Box 33"/>
          <p:cNvSpPr txBox="1">
            <a:spLocks noChangeArrowheads="1"/>
          </p:cNvSpPr>
          <p:nvPr/>
        </p:nvSpPr>
        <p:spPr bwMode="auto">
          <a:xfrm>
            <a:off x="7451725" y="0"/>
            <a:ext cx="1209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/>
              <a:t> = </a:t>
            </a:r>
            <a:r>
              <a:rPr lang="en-US" b="1"/>
              <a:t>a</a:t>
            </a:r>
            <a:r>
              <a:rPr lang="en-US"/>
              <a:t> - </a:t>
            </a:r>
            <a:r>
              <a:rPr lang="en-US" b="1"/>
              <a:t>m</a:t>
            </a:r>
            <a:endParaRPr lang="ru-RU" b="1"/>
          </a:p>
        </p:txBody>
      </p:sp>
      <p:sp>
        <p:nvSpPr>
          <p:cNvPr id="75810" name="Text Box 34"/>
          <p:cNvSpPr txBox="1">
            <a:spLocks noChangeArrowheads="1"/>
          </p:cNvSpPr>
          <p:nvPr/>
        </p:nvSpPr>
        <p:spPr bwMode="auto">
          <a:xfrm>
            <a:off x="5724525" y="476250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r>
              <a:rPr lang="en-US"/>
              <a:t> = </a:t>
            </a:r>
            <a:r>
              <a:rPr lang="en-US" b="1"/>
              <a:t>a</a:t>
            </a:r>
            <a:r>
              <a:rPr lang="en-US"/>
              <a:t> – 2</a:t>
            </a:r>
            <a:r>
              <a:rPr lang="en-US" b="1"/>
              <a:t>m</a:t>
            </a:r>
            <a:endParaRPr lang="ru-RU" b="1"/>
          </a:p>
        </p:txBody>
      </p: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5724525" y="908050"/>
            <a:ext cx="2403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 – </a:t>
            </a:r>
            <a:r>
              <a:rPr lang="ru-RU"/>
              <a:t>проекция</a:t>
            </a:r>
            <a:r>
              <a:rPr lang="ru-RU" b="1"/>
              <a:t> </a:t>
            </a:r>
            <a:r>
              <a:rPr lang="en-US" b="1"/>
              <a:t>a </a:t>
            </a:r>
            <a:r>
              <a:rPr lang="ru-RU"/>
              <a:t>на</a:t>
            </a:r>
            <a:r>
              <a:rPr lang="ru-RU" b="1"/>
              <a:t> </a:t>
            </a:r>
            <a:r>
              <a:rPr lang="en-US" b="1"/>
              <a:t>n</a:t>
            </a:r>
            <a:endParaRPr lang="ru-RU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animBg="1"/>
      <p:bldP spid="75783" grpId="0" animBg="1"/>
      <p:bldP spid="75784" grpId="0" animBg="1"/>
      <p:bldP spid="75785" grpId="0"/>
      <p:bldP spid="75786" grpId="0"/>
      <p:bldP spid="75787" grpId="0" animBg="1"/>
      <p:bldP spid="75788" grpId="0" animBg="1"/>
      <p:bldP spid="75789" grpId="0"/>
      <p:bldP spid="75792" grpId="0" animBg="1"/>
      <p:bldP spid="75793" grpId="0" animBg="1"/>
      <p:bldP spid="75795" grpId="0" animBg="1"/>
      <p:bldP spid="75797" grpId="0" animBg="1"/>
      <p:bldP spid="75801" grpId="0"/>
      <p:bldP spid="75802" grpId="0"/>
      <p:bldP spid="75803" grpId="0"/>
      <p:bldP spid="75804" grpId="0"/>
      <p:bldP spid="75808" grpId="0"/>
      <p:bldP spid="75809" grpId="0"/>
      <p:bldP spid="75810" grpId="0"/>
      <p:bldP spid="758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54275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42988" y="1916113"/>
            <a:ext cx="7127875" cy="47180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Векторное произведение двух векторов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 smtClean="0"/>
              <a:t>Векторное произведение</a:t>
            </a:r>
            <a:r>
              <a:rPr lang="en-US" sz="2800" smtClean="0"/>
              <a:t> (cross product, vector product)</a:t>
            </a:r>
            <a:r>
              <a:rPr lang="ru-RU" sz="2800" smtClean="0"/>
              <a:t> двух векторов – вектор</a:t>
            </a:r>
          </a:p>
          <a:p>
            <a:pPr eaLnBrk="1" hangingPunct="1"/>
            <a:r>
              <a:rPr lang="ru-RU" sz="2800" smtClean="0"/>
              <a:t>Векторное произведение двух трехмерных векторов равно:</a:t>
            </a:r>
          </a:p>
        </p:txBody>
      </p:sp>
      <p:graphicFrame>
        <p:nvGraphicFramePr>
          <p:cNvPr id="1024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413000" y="4149725"/>
          <a:ext cx="4102100" cy="2452688"/>
        </p:xfrm>
        <a:graphic>
          <a:graphicData uri="http://schemas.openxmlformats.org/presentationml/2006/ole">
            <p:oleObj spid="_x0000_s10247" name="Формула" r:id="rId3" imgW="1231900" imgH="736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Свойства векторного произведения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i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</a:t>
            </a:r>
            <a:r>
              <a:rPr lang="en-US" b="1" smtClean="0">
                <a:sym typeface="Symbol" pitchFamily="18" charset="2"/>
              </a:rPr>
              <a:t> j</a:t>
            </a:r>
            <a:r>
              <a:rPr lang="en-US" smtClean="0">
                <a:sym typeface="Symbol" pitchFamily="18" charset="2"/>
              </a:rPr>
              <a:t> = </a:t>
            </a:r>
            <a:r>
              <a:rPr lang="en-US" b="1" smtClean="0">
                <a:sym typeface="Symbol" pitchFamily="18" charset="2"/>
              </a:rPr>
              <a:t>k</a:t>
            </a:r>
            <a:r>
              <a:rPr lang="en-US" smtClean="0">
                <a:sym typeface="Symbol" pitchFamily="18" charset="2"/>
              </a:rPr>
              <a:t>;	</a:t>
            </a:r>
            <a:r>
              <a:rPr lang="en-US" b="1" smtClean="0">
                <a:sym typeface="Symbol" pitchFamily="18" charset="2"/>
              </a:rPr>
              <a:t>j</a:t>
            </a:r>
            <a:r>
              <a:rPr lang="en-US" smtClean="0">
                <a:sym typeface="Symbol" pitchFamily="18" charset="2"/>
              </a:rPr>
              <a:t> </a:t>
            </a:r>
            <a:r>
              <a:rPr lang="en-US" b="1" smtClean="0">
                <a:sym typeface="Symbol" pitchFamily="18" charset="2"/>
              </a:rPr>
              <a:t> k</a:t>
            </a:r>
            <a:r>
              <a:rPr lang="en-US" smtClean="0">
                <a:sym typeface="Symbol" pitchFamily="18" charset="2"/>
              </a:rPr>
              <a:t> = </a:t>
            </a:r>
            <a:r>
              <a:rPr lang="en-US" b="1" smtClean="0">
                <a:sym typeface="Symbol" pitchFamily="18" charset="2"/>
              </a:rPr>
              <a:t>i</a:t>
            </a:r>
            <a:r>
              <a:rPr lang="en-US" smtClean="0">
                <a:sym typeface="Symbol" pitchFamily="18" charset="2"/>
              </a:rPr>
              <a:t>;		</a:t>
            </a:r>
            <a:r>
              <a:rPr lang="en-US" b="1" smtClean="0">
                <a:sym typeface="Symbol" pitchFamily="18" charset="2"/>
              </a:rPr>
              <a:t>k</a:t>
            </a:r>
            <a:r>
              <a:rPr lang="en-US" smtClean="0">
                <a:sym typeface="Symbol" pitchFamily="18" charset="2"/>
              </a:rPr>
              <a:t> </a:t>
            </a:r>
            <a:r>
              <a:rPr lang="en-US" b="1" smtClean="0">
                <a:sym typeface="Symbol" pitchFamily="18" charset="2"/>
              </a:rPr>
              <a:t> i</a:t>
            </a:r>
            <a:r>
              <a:rPr lang="en-US" smtClean="0">
                <a:sym typeface="Symbol" pitchFamily="18" charset="2"/>
              </a:rPr>
              <a:t> = </a:t>
            </a:r>
            <a:r>
              <a:rPr lang="en-US" b="1" smtClean="0">
                <a:sym typeface="Symbol" pitchFamily="18" charset="2"/>
              </a:rPr>
              <a:t>j</a:t>
            </a:r>
          </a:p>
          <a:p>
            <a:pPr eaLnBrk="1" hangingPunct="1"/>
            <a:r>
              <a:rPr lang="ru-RU" smtClean="0">
                <a:sym typeface="Symbol" pitchFamily="18" charset="2"/>
              </a:rPr>
              <a:t>Антисимметрия</a:t>
            </a:r>
            <a:endParaRPr lang="en-US" smtClean="0">
              <a:sym typeface="Symbol" pitchFamily="18" charset="2"/>
            </a:endParaRPr>
          </a:p>
          <a:p>
            <a:pPr lvl="1" eaLnBrk="1" hangingPunct="1"/>
            <a:r>
              <a:rPr lang="en-US" b="1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 </a:t>
            </a:r>
            <a:r>
              <a:rPr lang="en-US" b="1" smtClean="0">
                <a:sym typeface="Symbol" pitchFamily="18" charset="2"/>
              </a:rPr>
              <a:t> b</a:t>
            </a:r>
            <a:r>
              <a:rPr lang="en-US" smtClean="0">
                <a:sym typeface="Symbol" pitchFamily="18" charset="2"/>
              </a:rPr>
              <a:t> = -</a:t>
            </a:r>
            <a:r>
              <a:rPr lang="en-US" b="1" smtClean="0">
                <a:sym typeface="Symbol" pitchFamily="18" charset="2"/>
              </a:rPr>
              <a:t>b </a:t>
            </a:r>
            <a:r>
              <a:rPr lang="en-US" smtClean="0">
                <a:sym typeface="Symbol" pitchFamily="18" charset="2"/>
              </a:rPr>
              <a:t> </a:t>
            </a:r>
            <a:r>
              <a:rPr lang="en-US" b="1" smtClean="0">
                <a:sym typeface="Symbol" pitchFamily="18" charset="2"/>
              </a:rPr>
              <a:t>a</a:t>
            </a:r>
          </a:p>
          <a:p>
            <a:pPr eaLnBrk="1" hangingPunct="1"/>
            <a:r>
              <a:rPr lang="ru-RU" smtClean="0">
                <a:sym typeface="Symbol" pitchFamily="18" charset="2"/>
              </a:rPr>
              <a:t>Линейность</a:t>
            </a:r>
          </a:p>
          <a:p>
            <a:pPr lvl="1" eaLnBrk="1" hangingPunct="1"/>
            <a:r>
              <a:rPr lang="en-US" b="1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  (</a:t>
            </a:r>
            <a:r>
              <a:rPr lang="en-US" b="1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 + </a:t>
            </a:r>
            <a:r>
              <a:rPr lang="en-US" b="1" smtClean="0">
                <a:sym typeface="Symbol" pitchFamily="18" charset="2"/>
              </a:rPr>
              <a:t>c</a:t>
            </a:r>
            <a:r>
              <a:rPr lang="en-US" smtClean="0">
                <a:sym typeface="Symbol" pitchFamily="18" charset="2"/>
              </a:rPr>
              <a:t>) = </a:t>
            </a:r>
            <a:r>
              <a:rPr lang="en-US" b="1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  </a:t>
            </a:r>
            <a:r>
              <a:rPr lang="en-US" b="1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 + </a:t>
            </a:r>
            <a:r>
              <a:rPr lang="en-US" b="1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  </a:t>
            </a:r>
            <a:r>
              <a:rPr lang="en-US" b="1" smtClean="0">
                <a:sym typeface="Symbol" pitchFamily="18" charset="2"/>
              </a:rPr>
              <a:t>c</a:t>
            </a:r>
          </a:p>
          <a:p>
            <a:pPr eaLnBrk="1" hangingPunct="1"/>
            <a:r>
              <a:rPr lang="ru-RU" smtClean="0">
                <a:sym typeface="Symbol" pitchFamily="18" charset="2"/>
              </a:rPr>
              <a:t>Однородность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(s</a:t>
            </a:r>
            <a:r>
              <a:rPr lang="en-US" b="1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)  </a:t>
            </a:r>
            <a:r>
              <a:rPr lang="en-US" b="1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 = s (</a:t>
            </a:r>
            <a:r>
              <a:rPr lang="en-US" b="1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  </a:t>
            </a:r>
            <a:r>
              <a:rPr lang="en-US" b="1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Геометрический смысл векторного произведения</a:t>
            </a:r>
          </a:p>
        </p:txBody>
      </p:sp>
      <p:sp>
        <p:nvSpPr>
          <p:cNvPr id="82947" name="Freeform 6"/>
          <p:cNvSpPr>
            <a:spLocks/>
          </p:cNvSpPr>
          <p:nvPr/>
        </p:nvSpPr>
        <p:spPr bwMode="auto">
          <a:xfrm>
            <a:off x="1595438" y="3125788"/>
            <a:ext cx="6608762" cy="3657600"/>
          </a:xfrm>
          <a:custGeom>
            <a:avLst/>
            <a:gdLst>
              <a:gd name="T0" fmla="*/ 2147483647 w 4163"/>
              <a:gd name="T1" fmla="*/ 2147483647 h 2304"/>
              <a:gd name="T2" fmla="*/ 0 w 4163"/>
              <a:gd name="T3" fmla="*/ 1847273748 h 2304"/>
              <a:gd name="T4" fmla="*/ 2147483647 w 4163"/>
              <a:gd name="T5" fmla="*/ 0 h 2304"/>
              <a:gd name="T6" fmla="*/ 2147483647 w 4163"/>
              <a:gd name="T7" fmla="*/ 2147483647 h 2304"/>
              <a:gd name="T8" fmla="*/ 2147483647 w 4163"/>
              <a:gd name="T9" fmla="*/ 2147483647 h 2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3"/>
              <a:gd name="T16" fmla="*/ 0 h 2304"/>
              <a:gd name="T17" fmla="*/ 4163 w 4163"/>
              <a:gd name="T18" fmla="*/ 2304 h 23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3" h="2304">
                <a:moveTo>
                  <a:pt x="1844" y="2304"/>
                </a:moveTo>
                <a:lnTo>
                  <a:pt x="0" y="733"/>
                </a:lnTo>
                <a:lnTo>
                  <a:pt x="2692" y="0"/>
                </a:lnTo>
                <a:lnTo>
                  <a:pt x="4163" y="1039"/>
                </a:lnTo>
                <a:lnTo>
                  <a:pt x="1844" y="2304"/>
                </a:lnTo>
                <a:close/>
              </a:path>
            </a:pathLst>
          </a:custGeom>
          <a:solidFill>
            <a:srgbClr val="C1C3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8" name="Freeform 7"/>
          <p:cNvSpPr>
            <a:spLocks/>
          </p:cNvSpPr>
          <p:nvPr/>
        </p:nvSpPr>
        <p:spPr bwMode="auto">
          <a:xfrm>
            <a:off x="3325813" y="3575050"/>
            <a:ext cx="3806825" cy="1927225"/>
          </a:xfrm>
          <a:custGeom>
            <a:avLst/>
            <a:gdLst>
              <a:gd name="T0" fmla="*/ 2147483647 w 2398"/>
              <a:gd name="T1" fmla="*/ 2147483647 h 1214"/>
              <a:gd name="T2" fmla="*/ 0 w 2398"/>
              <a:gd name="T3" fmla="*/ 950098127 h 1214"/>
              <a:gd name="T4" fmla="*/ 2147483647 w 2398"/>
              <a:gd name="T5" fmla="*/ 0 h 1214"/>
              <a:gd name="T6" fmla="*/ 2147483647 w 2398"/>
              <a:gd name="T7" fmla="*/ 1635580352 h 1214"/>
              <a:gd name="T8" fmla="*/ 2147483647 w 2398"/>
              <a:gd name="T9" fmla="*/ 2147483647 h 1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8"/>
              <a:gd name="T16" fmla="*/ 0 h 1214"/>
              <a:gd name="T17" fmla="*/ 2398 w 2398"/>
              <a:gd name="T18" fmla="*/ 1214 h 1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8" h="1214">
                <a:moveTo>
                  <a:pt x="1057" y="1214"/>
                </a:moveTo>
                <a:lnTo>
                  <a:pt x="0" y="377"/>
                </a:lnTo>
                <a:lnTo>
                  <a:pt x="1539" y="0"/>
                </a:lnTo>
                <a:lnTo>
                  <a:pt x="2398" y="649"/>
                </a:lnTo>
                <a:lnTo>
                  <a:pt x="1057" y="1214"/>
                </a:lnTo>
                <a:close/>
              </a:path>
            </a:pathLst>
          </a:custGeom>
          <a:solidFill>
            <a:srgbClr val="98B1E4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9" name="Line 8"/>
          <p:cNvSpPr>
            <a:spLocks noChangeShapeType="1"/>
          </p:cNvSpPr>
          <p:nvPr/>
        </p:nvSpPr>
        <p:spPr bwMode="auto">
          <a:xfrm flipV="1">
            <a:off x="7110413" y="2109788"/>
            <a:ext cx="0" cy="2519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0" name="Line 9"/>
          <p:cNvSpPr>
            <a:spLocks noChangeShapeType="1"/>
          </p:cNvSpPr>
          <p:nvPr/>
        </p:nvSpPr>
        <p:spPr bwMode="auto">
          <a:xfrm flipH="1" flipV="1">
            <a:off x="5795963" y="3573463"/>
            <a:ext cx="1296987" cy="100806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1" name="Line 10"/>
          <p:cNvSpPr>
            <a:spLocks noChangeShapeType="1"/>
          </p:cNvSpPr>
          <p:nvPr/>
        </p:nvSpPr>
        <p:spPr bwMode="auto">
          <a:xfrm flipH="1">
            <a:off x="5003800" y="4581525"/>
            <a:ext cx="2090738" cy="935038"/>
          </a:xfrm>
          <a:prstGeom prst="line">
            <a:avLst/>
          </a:prstGeom>
          <a:noFill/>
          <a:ln w="38100">
            <a:solidFill>
              <a:srgbClr val="E3855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2" name="Freeform 11"/>
          <p:cNvSpPr>
            <a:spLocks/>
          </p:cNvSpPr>
          <p:nvPr/>
        </p:nvSpPr>
        <p:spPr bwMode="auto">
          <a:xfrm>
            <a:off x="6732588" y="4221163"/>
            <a:ext cx="360362" cy="503237"/>
          </a:xfrm>
          <a:custGeom>
            <a:avLst/>
            <a:gdLst>
              <a:gd name="T0" fmla="*/ 0 w 227"/>
              <a:gd name="T1" fmla="*/ 798887835 h 317"/>
              <a:gd name="T2" fmla="*/ 0 w 227"/>
              <a:gd name="T3" fmla="*/ 229333208 h 317"/>
              <a:gd name="T4" fmla="*/ 572073926 w 227"/>
              <a:gd name="T5" fmla="*/ 0 h 317"/>
              <a:gd name="T6" fmla="*/ 0 60000 65536"/>
              <a:gd name="T7" fmla="*/ 0 60000 65536"/>
              <a:gd name="T8" fmla="*/ 0 60000 65536"/>
              <a:gd name="T9" fmla="*/ 0 w 227"/>
              <a:gd name="T10" fmla="*/ 0 h 317"/>
              <a:gd name="T11" fmla="*/ 227 w 227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317">
                <a:moveTo>
                  <a:pt x="0" y="317"/>
                </a:moveTo>
                <a:lnTo>
                  <a:pt x="0" y="91"/>
                </a:lnTo>
                <a:lnTo>
                  <a:pt x="22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3" name="Freeform 16"/>
          <p:cNvSpPr>
            <a:spLocks/>
          </p:cNvSpPr>
          <p:nvPr/>
        </p:nvSpPr>
        <p:spPr bwMode="auto">
          <a:xfrm>
            <a:off x="6659563" y="3860800"/>
            <a:ext cx="433387" cy="360363"/>
          </a:xfrm>
          <a:custGeom>
            <a:avLst/>
            <a:gdLst>
              <a:gd name="T0" fmla="*/ 0 w 273"/>
              <a:gd name="T1" fmla="*/ 572077101 h 227"/>
              <a:gd name="T2" fmla="*/ 0 w 273"/>
              <a:gd name="T3" fmla="*/ 0 h 227"/>
              <a:gd name="T4" fmla="*/ 688000960 w 273"/>
              <a:gd name="T5" fmla="*/ 458669149 h 227"/>
              <a:gd name="T6" fmla="*/ 0 60000 65536"/>
              <a:gd name="T7" fmla="*/ 0 60000 65536"/>
              <a:gd name="T8" fmla="*/ 0 60000 65536"/>
              <a:gd name="T9" fmla="*/ 0 w 273"/>
              <a:gd name="T10" fmla="*/ 0 h 227"/>
              <a:gd name="T11" fmla="*/ 273 w 27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227">
                <a:moveTo>
                  <a:pt x="0" y="227"/>
                </a:moveTo>
                <a:lnTo>
                  <a:pt x="0" y="0"/>
                </a:lnTo>
                <a:lnTo>
                  <a:pt x="273" y="182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4" name="Text Box 18"/>
          <p:cNvSpPr txBox="1">
            <a:spLocks noChangeArrowheads="1"/>
          </p:cNvSpPr>
          <p:nvPr/>
        </p:nvSpPr>
        <p:spPr bwMode="auto">
          <a:xfrm>
            <a:off x="1384300" y="2581275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Площадь = </a:t>
            </a:r>
            <a:r>
              <a:rPr lang="en-US"/>
              <a:t>|</a:t>
            </a:r>
            <a:r>
              <a:rPr lang="en-US" b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/>
              <a:t>|</a:t>
            </a:r>
          </a:p>
        </p:txBody>
      </p:sp>
      <p:sp>
        <p:nvSpPr>
          <p:cNvPr id="82955" name="Line 19"/>
          <p:cNvSpPr>
            <a:spLocks noChangeShapeType="1"/>
          </p:cNvSpPr>
          <p:nvPr/>
        </p:nvSpPr>
        <p:spPr bwMode="auto">
          <a:xfrm>
            <a:off x="2268538" y="2997200"/>
            <a:ext cx="2735262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6" name="Text Box 20"/>
          <p:cNvSpPr txBox="1">
            <a:spLocks noChangeArrowheads="1"/>
          </p:cNvSpPr>
          <p:nvPr/>
        </p:nvSpPr>
        <p:spPr bwMode="auto">
          <a:xfrm>
            <a:off x="6300788" y="35734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2957" name="Text Box 21"/>
          <p:cNvSpPr txBox="1">
            <a:spLocks noChangeArrowheads="1"/>
          </p:cNvSpPr>
          <p:nvPr/>
        </p:nvSpPr>
        <p:spPr bwMode="auto">
          <a:xfrm>
            <a:off x="5940425" y="50847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p:sp>
        <p:nvSpPr>
          <p:cNvPr id="82958" name="Text Box 22"/>
          <p:cNvSpPr txBox="1">
            <a:spLocks noChangeArrowheads="1"/>
          </p:cNvSpPr>
          <p:nvPr/>
        </p:nvSpPr>
        <p:spPr bwMode="auto">
          <a:xfrm>
            <a:off x="7164388" y="1989138"/>
            <a:ext cx="733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b</a:t>
            </a:r>
            <a:endParaRPr lang="ru-RU" b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Нахождение нормали к плоскости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smtClean="0"/>
              <a:t>Любые 3 точки </a:t>
            </a:r>
            <a:r>
              <a:rPr lang="en-US" sz="2800" smtClean="0"/>
              <a:t>P</a:t>
            </a:r>
            <a:r>
              <a:rPr lang="en-US" sz="2800" baseline="-25000" smtClean="0"/>
              <a:t>1</a:t>
            </a:r>
            <a:r>
              <a:rPr lang="en-US" sz="2800" smtClean="0"/>
              <a:t>, P</a:t>
            </a:r>
            <a:r>
              <a:rPr lang="en-US" sz="2800" baseline="-25000" smtClean="0"/>
              <a:t>2</a:t>
            </a:r>
            <a:r>
              <a:rPr lang="en-US" sz="2800" smtClean="0"/>
              <a:t>, P</a:t>
            </a:r>
            <a:r>
              <a:rPr lang="en-US" sz="2800" baseline="-25000" smtClean="0"/>
              <a:t>3</a:t>
            </a:r>
            <a:r>
              <a:rPr lang="en-US" sz="2800" smtClean="0"/>
              <a:t> </a:t>
            </a:r>
            <a:r>
              <a:rPr lang="ru-RU" sz="2800" smtClean="0"/>
              <a:t>определяют единственную плоскость, если они не находятся на одной прямой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Нормаль к плоскости, проходящей через 3 заданные точки можно решить с помощью векторного произведения</a:t>
            </a:r>
          </a:p>
          <a:p>
            <a:pPr lvl="1" eaLnBrk="1" hangingPunct="1">
              <a:lnSpc>
                <a:spcPct val="80000"/>
              </a:lnSpc>
            </a:pPr>
            <a:r>
              <a:rPr lang="ru-RU" smtClean="0"/>
              <a:t>Построим два вектора</a:t>
            </a:r>
            <a:r>
              <a:rPr lang="en-US" smtClean="0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b="1" smtClean="0"/>
              <a:t>a</a:t>
            </a:r>
            <a:r>
              <a:rPr lang="en-US" sz="2000" smtClean="0"/>
              <a:t> = P</a:t>
            </a:r>
            <a:r>
              <a:rPr lang="en-US" baseline="-25000" smtClean="0"/>
              <a:t>2</a:t>
            </a:r>
            <a:r>
              <a:rPr lang="en-US" sz="2000" smtClean="0"/>
              <a:t> – P</a:t>
            </a:r>
            <a:r>
              <a:rPr lang="en-US" baseline="-25000" smtClean="0"/>
              <a:t>1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smtClean="0"/>
              <a:t>b</a:t>
            </a:r>
            <a:r>
              <a:rPr lang="en-US" sz="2000" smtClean="0"/>
              <a:t> = P</a:t>
            </a:r>
            <a:r>
              <a:rPr lang="en-US" baseline="-25000" smtClean="0"/>
              <a:t>3</a:t>
            </a:r>
            <a:r>
              <a:rPr lang="en-US" sz="2000" smtClean="0"/>
              <a:t> – P</a:t>
            </a:r>
            <a:r>
              <a:rPr lang="en-US" baseline="-25000" smtClean="0"/>
              <a:t>1</a:t>
            </a:r>
            <a:endParaRPr lang="en-US" smtClean="0"/>
          </a:p>
          <a:p>
            <a:pPr lvl="1" eaLnBrk="1" hangingPunct="1">
              <a:lnSpc>
                <a:spcPct val="80000"/>
              </a:lnSpc>
            </a:pPr>
            <a:r>
              <a:rPr lang="ru-RU" smtClean="0"/>
              <a:t>Их векторное произведение перпендикулярно данным векторам, а, следовательно оно нормально к любой прямой, лежащей в плоскости векторов </a:t>
            </a:r>
            <a:r>
              <a:rPr lang="en-US" b="1" smtClean="0"/>
              <a:t>a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b="1" smtClean="0"/>
              <a:t>b</a:t>
            </a:r>
          </a:p>
          <a:p>
            <a:pPr lvl="1" eaLnBrk="1" hangingPunct="1">
              <a:lnSpc>
                <a:spcPct val="80000"/>
              </a:lnSpc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Отображение ключевых геометрических объектов</a:t>
            </a:r>
          </a:p>
        </p:txBody>
      </p:sp>
      <p:sp>
        <p:nvSpPr>
          <p:cNvPr id="849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Вектор </a:t>
            </a:r>
            <a:r>
              <a:rPr lang="en-US" smtClean="0"/>
              <a:t>vs </a:t>
            </a:r>
            <a:r>
              <a:rPr lang="ru-RU" smtClean="0"/>
              <a:t>Точка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smtClean="0"/>
              <a:t>Вектор в пространстве задается при помощи упорядоченной тройки чисел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v</a:t>
            </a:r>
            <a:r>
              <a:rPr lang="en-US" smtClean="0"/>
              <a:t> = (3, 1, -8)</a:t>
            </a:r>
            <a:r>
              <a:rPr lang="ru-RU" smtClean="0"/>
              <a:t> 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ru-RU" sz="2800" smtClean="0"/>
              <a:t>Точка в пространстве тоже задается при помощи тройки чисел: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 = (3, 1, -8)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smtClean="0"/>
              <a:t>Однако, точки и векторы – это не одно и то же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Точка имеет местоположение в пространстве, но не имеет размера и направления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Вектор не имеет местоположения, но обладает размером и направлением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Системы координат и координатные фреймы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579937"/>
          </a:xfrm>
        </p:spPr>
        <p:txBody>
          <a:bodyPr/>
          <a:lstStyle/>
          <a:p>
            <a:pPr eaLnBrk="1" hangingPunct="1"/>
            <a:r>
              <a:rPr lang="ru-RU" smtClean="0"/>
              <a:t>Система координат обычно задается в виде трех осей, исходящих из начала отсчета</a:t>
            </a:r>
          </a:p>
          <a:p>
            <a:pPr eaLnBrk="1" hangingPunct="1"/>
            <a:r>
              <a:rPr lang="ru-RU" smtClean="0"/>
              <a:t>Однако, точка начала отсчета расположена где-нибудь в «мире»</a:t>
            </a:r>
          </a:p>
          <a:p>
            <a:pPr lvl="1" eaLnBrk="1" hangingPunct="1"/>
            <a:r>
              <a:rPr lang="ru-RU" smtClean="0"/>
              <a:t>Направления осей лучше всего задавать векторами</a:t>
            </a:r>
          </a:p>
          <a:p>
            <a:pPr lvl="1" eaLnBrk="1" hangingPunct="1"/>
            <a:r>
              <a:rPr lang="ru-RU" smtClean="0"/>
              <a:t>Местоположение начала координат должно быть явно задано точкой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Координатный фрейм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/>
            <a:r>
              <a:rPr lang="ru-RU" b="1" smtClean="0"/>
              <a:t>Координатный фрейм</a:t>
            </a:r>
            <a:r>
              <a:rPr lang="ru-RU" smtClean="0"/>
              <a:t> состоит из заданной точки </a:t>
            </a:r>
            <a:r>
              <a:rPr lang="en-US" smtClean="0"/>
              <a:t>O, </a:t>
            </a:r>
            <a:r>
              <a:rPr lang="ru-RU" smtClean="0"/>
              <a:t>называемой </a:t>
            </a:r>
            <a:r>
              <a:rPr lang="ru-RU" b="1" smtClean="0"/>
              <a:t>началом отсчета</a:t>
            </a:r>
            <a:r>
              <a:rPr lang="ru-RU" smtClean="0"/>
              <a:t> и трех взаимно перпендикулярных единичных векторов </a:t>
            </a:r>
            <a:r>
              <a:rPr lang="en-US" smtClean="0"/>
              <a:t>a, b </a:t>
            </a:r>
            <a:r>
              <a:rPr lang="ru-RU" smtClean="0"/>
              <a:t>и </a:t>
            </a:r>
            <a:r>
              <a:rPr lang="en-US" smtClean="0"/>
              <a:t>c</a:t>
            </a:r>
          </a:p>
          <a:p>
            <a:pPr lvl="1" eaLnBrk="1" hangingPunct="1"/>
            <a:r>
              <a:rPr lang="ru-RU" smtClean="0"/>
              <a:t>Строго говоря, эти векторы должны быть линейно независимыми, однако взаимно перпендикулярные векторы координатных осей упрощают многие задачи компьютерной графики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Line 18"/>
          <p:cNvSpPr>
            <a:spLocks noChangeShapeType="1"/>
          </p:cNvSpPr>
          <p:nvPr/>
        </p:nvSpPr>
        <p:spPr bwMode="auto">
          <a:xfrm>
            <a:off x="2268538" y="2060575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Координатный фрейм</a:t>
            </a:r>
          </a:p>
        </p:txBody>
      </p:sp>
      <p:sp>
        <p:nvSpPr>
          <p:cNvPr id="89092" name="Line 5"/>
          <p:cNvSpPr>
            <a:spLocks noChangeShapeType="1"/>
          </p:cNvSpPr>
          <p:nvPr/>
        </p:nvSpPr>
        <p:spPr bwMode="auto">
          <a:xfrm flipH="1" flipV="1">
            <a:off x="3276600" y="1989138"/>
            <a:ext cx="647700" cy="2519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3" name="Line 6"/>
          <p:cNvSpPr>
            <a:spLocks noChangeShapeType="1"/>
          </p:cNvSpPr>
          <p:nvPr/>
        </p:nvSpPr>
        <p:spPr bwMode="auto">
          <a:xfrm flipH="1">
            <a:off x="1979613" y="4508500"/>
            <a:ext cx="1944687" cy="151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4" name="Line 7"/>
          <p:cNvSpPr>
            <a:spLocks noChangeShapeType="1"/>
          </p:cNvSpPr>
          <p:nvPr/>
        </p:nvSpPr>
        <p:spPr bwMode="auto">
          <a:xfrm>
            <a:off x="3924300" y="4508500"/>
            <a:ext cx="3311525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91144" name="Line 8"/>
          <p:cNvSpPr>
            <a:spLocks noChangeAspect="1" noChangeShapeType="1"/>
          </p:cNvSpPr>
          <p:nvPr/>
        </p:nvSpPr>
        <p:spPr bwMode="auto">
          <a:xfrm>
            <a:off x="2916238" y="5300663"/>
            <a:ext cx="1655762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5" name="Line 9"/>
          <p:cNvSpPr>
            <a:spLocks noChangeAspect="1" noChangeShapeType="1"/>
          </p:cNvSpPr>
          <p:nvPr/>
        </p:nvSpPr>
        <p:spPr bwMode="auto">
          <a:xfrm flipH="1">
            <a:off x="4572000" y="4797425"/>
            <a:ext cx="1036638" cy="804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6" name="Line 10"/>
          <p:cNvSpPr>
            <a:spLocks noChangeAspect="1" noChangeShapeType="1"/>
          </p:cNvSpPr>
          <p:nvPr/>
        </p:nvSpPr>
        <p:spPr bwMode="auto">
          <a:xfrm flipH="1" flipV="1">
            <a:off x="4140200" y="3933825"/>
            <a:ext cx="420688" cy="1636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098" name="Text Box 11"/>
          <p:cNvSpPr txBox="1">
            <a:spLocks noChangeArrowheads="1"/>
          </p:cNvSpPr>
          <p:nvPr/>
        </p:nvSpPr>
        <p:spPr bwMode="auto">
          <a:xfrm>
            <a:off x="1887538" y="53927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/>
              <a:t>с</a:t>
            </a:r>
          </a:p>
        </p:txBody>
      </p:sp>
      <p:sp>
        <p:nvSpPr>
          <p:cNvPr id="89099" name="Text Box 12"/>
          <p:cNvSpPr txBox="1">
            <a:spLocks noChangeArrowheads="1"/>
          </p:cNvSpPr>
          <p:nvPr/>
        </p:nvSpPr>
        <p:spPr bwMode="auto">
          <a:xfrm>
            <a:off x="6948488" y="457835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9100" name="Text Box 13"/>
          <p:cNvSpPr txBox="1">
            <a:spLocks noChangeArrowheads="1"/>
          </p:cNvSpPr>
          <p:nvPr/>
        </p:nvSpPr>
        <p:spPr bwMode="auto">
          <a:xfrm>
            <a:off x="3492500" y="191611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p:sp>
        <p:nvSpPr>
          <p:cNvPr id="91150" name="Oval 14"/>
          <p:cNvSpPr>
            <a:spLocks noChangeArrowheads="1"/>
          </p:cNvSpPr>
          <p:nvPr/>
        </p:nvSpPr>
        <p:spPr bwMode="auto">
          <a:xfrm>
            <a:off x="4067175" y="38608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4264025" y="37338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 flipH="1" flipV="1">
            <a:off x="2124075" y="3284538"/>
            <a:ext cx="1368425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2392363" y="351790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89105" name="Line 19"/>
          <p:cNvSpPr>
            <a:spLocks noChangeShapeType="1"/>
          </p:cNvSpPr>
          <p:nvPr/>
        </p:nvSpPr>
        <p:spPr bwMode="auto">
          <a:xfrm>
            <a:off x="2268538" y="2060575"/>
            <a:ext cx="0" cy="2881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6" name="Line 20"/>
          <p:cNvSpPr>
            <a:spLocks noChangeShapeType="1"/>
          </p:cNvSpPr>
          <p:nvPr/>
        </p:nvSpPr>
        <p:spPr bwMode="auto">
          <a:xfrm>
            <a:off x="2268538" y="4941888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7" name="Line 21"/>
          <p:cNvSpPr>
            <a:spLocks noChangeShapeType="1"/>
          </p:cNvSpPr>
          <p:nvPr/>
        </p:nvSpPr>
        <p:spPr bwMode="auto">
          <a:xfrm flipH="1">
            <a:off x="0" y="2060575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8" name="Line 22"/>
          <p:cNvSpPr>
            <a:spLocks noChangeShapeType="1"/>
          </p:cNvSpPr>
          <p:nvPr/>
        </p:nvSpPr>
        <p:spPr bwMode="auto">
          <a:xfrm flipH="1">
            <a:off x="0" y="4941888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9" name="Text Box 23"/>
          <p:cNvSpPr txBox="1">
            <a:spLocks noChangeArrowheads="1"/>
          </p:cNvSpPr>
          <p:nvPr/>
        </p:nvSpPr>
        <p:spPr bwMode="auto">
          <a:xfrm>
            <a:off x="3563938" y="42211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5703888" y="2220913"/>
            <a:ext cx="2227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/>
              <a:t> = v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v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v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 b="1"/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5724525" y="364490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 = </a:t>
            </a:r>
            <a:r>
              <a:rPr lang="ru-RU"/>
              <a:t>О +</a:t>
            </a:r>
            <a:r>
              <a:rPr lang="en-US"/>
              <a:t> p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p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p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 b="1"/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5724525" y="2924175"/>
            <a:ext cx="268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 – O = p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p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p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/>
          </a:p>
        </p:txBody>
      </p:sp>
      <p:sp>
        <p:nvSpPr>
          <p:cNvPr id="91164" name="Line 28"/>
          <p:cNvSpPr>
            <a:spLocks noChangeShapeType="1"/>
          </p:cNvSpPr>
          <p:nvPr/>
        </p:nvSpPr>
        <p:spPr bwMode="auto">
          <a:xfrm flipV="1">
            <a:off x="3924300" y="3933825"/>
            <a:ext cx="2159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65" name="Rectangle 29"/>
          <p:cNvSpPr>
            <a:spLocks noChangeArrowheads="1"/>
          </p:cNvSpPr>
          <p:nvPr/>
        </p:nvSpPr>
        <p:spPr bwMode="auto">
          <a:xfrm>
            <a:off x="5724525" y="3644900"/>
            <a:ext cx="2735263" cy="431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66" name="Text Box 30"/>
          <p:cNvSpPr txBox="1">
            <a:spLocks noChangeArrowheads="1"/>
          </p:cNvSpPr>
          <p:nvPr/>
        </p:nvSpPr>
        <p:spPr bwMode="auto">
          <a:xfrm>
            <a:off x="5219700" y="5373688"/>
            <a:ext cx="36210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задается не просто тройкой чисел (</a:t>
            </a:r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, p</a:t>
            </a:r>
            <a:r>
              <a:rPr lang="en-US" baseline="-25000"/>
              <a:t>2</a:t>
            </a:r>
            <a:r>
              <a:rPr lang="en-US"/>
              <a:t>, p</a:t>
            </a:r>
            <a:r>
              <a:rPr lang="en-US" baseline="-25000"/>
              <a:t>3</a:t>
            </a:r>
            <a:r>
              <a:rPr lang="en-US"/>
              <a:t>), </a:t>
            </a:r>
            <a:r>
              <a:rPr lang="ru-RU"/>
              <a:t>а тройкой вместе с началом отсчета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 animBg="1"/>
      <p:bldP spid="91145" grpId="0" animBg="1"/>
      <p:bldP spid="91146" grpId="0" animBg="1"/>
      <p:bldP spid="91150" grpId="0" animBg="1"/>
      <p:bldP spid="91151" grpId="0"/>
      <p:bldP spid="91152" grpId="0" animBg="1"/>
      <p:bldP spid="91153" grpId="0"/>
      <p:bldP spid="91160" grpId="0"/>
      <p:bldP spid="91161" grpId="0"/>
      <p:bldP spid="91162" grpId="0"/>
      <p:bldP spid="91164" grpId="0" animBg="1"/>
      <p:bldP spid="91165" grpId="0" animBg="1"/>
      <p:bldP spid="9116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Однородное представление точки и вектора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mtClean="0"/>
              <a:t>Полезно представлять точки и векторы с помощью </a:t>
            </a:r>
            <a:r>
              <a:rPr lang="ru-RU" b="1" i="1" smtClean="0"/>
              <a:t>одного и того же</a:t>
            </a:r>
            <a:r>
              <a:rPr lang="ru-RU" smtClean="0"/>
              <a:t> набора базовых объектов (</a:t>
            </a:r>
            <a:r>
              <a:rPr lang="en-US" b="1" smtClean="0"/>
              <a:t>a</a:t>
            </a:r>
            <a:r>
              <a:rPr lang="en-US" smtClean="0"/>
              <a:t>, </a:t>
            </a:r>
            <a:r>
              <a:rPr lang="en-US" b="1" smtClean="0"/>
              <a:t>b</a:t>
            </a:r>
            <a:r>
              <a:rPr lang="en-US" smtClean="0"/>
              <a:t>, </a:t>
            </a:r>
            <a:r>
              <a:rPr lang="en-US" b="1" smtClean="0"/>
              <a:t>c</a:t>
            </a:r>
            <a:r>
              <a:rPr lang="en-US" smtClean="0"/>
              <a:t>, O)</a:t>
            </a:r>
            <a:endParaRPr lang="ru-RU" smtClean="0"/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Вектору </a:t>
            </a:r>
            <a:r>
              <a:rPr lang="en-US" b="1" smtClean="0"/>
              <a:t>v</a:t>
            </a:r>
            <a:r>
              <a:rPr lang="en-US" smtClean="0"/>
              <a:t> = v</a:t>
            </a:r>
            <a:r>
              <a:rPr lang="en-US" baseline="-25000" smtClean="0"/>
              <a:t>1</a:t>
            </a:r>
            <a:r>
              <a:rPr lang="en-US" b="1" smtClean="0"/>
              <a:t>a </a:t>
            </a:r>
            <a:r>
              <a:rPr lang="en-US" smtClean="0"/>
              <a:t>+ v</a:t>
            </a:r>
            <a:r>
              <a:rPr lang="en-US" baseline="-25000" smtClean="0"/>
              <a:t>2</a:t>
            </a:r>
            <a:r>
              <a:rPr lang="en-US" b="1" smtClean="0"/>
              <a:t>b </a:t>
            </a:r>
            <a:r>
              <a:rPr lang="en-US" smtClean="0"/>
              <a:t>+ v</a:t>
            </a:r>
            <a:r>
              <a:rPr lang="en-US" baseline="-25000" smtClean="0"/>
              <a:t>3</a:t>
            </a:r>
            <a:r>
              <a:rPr lang="en-US" b="1" smtClean="0"/>
              <a:t>c</a:t>
            </a:r>
            <a:r>
              <a:rPr lang="en-US" smtClean="0"/>
              <a:t> </a:t>
            </a:r>
            <a:r>
              <a:rPr lang="ru-RU" smtClean="0"/>
              <a:t>требуется четыре коэффициента (</a:t>
            </a:r>
            <a:r>
              <a:rPr lang="en-US" smtClean="0"/>
              <a:t>v</a:t>
            </a:r>
            <a:r>
              <a:rPr lang="en-US" baseline="-25000" smtClean="0"/>
              <a:t>1</a:t>
            </a:r>
            <a:r>
              <a:rPr lang="en-US" b="1" smtClean="0"/>
              <a:t>, </a:t>
            </a:r>
            <a:r>
              <a:rPr lang="en-US" smtClean="0"/>
              <a:t>v</a:t>
            </a:r>
            <a:r>
              <a:rPr lang="en-US" baseline="-25000" smtClean="0"/>
              <a:t>2</a:t>
            </a:r>
            <a:r>
              <a:rPr lang="en-US" smtClean="0"/>
              <a:t>,</a:t>
            </a:r>
            <a:r>
              <a:rPr lang="en-US" baseline="-25000" smtClean="0"/>
              <a:t> </a:t>
            </a:r>
            <a:r>
              <a:rPr lang="en-US" smtClean="0"/>
              <a:t>v</a:t>
            </a:r>
            <a:r>
              <a:rPr lang="en-US" baseline="-25000" smtClean="0"/>
              <a:t>3</a:t>
            </a:r>
            <a:r>
              <a:rPr lang="en-US" smtClean="0"/>
              <a:t>, 0)</a:t>
            </a:r>
            <a:endParaRPr lang="ru-RU" b="1" smtClean="0"/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Точке </a:t>
            </a:r>
            <a:r>
              <a:rPr lang="en-US" smtClean="0"/>
              <a:t>P = p</a:t>
            </a:r>
            <a:r>
              <a:rPr lang="en-US" baseline="-25000" smtClean="0"/>
              <a:t>1</a:t>
            </a:r>
            <a:r>
              <a:rPr lang="en-US" b="1" smtClean="0"/>
              <a:t>a </a:t>
            </a:r>
            <a:r>
              <a:rPr lang="en-US" smtClean="0"/>
              <a:t>+ p</a:t>
            </a:r>
            <a:r>
              <a:rPr lang="en-US" baseline="-25000" smtClean="0"/>
              <a:t>2</a:t>
            </a:r>
            <a:r>
              <a:rPr lang="en-US" b="1" smtClean="0"/>
              <a:t>b </a:t>
            </a:r>
            <a:r>
              <a:rPr lang="en-US" smtClean="0"/>
              <a:t>+ p</a:t>
            </a:r>
            <a:r>
              <a:rPr lang="en-US" baseline="-25000" smtClean="0"/>
              <a:t>3</a:t>
            </a:r>
            <a:r>
              <a:rPr lang="en-US" b="1" smtClean="0"/>
              <a:t>c</a:t>
            </a:r>
            <a:r>
              <a:rPr lang="en-US" smtClean="0"/>
              <a:t> </a:t>
            </a:r>
            <a:r>
              <a:rPr lang="ru-RU" smtClean="0"/>
              <a:t>требуется четыре коэффициента (</a:t>
            </a:r>
            <a:r>
              <a:rPr lang="en-US" smtClean="0"/>
              <a:t>p</a:t>
            </a:r>
            <a:r>
              <a:rPr lang="en-US" baseline="-25000" smtClean="0"/>
              <a:t>1</a:t>
            </a:r>
            <a:r>
              <a:rPr lang="en-US" b="1" smtClean="0"/>
              <a:t>, </a:t>
            </a:r>
            <a:r>
              <a:rPr lang="en-US" smtClean="0"/>
              <a:t>p</a:t>
            </a:r>
            <a:r>
              <a:rPr lang="en-US" baseline="-25000" smtClean="0"/>
              <a:t>2</a:t>
            </a:r>
            <a:r>
              <a:rPr lang="en-US" smtClean="0"/>
              <a:t>, p</a:t>
            </a:r>
            <a:r>
              <a:rPr lang="en-US" baseline="-25000" smtClean="0"/>
              <a:t>3</a:t>
            </a:r>
            <a:r>
              <a:rPr lang="en-US" smtClean="0"/>
              <a:t>, 1)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Четвертый компонент показывает, входит ли в в состав объекта начало отсчета </a:t>
            </a:r>
            <a:r>
              <a:rPr lang="en-US" smtClean="0"/>
              <a:t>O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Векторный анализ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Векторный анализ – математическая дисциплина, облегчающая решение различных задач компьютерной графики</a:t>
            </a:r>
          </a:p>
          <a:p>
            <a:pPr lvl="1" eaLnBrk="1" hangingPunct="1"/>
            <a:r>
              <a:rPr lang="ru-RU" smtClean="0"/>
              <a:t>Построение проекций трехмерных объектов</a:t>
            </a:r>
          </a:p>
          <a:p>
            <a:pPr lvl="1" eaLnBrk="1" hangingPunct="1"/>
            <a:r>
              <a:rPr lang="ru-RU" smtClean="0"/>
              <a:t>Трассировка лучей с целью создания реалистичных изображений</a:t>
            </a:r>
          </a:p>
          <a:p>
            <a:pPr lvl="1" eaLnBrk="1" hangingPunct="1"/>
            <a:r>
              <a:rPr lang="ru-RU" smtClean="0"/>
              <a:t>Решение геометрических задач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smtClean="0"/>
              <a:t>Представление точек и векторов при помощи умножения матриц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403350" y="2227263"/>
          <a:ext cx="2519363" cy="1993900"/>
        </p:xfrm>
        <a:graphic>
          <a:graphicData uri="http://schemas.openxmlformats.org/presentationml/2006/ole">
            <p:oleObj spid="_x0000_s11276" name="Формула" r:id="rId3" imgW="1155700" imgH="914400" progId="Equation.3">
              <p:embed/>
            </p:oleObj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4759325" y="2276475"/>
          <a:ext cx="2720975" cy="2039938"/>
        </p:xfrm>
        <a:graphic>
          <a:graphicData uri="http://schemas.openxmlformats.org/presentationml/2006/ole">
            <p:oleObj spid="_x0000_s11277" name="Формула" r:id="rId4" imgW="1219200" imgH="914400" progId="Equation.3">
              <p:embed/>
            </p:oleObj>
          </a:graphicData>
        </a:graphic>
      </p:graphicFrame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827088" y="4957763"/>
            <a:ext cx="813752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Данные уравнения являются примерами </a:t>
            </a:r>
            <a:r>
              <a:rPr lang="ru-RU" b="1"/>
              <a:t>однородного представления</a:t>
            </a:r>
            <a:r>
              <a:rPr lang="ru-RU"/>
              <a:t> векторов и точек</a:t>
            </a:r>
          </a:p>
          <a:p>
            <a:r>
              <a:rPr lang="ru-RU"/>
              <a:t>Однородное представление позволяет сохранять различие между точками и векторами и предоставляет компактную запись при работе с афинными преобразованиями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smtClean="0"/>
              <a:t>Линейные комбинации векторов в однородных координатах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2017713"/>
            <a:ext cx="8243887" cy="5011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smtClean="0"/>
              <a:t>Разность двух точек</a:t>
            </a:r>
            <a:r>
              <a:rPr lang="en-US" sz="2400" smtClean="0"/>
              <a:t> </a:t>
            </a:r>
            <a:r>
              <a:rPr lang="ru-RU" sz="2400" smtClean="0"/>
              <a:t>-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smtClean="0"/>
              <a:t>(</a:t>
            </a:r>
            <a:r>
              <a:rPr lang="en-US" sz="2000" smtClean="0"/>
              <a:t>x,y,z,1) – (u,v,w,1) = (x-u,</a:t>
            </a:r>
            <a:r>
              <a:rPr lang="ru-RU" sz="2000" smtClean="0"/>
              <a:t> </a:t>
            </a:r>
            <a:r>
              <a:rPr lang="en-US" sz="2000" smtClean="0"/>
              <a:t>y-v, z-w, 0)</a:t>
            </a:r>
            <a:endParaRPr lang="ru-RU" sz="2000" smtClean="0"/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Сумма точки и вектора – точка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smtClean="0"/>
              <a:t>(</a:t>
            </a:r>
            <a:r>
              <a:rPr lang="en-US" sz="2000" smtClean="0"/>
              <a:t>x,y,z,1) + (d,e,f,0) = (x+d, u+e, z+f, 1)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Сумма двух векторов –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(d,e,f,0)</a:t>
            </a:r>
            <a:r>
              <a:rPr lang="ru-RU" sz="2000" smtClean="0"/>
              <a:t> + (</a:t>
            </a:r>
            <a:r>
              <a:rPr lang="en-US" sz="2000" smtClean="0"/>
              <a:t>m,n,r,0) = (d+m, e+n, f+r, 0)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Имеет смысл масштабирование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smtClean="0"/>
              <a:t>3(</a:t>
            </a:r>
            <a:r>
              <a:rPr lang="en-US" sz="2000" smtClean="0"/>
              <a:t>d,e,f,0) = (3d, 3e, 3f, 0)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Имеет смысл создание любой линейной комбинации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smtClean="0"/>
              <a:t>Для векторов </a:t>
            </a:r>
            <a:r>
              <a:rPr lang="en-US" sz="2000" b="1" smtClean="0"/>
              <a:t>v</a:t>
            </a:r>
            <a:r>
              <a:rPr lang="en-US" sz="2000" smtClean="0"/>
              <a:t>=(v</a:t>
            </a:r>
            <a:r>
              <a:rPr lang="en-US" sz="2000" baseline="-25000" smtClean="0"/>
              <a:t>1</a:t>
            </a:r>
            <a:r>
              <a:rPr lang="en-US" sz="2000" smtClean="0"/>
              <a:t>,v</a:t>
            </a:r>
            <a:r>
              <a:rPr lang="en-US" sz="2000" baseline="-25000" smtClean="0"/>
              <a:t>2</a:t>
            </a:r>
            <a:r>
              <a:rPr lang="en-US" sz="2000" smtClean="0"/>
              <a:t>,v</a:t>
            </a:r>
            <a:r>
              <a:rPr lang="en-US" sz="2000" baseline="-25000" smtClean="0"/>
              <a:t>3</a:t>
            </a:r>
            <a:r>
              <a:rPr lang="en-US" sz="2000" smtClean="0"/>
              <a:t>,0) </a:t>
            </a:r>
            <a:r>
              <a:rPr lang="ru-RU" sz="2000" smtClean="0"/>
              <a:t>и </a:t>
            </a:r>
            <a:r>
              <a:rPr lang="en-US" sz="2000" b="1" smtClean="0"/>
              <a:t>w</a:t>
            </a:r>
            <a:r>
              <a:rPr lang="en-US" sz="2000" smtClean="0"/>
              <a:t>=(w</a:t>
            </a:r>
            <a:r>
              <a:rPr lang="en-US" sz="2000" baseline="-25000" smtClean="0"/>
              <a:t>1</a:t>
            </a:r>
            <a:r>
              <a:rPr lang="en-US" sz="2000" smtClean="0"/>
              <a:t>,w</a:t>
            </a:r>
            <a:r>
              <a:rPr lang="en-US" sz="2000" baseline="-25000" smtClean="0"/>
              <a:t>2</a:t>
            </a:r>
            <a:r>
              <a:rPr lang="en-US" sz="2000" smtClean="0"/>
              <a:t>,w</a:t>
            </a:r>
            <a:r>
              <a:rPr lang="en-US" sz="2000" baseline="-25000" smtClean="0"/>
              <a:t>3</a:t>
            </a:r>
            <a:r>
              <a:rPr lang="en-US" sz="2000" smtClean="0"/>
              <a:t>,0) </a:t>
            </a:r>
            <a:r>
              <a:rPr lang="ru-RU" sz="2000" smtClean="0"/>
              <a:t>и произвольных скаляров </a:t>
            </a:r>
            <a:r>
              <a:rPr lang="en-US" sz="2000" smtClean="0"/>
              <a:t>a </a:t>
            </a:r>
            <a:r>
              <a:rPr lang="ru-RU" sz="2000" smtClean="0"/>
              <a:t>и </a:t>
            </a:r>
            <a:r>
              <a:rPr lang="en-US" sz="2000" smtClean="0"/>
              <a:t>b </a:t>
            </a:r>
            <a:r>
              <a:rPr lang="ru-RU" sz="2000" smtClean="0"/>
              <a:t>имеем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a</a:t>
            </a:r>
            <a:r>
              <a:rPr lang="en-US" sz="2000" b="1" smtClean="0"/>
              <a:t>v</a:t>
            </a:r>
            <a:r>
              <a:rPr lang="en-US" sz="2000" smtClean="0"/>
              <a:t>+b</a:t>
            </a:r>
            <a:r>
              <a:rPr lang="en-US" sz="2000" b="1" smtClean="0"/>
              <a:t>w</a:t>
            </a:r>
            <a:r>
              <a:rPr lang="en-US" sz="2000" smtClean="0"/>
              <a:t>=(av</a:t>
            </a:r>
            <a:r>
              <a:rPr lang="en-US" sz="2000" baseline="-25000" smtClean="0"/>
              <a:t>1</a:t>
            </a:r>
            <a:r>
              <a:rPr lang="en-US" sz="2000" smtClean="0"/>
              <a:t>+bw</a:t>
            </a:r>
            <a:r>
              <a:rPr lang="en-US" sz="2000" baseline="-25000" smtClean="0"/>
              <a:t>1</a:t>
            </a:r>
            <a:r>
              <a:rPr lang="en-US" sz="2000" smtClean="0"/>
              <a:t>, av</a:t>
            </a:r>
            <a:r>
              <a:rPr lang="en-US" sz="2000" baseline="-25000" smtClean="0"/>
              <a:t>2</a:t>
            </a:r>
            <a:r>
              <a:rPr lang="en-US" sz="2000" smtClean="0"/>
              <a:t>+bw</a:t>
            </a:r>
            <a:r>
              <a:rPr lang="en-US" sz="2000" baseline="-25000" smtClean="0"/>
              <a:t>2</a:t>
            </a:r>
            <a:r>
              <a:rPr lang="en-US" sz="2000" smtClean="0"/>
              <a:t>, av</a:t>
            </a:r>
            <a:r>
              <a:rPr lang="en-US" sz="2000" baseline="-25000" smtClean="0"/>
              <a:t>3</a:t>
            </a:r>
            <a:r>
              <a:rPr lang="en-US" sz="2000" smtClean="0"/>
              <a:t>+bw</a:t>
            </a:r>
            <a:r>
              <a:rPr lang="en-US" sz="2000" baseline="-25000" smtClean="0"/>
              <a:t>3</a:t>
            </a:r>
            <a:r>
              <a:rPr lang="en-US" sz="2000" smtClean="0"/>
              <a:t>, 0), </a:t>
            </a:r>
            <a:r>
              <a:rPr lang="ru-RU" sz="2000" smtClean="0"/>
              <a:t>что является вектором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Аффинные комбинации точек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smtClean="0"/>
              <a:t>Рассмотрим формирование линейной комбинации двух точек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P=(P</a:t>
            </a:r>
            <a:r>
              <a:rPr lang="en-US" sz="2800" baseline="-25000" smtClean="0"/>
              <a:t>1</a:t>
            </a:r>
            <a:r>
              <a:rPr lang="en-US" sz="2800" smtClean="0"/>
              <a:t>,P</a:t>
            </a:r>
            <a:r>
              <a:rPr lang="en-US" sz="2800" baseline="-25000" smtClean="0"/>
              <a:t>2</a:t>
            </a:r>
            <a:r>
              <a:rPr lang="en-US" sz="2800" smtClean="0"/>
              <a:t>,P</a:t>
            </a:r>
            <a:r>
              <a:rPr lang="en-US" sz="2800" baseline="-25000" smtClean="0"/>
              <a:t>3</a:t>
            </a:r>
            <a:r>
              <a:rPr lang="en-US" sz="2800" smtClean="0"/>
              <a:t>,1) </a:t>
            </a:r>
            <a:r>
              <a:rPr lang="ru-RU" sz="2800" smtClean="0"/>
              <a:t>и </a:t>
            </a:r>
            <a:r>
              <a:rPr lang="en-US" sz="2800" smtClean="0"/>
              <a:t>R=(R</a:t>
            </a:r>
            <a:r>
              <a:rPr lang="en-US" sz="2800" baseline="-25000" smtClean="0"/>
              <a:t>1</a:t>
            </a:r>
            <a:r>
              <a:rPr lang="en-US" sz="2800" smtClean="0"/>
              <a:t>,R</a:t>
            </a:r>
            <a:r>
              <a:rPr lang="en-US" sz="2800" baseline="-25000" smtClean="0"/>
              <a:t>2</a:t>
            </a:r>
            <a:r>
              <a:rPr lang="en-US" sz="2800" smtClean="0"/>
              <a:t>,R</a:t>
            </a:r>
            <a:r>
              <a:rPr lang="en-US" sz="2800" baseline="-25000" smtClean="0"/>
              <a:t>3</a:t>
            </a:r>
            <a:r>
              <a:rPr lang="en-US" sz="2800" smtClean="0"/>
              <a:t>,1)</a:t>
            </a:r>
            <a:r>
              <a:rPr lang="ru-RU" sz="2800" smtClean="0"/>
              <a:t> со скалярами </a:t>
            </a:r>
            <a:r>
              <a:rPr lang="en-US" sz="2800" smtClean="0"/>
              <a:t>f </a:t>
            </a:r>
            <a:r>
              <a:rPr lang="ru-RU" sz="2800" smtClean="0"/>
              <a:t>и </a:t>
            </a:r>
            <a:r>
              <a:rPr lang="en-US" sz="2800" smtClean="0"/>
              <a:t>g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1" smtClean="0">
                <a:latin typeface="Times New Roman" pitchFamily="18" charset="0"/>
              </a:rPr>
              <a:t>fP+gR=(fP</a:t>
            </a:r>
            <a:r>
              <a:rPr lang="en-US" i="1" baseline="-25000" smtClean="0">
                <a:latin typeface="Times New Roman" pitchFamily="18" charset="0"/>
              </a:rPr>
              <a:t>1</a:t>
            </a:r>
            <a:r>
              <a:rPr lang="en-US" i="1" smtClean="0">
                <a:latin typeface="Times New Roman" pitchFamily="18" charset="0"/>
              </a:rPr>
              <a:t>+gR</a:t>
            </a:r>
            <a:r>
              <a:rPr lang="en-US" i="1" baseline="-25000" smtClean="0">
                <a:latin typeface="Times New Roman" pitchFamily="18" charset="0"/>
              </a:rPr>
              <a:t>1</a:t>
            </a:r>
            <a:r>
              <a:rPr lang="en-US" i="1" smtClean="0">
                <a:latin typeface="Times New Roman" pitchFamily="18" charset="0"/>
              </a:rPr>
              <a:t>, fP</a:t>
            </a:r>
            <a:r>
              <a:rPr lang="en-US" i="1" baseline="-25000" smtClean="0">
                <a:latin typeface="Times New Roman" pitchFamily="18" charset="0"/>
              </a:rPr>
              <a:t>2</a:t>
            </a:r>
            <a:r>
              <a:rPr lang="en-US" i="1" smtClean="0">
                <a:latin typeface="Times New Roman" pitchFamily="18" charset="0"/>
              </a:rPr>
              <a:t>+gR</a:t>
            </a:r>
            <a:r>
              <a:rPr lang="en-US" i="1" baseline="-25000" smtClean="0">
                <a:latin typeface="Times New Roman" pitchFamily="18" charset="0"/>
              </a:rPr>
              <a:t>2</a:t>
            </a:r>
            <a:r>
              <a:rPr lang="en-US" i="1" smtClean="0">
                <a:latin typeface="Times New Roman" pitchFamily="18" charset="0"/>
              </a:rPr>
              <a:t>, fP</a:t>
            </a:r>
            <a:r>
              <a:rPr lang="en-US" i="1" baseline="-25000" smtClean="0">
                <a:latin typeface="Times New Roman" pitchFamily="18" charset="0"/>
              </a:rPr>
              <a:t>3</a:t>
            </a:r>
            <a:r>
              <a:rPr lang="en-US" i="1" smtClean="0">
                <a:latin typeface="Times New Roman" pitchFamily="18" charset="0"/>
              </a:rPr>
              <a:t>+gR</a:t>
            </a:r>
            <a:r>
              <a:rPr lang="en-US" i="1" baseline="-25000" smtClean="0">
                <a:latin typeface="Times New Roman" pitchFamily="18" charset="0"/>
              </a:rPr>
              <a:t>3</a:t>
            </a:r>
            <a:r>
              <a:rPr lang="en-US" i="1" smtClean="0">
                <a:latin typeface="Times New Roman" pitchFamily="18" charset="0"/>
              </a:rPr>
              <a:t>, f+g)</a:t>
            </a:r>
          </a:p>
          <a:p>
            <a:pPr lvl="1" eaLnBrk="1" hangingPunct="1">
              <a:lnSpc>
                <a:spcPct val="80000"/>
              </a:lnSpc>
            </a:pPr>
            <a:r>
              <a:rPr lang="ru-RU" smtClean="0"/>
              <a:t>Результат является истинной точкой лишь в том случае, когда </a:t>
            </a:r>
            <a:r>
              <a:rPr lang="en-US" i="1" smtClean="0">
                <a:solidFill>
                  <a:schemeClr val="hlink"/>
                </a:solidFill>
                <a:latin typeface="Times New Roman" pitchFamily="18" charset="0"/>
              </a:rPr>
              <a:t>f+g</a:t>
            </a:r>
            <a:r>
              <a:rPr lang="en-US" smtClean="0">
                <a:solidFill>
                  <a:schemeClr val="hlink"/>
                </a:solidFill>
              </a:rPr>
              <a:t>=1</a:t>
            </a:r>
          </a:p>
          <a:p>
            <a:pPr lvl="1" eaLnBrk="1" hangingPunct="1">
              <a:lnSpc>
                <a:spcPct val="80000"/>
              </a:lnSpc>
            </a:pPr>
            <a:r>
              <a:rPr lang="ru-RU" smtClean="0"/>
              <a:t>Если сумма коэффициентов линейной равна 1, такая комбинация является аффинной, т.о. единственная истинная комбинация точек – аффинная комбинация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b="1" smtClean="0"/>
              <a:t>Любая аффинная комбинация точек является истинной точкой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Произвольная линейная комбинация точек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smtClean="0"/>
              <a:t>Пусть дана линейная комбинация двух точек </a:t>
            </a:r>
            <a:r>
              <a:rPr lang="en-US" sz="2800" i="1" smtClean="0">
                <a:latin typeface="Times New Roman" pitchFamily="18" charset="0"/>
              </a:rPr>
              <a:t>E=fP+gR,</a:t>
            </a:r>
            <a:r>
              <a:rPr lang="ru-RU" sz="2800" i="1" smtClean="0">
                <a:latin typeface="Times New Roman" pitchFamily="18" charset="0"/>
              </a:rPr>
              <a:t> </a:t>
            </a:r>
            <a:r>
              <a:rPr lang="ru-RU" sz="2800" smtClean="0">
                <a:latin typeface="Arial" charset="0"/>
              </a:rPr>
              <a:t>такая, что</a:t>
            </a:r>
            <a:r>
              <a:rPr lang="en-US" sz="2800" i="1" smtClean="0">
                <a:latin typeface="Times New Roman" pitchFamily="18" charset="0"/>
              </a:rPr>
              <a:t> f+g≠</a:t>
            </a:r>
            <a:r>
              <a:rPr lang="en-US" sz="2800" smtClean="0">
                <a:latin typeface="Times New Roman" pitchFamily="18" charset="0"/>
              </a:rPr>
              <a:t>0</a:t>
            </a:r>
            <a:endParaRPr lang="ru-RU" sz="280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smtClean="0">
                <a:latin typeface="Times New Roman" pitchFamily="18" charset="0"/>
                <a:cs typeface="Tahoma" pitchFamily="34" charset="0"/>
              </a:rPr>
              <a:t>Пусть начало отсчета смещено на вектор </a:t>
            </a:r>
            <a:r>
              <a:rPr lang="en-US" b="1" i="1" smtClean="0">
                <a:latin typeface="Times New Roman" pitchFamily="18" charset="0"/>
                <a:cs typeface="Tahoma" pitchFamily="34" charset="0"/>
              </a:rPr>
              <a:t>u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smtClean="0">
                <a:latin typeface="Times New Roman" pitchFamily="18" charset="0"/>
                <a:cs typeface="Tahoma" pitchFamily="34" charset="0"/>
              </a:rPr>
              <a:t>тогда точка 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P</a:t>
            </a:r>
            <a:r>
              <a:rPr lang="ru-RU" smtClean="0">
                <a:latin typeface="Times New Roman" pitchFamily="18" charset="0"/>
                <a:cs typeface="Tahoma" pitchFamily="34" charset="0"/>
              </a:rPr>
              <a:t> смещена на 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P+</a:t>
            </a:r>
            <a:r>
              <a:rPr lang="en-US" b="1" i="1" smtClean="0">
                <a:latin typeface="Times New Roman" pitchFamily="18" charset="0"/>
                <a:cs typeface="Tahoma" pitchFamily="34" charset="0"/>
              </a:rPr>
              <a:t>u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smtClean="0">
                <a:latin typeface="Times New Roman" pitchFamily="18" charset="0"/>
                <a:cs typeface="Tahoma" pitchFamily="34" charset="0"/>
              </a:rPr>
              <a:t>а точка 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R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 – </a:t>
            </a:r>
            <a:r>
              <a:rPr lang="ru-RU" smtClean="0">
                <a:latin typeface="Times New Roman" pitchFamily="18" charset="0"/>
                <a:cs typeface="Tahoma" pitchFamily="34" charset="0"/>
              </a:rPr>
              <a:t>на 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R+</a:t>
            </a:r>
            <a:r>
              <a:rPr lang="en-US" b="1" i="1" smtClean="0">
                <a:latin typeface="Times New Roman" pitchFamily="18" charset="0"/>
                <a:cs typeface="Tahoma" pitchFamily="34" charset="0"/>
              </a:rPr>
              <a:t>u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>
                <a:latin typeface="Times New Roman" pitchFamily="18" charset="0"/>
                <a:cs typeface="Tahoma" pitchFamily="34" charset="0"/>
              </a:rPr>
              <a:t>Если 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E </a:t>
            </a:r>
            <a:r>
              <a:rPr lang="ru-RU" smtClean="0">
                <a:latin typeface="Times New Roman" pitchFamily="18" charset="0"/>
                <a:cs typeface="Tahoma" pitchFamily="34" charset="0"/>
              </a:rPr>
              <a:t>является истинной точкой, то она также должна быть смещена в новую точку 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E’=E+</a:t>
            </a:r>
            <a:r>
              <a:rPr lang="en-US" b="1" i="1" smtClean="0">
                <a:latin typeface="Times New Roman" pitchFamily="18" charset="0"/>
                <a:cs typeface="Tahoma" pitchFamily="34" charset="0"/>
              </a:rPr>
              <a:t>u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smtClean="0">
                <a:latin typeface="Times New Roman" pitchFamily="18" charset="0"/>
                <a:cs typeface="Tahoma" pitchFamily="34" charset="0"/>
              </a:rPr>
              <a:t>однако мы имеем: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i="1" smtClean="0">
                <a:latin typeface="Times New Roman" pitchFamily="18" charset="0"/>
                <a:cs typeface="Tahoma" pitchFamily="34" charset="0"/>
              </a:rPr>
              <a:t>E’=fP + gR + (f+g)</a:t>
            </a:r>
            <a:r>
              <a:rPr lang="en-US" sz="2000" b="1" i="1" smtClean="0">
                <a:latin typeface="Times New Roman" pitchFamily="18" charset="0"/>
                <a:cs typeface="Tahoma" pitchFamily="34" charset="0"/>
              </a:rPr>
              <a:t>u</a:t>
            </a:r>
          </a:p>
          <a:p>
            <a:pPr lvl="2" eaLnBrk="1" hangingPunct="1">
              <a:lnSpc>
                <a:spcPct val="90000"/>
              </a:lnSpc>
            </a:pPr>
            <a:r>
              <a:rPr lang="ru-RU" sz="2000" smtClean="0">
                <a:latin typeface="Times New Roman" pitchFamily="18" charset="0"/>
                <a:cs typeface="Tahoma" pitchFamily="34" charset="0"/>
              </a:rPr>
              <a:t>Если </a:t>
            </a:r>
            <a:r>
              <a:rPr lang="en-US" sz="2000" smtClean="0">
                <a:latin typeface="Times New Roman" pitchFamily="18" charset="0"/>
                <a:cs typeface="Tahoma" pitchFamily="34" charset="0"/>
              </a:rPr>
              <a:t>f+g≠1, </a:t>
            </a:r>
            <a:r>
              <a:rPr lang="ru-RU" sz="2000" smtClean="0">
                <a:latin typeface="Times New Roman" pitchFamily="18" charset="0"/>
                <a:cs typeface="Tahoma" pitchFamily="34" charset="0"/>
              </a:rPr>
              <a:t>то </a:t>
            </a:r>
            <a:r>
              <a:rPr lang="en-US" sz="2000" smtClean="0">
                <a:latin typeface="Times New Roman" pitchFamily="18" charset="0"/>
                <a:cs typeface="Tahoma" pitchFamily="34" charset="0"/>
              </a:rPr>
              <a:t>E’≠E + </a:t>
            </a:r>
            <a:r>
              <a:rPr lang="en-US" sz="2000" b="1" smtClean="0">
                <a:latin typeface="Times New Roman" pitchFamily="18" charset="0"/>
                <a:cs typeface="Tahoma" pitchFamily="34" charset="0"/>
              </a:rPr>
              <a:t>u</a:t>
            </a:r>
          </a:p>
          <a:p>
            <a:pPr lvl="1" eaLnBrk="1" hangingPunct="1">
              <a:lnSpc>
                <a:spcPct val="90000"/>
              </a:lnSpc>
            </a:pPr>
            <a:r>
              <a:rPr lang="ru-RU" b="1" smtClean="0">
                <a:latin typeface="Times New Roman" pitchFamily="18" charset="0"/>
                <a:cs typeface="Tahoma" pitchFamily="34" charset="0"/>
              </a:rPr>
              <a:t>Иными словами, неаффинная комбинация точек в различных системах координат дает различные точки</a:t>
            </a:r>
            <a:endParaRPr lang="en-US" b="1" smtClean="0">
              <a:latin typeface="Times New Roman" pitchFamily="18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Точка плюс вектор – аффинная комбинация точек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579937"/>
          </a:xfrm>
        </p:spPr>
        <p:txBody>
          <a:bodyPr/>
          <a:lstStyle/>
          <a:p>
            <a:pPr eaLnBrk="1" hangingPunct="1"/>
            <a:r>
              <a:rPr lang="ru-RU" smtClean="0"/>
              <a:t>Рассмотрим формирование точки </a:t>
            </a:r>
            <a:r>
              <a:rPr lang="en-US" smtClean="0"/>
              <a:t>P </a:t>
            </a:r>
            <a:r>
              <a:rPr lang="ru-RU" smtClean="0"/>
              <a:t>как смещение точки </a:t>
            </a:r>
            <a:r>
              <a:rPr lang="en-US" smtClean="0"/>
              <a:t>A </a:t>
            </a:r>
            <a:r>
              <a:rPr lang="ru-RU" smtClean="0"/>
              <a:t>на вектор </a:t>
            </a:r>
            <a:r>
              <a:rPr lang="en-US" b="1" smtClean="0"/>
              <a:t>v</a:t>
            </a:r>
            <a:r>
              <a:rPr lang="ru-RU" smtClean="0"/>
              <a:t>, масштабированный скаляром </a:t>
            </a:r>
            <a:r>
              <a:rPr lang="en-US" smtClean="0"/>
              <a:t>t</a:t>
            </a:r>
          </a:p>
          <a:p>
            <a:pPr lvl="1" eaLnBrk="1" hangingPunct="1"/>
            <a:r>
              <a:rPr lang="en-US" smtClean="0"/>
              <a:t>P = A + t</a:t>
            </a:r>
            <a:r>
              <a:rPr lang="en-US" b="1" smtClean="0"/>
              <a:t>v</a:t>
            </a:r>
          </a:p>
          <a:p>
            <a:pPr lvl="1" eaLnBrk="1" hangingPunct="1"/>
            <a:r>
              <a:rPr lang="ru-RU" smtClean="0"/>
              <a:t>Пусть </a:t>
            </a:r>
            <a:r>
              <a:rPr lang="en-US" b="1" smtClean="0"/>
              <a:t>v</a:t>
            </a:r>
            <a:r>
              <a:rPr lang="en-US" smtClean="0"/>
              <a:t>=B-A, </a:t>
            </a:r>
            <a:r>
              <a:rPr lang="ru-RU" smtClean="0"/>
              <a:t>тогда:</a:t>
            </a:r>
            <a:endParaRPr lang="en-US" smtClean="0"/>
          </a:p>
          <a:p>
            <a:pPr lvl="1" eaLnBrk="1" hangingPunct="1"/>
            <a:r>
              <a:rPr lang="en-US" smtClean="0"/>
              <a:t>P = A + t(B-A)</a:t>
            </a:r>
          </a:p>
          <a:p>
            <a:pPr lvl="1" eaLnBrk="1" hangingPunct="1"/>
            <a:r>
              <a:rPr lang="en-US" smtClean="0"/>
              <a:t>P = tB + (1-t)A</a:t>
            </a:r>
          </a:p>
          <a:p>
            <a:pPr lvl="2" eaLnBrk="1" hangingPunct="1"/>
            <a:r>
              <a:rPr lang="ru-RU" smtClean="0"/>
              <a:t>А это – ни что иное, как аффинная комбинация точек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Линейная интерполяция двух точек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smtClean="0"/>
              <a:t>Аффинная комбинация точек, выраженная уравнением</a:t>
            </a:r>
            <a:br>
              <a:rPr lang="ru-RU" sz="2800" smtClean="0"/>
            </a:br>
            <a:r>
              <a:rPr lang="en-US" sz="2800" smtClean="0"/>
              <a:t>P=A(1-t) + Bt</a:t>
            </a:r>
            <a:r>
              <a:rPr lang="ru-RU" sz="2800" smtClean="0"/>
              <a:t/>
            </a:r>
            <a:br>
              <a:rPr lang="ru-RU" sz="2800" smtClean="0"/>
            </a:br>
            <a:r>
              <a:rPr lang="ru-RU" sz="2800" smtClean="0"/>
              <a:t>выполняет </a:t>
            </a:r>
            <a:r>
              <a:rPr lang="ru-RU" sz="2800" b="1" smtClean="0"/>
              <a:t>линейную интерполяцию</a:t>
            </a:r>
            <a:r>
              <a:rPr lang="ru-RU" sz="2800" smtClean="0"/>
              <a:t> между точками </a:t>
            </a:r>
            <a:r>
              <a:rPr lang="en-US" sz="2800" smtClean="0"/>
              <a:t>A </a:t>
            </a:r>
            <a:r>
              <a:rPr lang="ru-RU" sz="2800" smtClean="0"/>
              <a:t>и </a:t>
            </a:r>
            <a:r>
              <a:rPr lang="en-US" sz="2800" smtClean="0"/>
              <a:t>B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smtClean="0"/>
              <a:t>Иными словами</a:t>
            </a:r>
            <a:r>
              <a:rPr lang="en-US" sz="2800" smtClean="0"/>
              <a:t>, x-</a:t>
            </a:r>
            <a:r>
              <a:rPr lang="ru-RU" sz="2800" smtClean="0"/>
              <a:t>компонент </a:t>
            </a:r>
            <a:r>
              <a:rPr lang="en-US" sz="2800" smtClean="0"/>
              <a:t>P</a:t>
            </a:r>
            <a:r>
              <a:rPr lang="en-US" sz="2800" baseline="-25000" smtClean="0"/>
              <a:t>x</a:t>
            </a:r>
            <a:r>
              <a:rPr lang="en-US" sz="2800" smtClean="0"/>
              <a:t>(t) </a:t>
            </a:r>
            <a:r>
              <a:rPr lang="ru-RU" sz="2800" smtClean="0"/>
              <a:t>генерирует величину, которая составляет </a:t>
            </a:r>
            <a:r>
              <a:rPr lang="en-US" sz="2800" smtClean="0"/>
              <a:t>t-</a:t>
            </a:r>
            <a:r>
              <a:rPr lang="ru-RU" sz="2800" smtClean="0"/>
              <a:t>ю часть расстояния между точками </a:t>
            </a:r>
            <a:r>
              <a:rPr lang="en-US" sz="2800" smtClean="0"/>
              <a:t>A</a:t>
            </a:r>
            <a:r>
              <a:rPr lang="en-US" sz="2800" baseline="-25000" smtClean="0"/>
              <a:t>x</a:t>
            </a:r>
            <a:r>
              <a:rPr lang="en-US" sz="2800" smtClean="0"/>
              <a:t> </a:t>
            </a:r>
            <a:r>
              <a:rPr lang="ru-RU" sz="2800" smtClean="0"/>
              <a:t>и </a:t>
            </a:r>
            <a:r>
              <a:rPr lang="en-US" sz="2800" smtClean="0"/>
              <a:t>B</a:t>
            </a:r>
            <a:r>
              <a:rPr lang="en-US" sz="2800" baseline="-25000" smtClean="0"/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Аналогично для </a:t>
            </a:r>
            <a:r>
              <a:rPr lang="en-US" smtClean="0"/>
              <a:t>y </a:t>
            </a:r>
            <a:r>
              <a:rPr lang="ru-RU" smtClean="0"/>
              <a:t>и </a:t>
            </a:r>
            <a:r>
              <a:rPr lang="en-US" smtClean="0"/>
              <a:t>z-</a:t>
            </a:r>
            <a:r>
              <a:rPr lang="ru-RU" smtClean="0"/>
              <a:t> компонент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Пример функции</a:t>
            </a:r>
            <a:r>
              <a:rPr lang="en-US" smtClean="0"/>
              <a:t> lerp</a:t>
            </a:r>
            <a:endParaRPr lang="ru-RU" smtClean="0"/>
          </a:p>
        </p:txBody>
      </p:sp>
      <p:sp>
        <p:nvSpPr>
          <p:cNvPr id="96259" name="Text Box 4"/>
          <p:cNvSpPr txBox="1">
            <a:spLocks noChangeArrowheads="1"/>
          </p:cNvSpPr>
          <p:nvPr/>
        </p:nvSpPr>
        <p:spPr bwMode="auto">
          <a:xfrm>
            <a:off x="1166813" y="2239963"/>
            <a:ext cx="7653337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42925" algn="l"/>
              </a:tabLst>
            </a:pPr>
            <a:r>
              <a:rPr lang="en-US" sz="2400" i="1">
                <a:latin typeface="Courier New" pitchFamily="49" charset="0"/>
              </a:rPr>
              <a:t>// linear interpolation between a and b</a:t>
            </a:r>
          </a:p>
          <a:p>
            <a:pPr>
              <a:tabLst>
                <a:tab pos="542925" algn="l"/>
              </a:tabLst>
            </a:pPr>
            <a:r>
              <a:rPr lang="en-US" sz="2400" b="1">
                <a:latin typeface="Courier New" pitchFamily="49" charset="0"/>
              </a:rPr>
              <a:t>float lerp(float a, float b, float t)</a:t>
            </a:r>
          </a:p>
          <a:p>
            <a:pPr>
              <a:tabLst>
                <a:tab pos="542925" algn="l"/>
              </a:tabLst>
            </a:pPr>
            <a:r>
              <a:rPr lang="en-US" sz="2400" b="1">
                <a:latin typeface="Courier New" pitchFamily="49" charset="0"/>
              </a:rPr>
              <a:t>{</a:t>
            </a:r>
          </a:p>
          <a:p>
            <a:pPr>
              <a:tabLst>
                <a:tab pos="542925" algn="l"/>
              </a:tabLst>
            </a:pPr>
            <a:r>
              <a:rPr lang="en-US" sz="2400" b="1">
                <a:latin typeface="Courier New" pitchFamily="49" charset="0"/>
              </a:rPr>
              <a:t>	return a + (b – a) * t;</a:t>
            </a:r>
          </a:p>
          <a:p>
            <a:pPr>
              <a:tabLst>
                <a:tab pos="542925" algn="l"/>
              </a:tabLst>
            </a:pPr>
            <a:r>
              <a:rPr lang="en-US" sz="2400" b="1">
                <a:latin typeface="Courier New" pitchFamily="49" charset="0"/>
              </a:rPr>
              <a:t>}</a:t>
            </a:r>
            <a:endParaRPr lang="ru-RU" sz="2400" b="1">
              <a:latin typeface="Courier New" pitchFamily="49" charset="0"/>
            </a:endParaRPr>
          </a:p>
        </p:txBody>
      </p:sp>
      <p:sp>
        <p:nvSpPr>
          <p:cNvPr id="96260" name="Text Box 5"/>
          <p:cNvSpPr txBox="1">
            <a:spLocks noChangeArrowheads="1"/>
          </p:cNvSpPr>
          <p:nvPr/>
        </p:nvSpPr>
        <p:spPr bwMode="auto">
          <a:xfrm>
            <a:off x="1166813" y="4381500"/>
            <a:ext cx="77358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Задание для самостоятельной работы – самостоятельно разработать функцию для линейной интерполяции между точками на 2</a:t>
            </a:r>
            <a:r>
              <a:rPr lang="en-US"/>
              <a:t>D </a:t>
            </a:r>
            <a:r>
              <a:rPr lang="ru-RU"/>
              <a:t>плоскости и в 3</a:t>
            </a:r>
            <a:r>
              <a:rPr lang="en-US"/>
              <a:t>D</a:t>
            </a:r>
            <a:r>
              <a:rPr lang="ru-RU"/>
              <a:t> пространстве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Твининг (</a:t>
            </a:r>
            <a:r>
              <a:rPr lang="en-US" smtClean="0"/>
              <a:t>tweening)</a:t>
            </a:r>
            <a:endParaRPr lang="ru-RU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Используя линейную интерполяцию можно создать эффект т.н. </a:t>
            </a:r>
            <a:r>
              <a:rPr lang="en-US" sz="2800" smtClean="0"/>
              <a:t>tweening’</a:t>
            </a:r>
            <a:r>
              <a:rPr lang="ru-RU" sz="2800" smtClean="0"/>
              <a:t>а - плавной анимации превращения одной геометрической фигуры в другую</a:t>
            </a:r>
            <a:endParaRPr lang="en-US" sz="2800" smtClean="0"/>
          </a:p>
          <a:p>
            <a:pPr eaLnBrk="1" hangingPunct="1"/>
            <a:r>
              <a:rPr lang="ru-RU" sz="2800" smtClean="0"/>
              <a:t>При этом точки исходной фигуры равномерно интерполируются с течением времени в точки конечной фигуры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Пример</a:t>
            </a:r>
            <a:r>
              <a:rPr lang="en-US" smtClean="0"/>
              <a:t> Tweening-</a:t>
            </a:r>
            <a:r>
              <a:rPr lang="ru-RU" smtClean="0"/>
              <a:t>а геометрической фигуры</a:t>
            </a:r>
          </a:p>
        </p:txBody>
      </p:sp>
    </p:spTree>
    <p:controls>
      <p:control spid="12291" name="ShockwaveFlash1" r:id="rId2" imgW="1828800" imgH="182880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2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5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Пример </a:t>
            </a:r>
            <a:r>
              <a:rPr lang="en-US" smtClean="0"/>
              <a:t>Tweening-</a:t>
            </a:r>
            <a:r>
              <a:rPr lang="ru-RU" smtClean="0"/>
              <a:t>а двух изображений</a:t>
            </a:r>
          </a:p>
        </p:txBody>
      </p:sp>
      <p:pic>
        <p:nvPicPr>
          <p:cNvPr id="9830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063" y="2465388"/>
            <a:ext cx="2928937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5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2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3059113" y="2060575"/>
            <a:ext cx="295275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3059113" y="2060575"/>
            <a:ext cx="2952750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4284663" y="1700213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248443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  <a:endParaRPr lang="ru-RU"/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608488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4" grpId="0" animBg="1"/>
      <p:bldP spid="108555" grpId="0" animBg="1"/>
      <p:bldP spid="108557" grpId="0"/>
      <p:bldP spid="108558" grpId="0"/>
      <p:bldP spid="1085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Система координат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Все точки и векторы задаются в какой-либо системе координат</a:t>
            </a:r>
          </a:p>
          <a:p>
            <a:pPr eaLnBrk="1" hangingPunct="1"/>
            <a:r>
              <a:rPr lang="ru-RU" smtClean="0"/>
              <a:t>Система координат имеет точку </a:t>
            </a:r>
            <a:r>
              <a:rPr lang="ru-RU" b="1" smtClean="0"/>
              <a:t>начала координат</a:t>
            </a:r>
            <a:r>
              <a:rPr lang="ru-RU" smtClean="0"/>
              <a:t> и несколько </a:t>
            </a:r>
            <a:r>
              <a:rPr lang="ru-RU" b="1" smtClean="0"/>
              <a:t>координатных осей</a:t>
            </a:r>
            <a:r>
              <a:rPr lang="ru-RU" smtClean="0"/>
              <a:t>, обычно направленных под прямым углом друг к другу</a:t>
            </a:r>
            <a:endParaRPr lang="ru-RU" b="1" smtClean="0"/>
          </a:p>
          <a:p>
            <a:pPr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Введение в преобразования</a:t>
            </a:r>
          </a:p>
        </p:txBody>
      </p:sp>
      <p:sp>
        <p:nvSpPr>
          <p:cNvPr id="9933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Пример преобразования двухмерной фигуры</a:t>
            </a:r>
          </a:p>
        </p:txBody>
      </p:sp>
      <p:sp>
        <p:nvSpPr>
          <p:cNvPr id="100355" name="AutoShape 4"/>
          <p:cNvSpPr>
            <a:spLocks noChangeArrowheads="1"/>
          </p:cNvSpPr>
          <p:nvPr/>
        </p:nvSpPr>
        <p:spPr bwMode="auto">
          <a:xfrm>
            <a:off x="1547813" y="4581525"/>
            <a:ext cx="1511300" cy="1484313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6" name="Line 6"/>
          <p:cNvSpPr>
            <a:spLocks noChangeShapeType="1"/>
          </p:cNvSpPr>
          <p:nvPr/>
        </p:nvSpPr>
        <p:spPr bwMode="auto">
          <a:xfrm flipV="1">
            <a:off x="1116013" y="2924175"/>
            <a:ext cx="0" cy="3529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0357" name="Line 7"/>
          <p:cNvSpPr>
            <a:spLocks noChangeShapeType="1"/>
          </p:cNvSpPr>
          <p:nvPr/>
        </p:nvSpPr>
        <p:spPr bwMode="auto">
          <a:xfrm>
            <a:off x="1116013" y="6453188"/>
            <a:ext cx="39608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4696" name="AutoShape 8"/>
          <p:cNvSpPr>
            <a:spLocks noChangeArrowheads="1"/>
          </p:cNvSpPr>
          <p:nvPr/>
        </p:nvSpPr>
        <p:spPr bwMode="auto">
          <a:xfrm rot="1626720">
            <a:off x="3419475" y="3573463"/>
            <a:ext cx="792163" cy="777875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9" name="Text Box 9"/>
          <p:cNvSpPr txBox="1">
            <a:spLocks noChangeArrowheads="1"/>
          </p:cNvSpPr>
          <p:nvPr/>
        </p:nvSpPr>
        <p:spPr bwMode="auto">
          <a:xfrm>
            <a:off x="3327400" y="5245100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100360" name="Text Box 10"/>
          <p:cNvSpPr txBox="1">
            <a:spLocks noChangeArrowheads="1"/>
          </p:cNvSpPr>
          <p:nvPr/>
        </p:nvSpPr>
        <p:spPr bwMode="auto">
          <a:xfrm>
            <a:off x="735013" y="2652713"/>
            <a:ext cx="296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0361" name="Text Box 11"/>
          <p:cNvSpPr txBox="1">
            <a:spLocks noChangeArrowheads="1"/>
          </p:cNvSpPr>
          <p:nvPr/>
        </p:nvSpPr>
        <p:spPr bwMode="auto">
          <a:xfrm>
            <a:off x="5219700" y="616585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4716463" y="3789363"/>
            <a:ext cx="3482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 animBg="1"/>
      <p:bldP spid="11470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Составление трехмерной сцены из примитивов</a:t>
            </a:r>
          </a:p>
        </p:txBody>
      </p:sp>
      <p:sp>
        <p:nvSpPr>
          <p:cNvPr id="101379" name="AutoShape 4"/>
          <p:cNvSpPr>
            <a:spLocks noChangeArrowheads="1"/>
          </p:cNvSpPr>
          <p:nvPr/>
        </p:nvSpPr>
        <p:spPr bwMode="auto">
          <a:xfrm>
            <a:off x="539750" y="2060575"/>
            <a:ext cx="1296988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1908175" y="1916113"/>
            <a:ext cx="2314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Оригинальный блок</a:t>
            </a:r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4284663" y="2060575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2" name="AutoShape 16"/>
          <p:cNvSpPr>
            <a:spLocks noChangeArrowheads="1"/>
          </p:cNvSpPr>
          <p:nvPr/>
        </p:nvSpPr>
        <p:spPr bwMode="auto">
          <a:xfrm>
            <a:off x="1979613" y="3644900"/>
            <a:ext cx="1873250" cy="1800225"/>
          </a:xfrm>
          <a:prstGeom prst="cube">
            <a:avLst>
              <a:gd name="adj" fmla="val 62333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>
            <a:off x="3779838" y="3284538"/>
            <a:ext cx="1296987" cy="17272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8" name="AutoShape 12"/>
          <p:cNvSpPr>
            <a:spLocks noChangeArrowheads="1"/>
          </p:cNvSpPr>
          <p:nvPr/>
        </p:nvSpPr>
        <p:spPr bwMode="auto">
          <a:xfrm>
            <a:off x="5076825" y="2708275"/>
            <a:ext cx="2447925" cy="18716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0" name="AutoShape 14"/>
          <p:cNvSpPr>
            <a:spLocks noChangeArrowheads="1"/>
          </p:cNvSpPr>
          <p:nvPr/>
        </p:nvSpPr>
        <p:spPr bwMode="auto">
          <a:xfrm>
            <a:off x="2700338" y="4076700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3635375" y="5157788"/>
            <a:ext cx="3817938" cy="1439862"/>
          </a:xfrm>
          <a:prstGeom prst="cube">
            <a:avLst>
              <a:gd name="adj" fmla="val 7221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5795963" y="1916113"/>
            <a:ext cx="1008062" cy="1366837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5292725" y="4076700"/>
            <a:ext cx="1296988" cy="19431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5" grpId="0" animBg="1"/>
      <p:bldP spid="116752" grpId="0" animBg="1"/>
      <p:bldP spid="116746" grpId="0" animBg="1"/>
      <p:bldP spid="116748" grpId="0" animBg="1"/>
      <p:bldP spid="116750" grpId="0" animBg="1"/>
      <p:bldP spid="116749" grpId="0" animBg="1"/>
      <p:bldP spid="116747" grpId="0" animBg="1"/>
      <p:bldP spid="11675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Просмотр сцены с различных точек наблюдения</a:t>
            </a:r>
          </a:p>
        </p:txBody>
      </p:sp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538" y="2276475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38" y="2276475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8538" y="2276475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8538" y="2276475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8538" y="2276475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Что осуществляют преобразования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Пусть исходный объект задан последовательностью точек </a:t>
            </a:r>
            <a:r>
              <a:rPr lang="en-US" smtClean="0"/>
              <a:t>Pi: P1, P2, P3…</a:t>
            </a:r>
          </a:p>
          <a:p>
            <a:pPr eaLnBrk="1" hangingPunct="1"/>
            <a:r>
              <a:rPr lang="ru-RU" smtClean="0"/>
              <a:t>Преобразование изменяет значения этих точек так, что на выходе получаются точки </a:t>
            </a:r>
            <a:r>
              <a:rPr lang="en-US" smtClean="0"/>
              <a:t>Q1, Q2, … </a:t>
            </a:r>
            <a:r>
              <a:rPr lang="ru-RU" smtClean="0"/>
              <a:t>Эти точки описывают преобразованный вариант того же самого объекта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Преобразование объекта и преобразование координат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/>
            <a:r>
              <a:rPr lang="ru-RU" smtClean="0"/>
              <a:t>Преобразование можно рассматривать с двух сторон</a:t>
            </a:r>
          </a:p>
          <a:p>
            <a:pPr lvl="1" eaLnBrk="1" hangingPunct="1"/>
            <a:r>
              <a:rPr lang="ru-RU" smtClean="0"/>
              <a:t>Преобразование объекта</a:t>
            </a:r>
          </a:p>
          <a:p>
            <a:pPr lvl="2" eaLnBrk="1" hangingPunct="1"/>
            <a:r>
              <a:rPr lang="ru-RU" smtClean="0"/>
              <a:t>Координаты каждой точки меняются в соответствии с некоторыми законами, при неизменной системе координат</a:t>
            </a:r>
          </a:p>
          <a:p>
            <a:pPr lvl="1" eaLnBrk="1" hangingPunct="1"/>
            <a:r>
              <a:rPr lang="ru-RU" smtClean="0"/>
              <a:t>Преобразование координат</a:t>
            </a:r>
          </a:p>
          <a:p>
            <a:pPr lvl="2" eaLnBrk="1" hangingPunct="1"/>
            <a:r>
              <a:rPr lang="ru-RU" smtClean="0"/>
              <a:t>Старая система координат преобразовывается в новую и все точки объекта получают представление в новой системе координат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Преобразование точек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Любое преобразование переводит каждую точку </a:t>
            </a:r>
            <a:r>
              <a:rPr lang="en-US" smtClean="0"/>
              <a:t>P </a:t>
            </a:r>
            <a:r>
              <a:rPr lang="ru-RU" smtClean="0"/>
              <a:t>в пространстве в новую точку </a:t>
            </a:r>
            <a:r>
              <a:rPr lang="en-US" smtClean="0"/>
              <a:t>Q </a:t>
            </a:r>
            <a:r>
              <a:rPr lang="ru-RU" smtClean="0"/>
              <a:t>согласно заданной формуле или алгоритму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Отображение точек в новые точки</a:t>
            </a:r>
          </a:p>
        </p:txBody>
      </p:sp>
      <p:sp>
        <p:nvSpPr>
          <p:cNvPr id="106499" name="Line 5"/>
          <p:cNvSpPr>
            <a:spLocks noChangeShapeType="1"/>
          </p:cNvSpPr>
          <p:nvPr/>
        </p:nvSpPr>
        <p:spPr bwMode="auto">
          <a:xfrm flipV="1">
            <a:off x="1403350" y="3860800"/>
            <a:ext cx="0" cy="20161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0" name="Line 6"/>
          <p:cNvSpPr>
            <a:spLocks noChangeShapeType="1"/>
          </p:cNvSpPr>
          <p:nvPr/>
        </p:nvSpPr>
        <p:spPr bwMode="auto">
          <a:xfrm>
            <a:off x="1403350" y="5876925"/>
            <a:ext cx="19446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1" name="Text Box 7"/>
          <p:cNvSpPr txBox="1">
            <a:spLocks noChangeArrowheads="1"/>
          </p:cNvSpPr>
          <p:nvPr/>
        </p:nvSpPr>
        <p:spPr bwMode="auto">
          <a:xfrm>
            <a:off x="900113" y="3860800"/>
            <a:ext cx="296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6502" name="Text Box 8"/>
          <p:cNvSpPr txBox="1">
            <a:spLocks noChangeArrowheads="1"/>
          </p:cNvSpPr>
          <p:nvPr/>
        </p:nvSpPr>
        <p:spPr bwMode="auto">
          <a:xfrm>
            <a:off x="2843213" y="59499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06503" name="Oval 9"/>
          <p:cNvSpPr>
            <a:spLocks noChangeArrowheads="1"/>
          </p:cNvSpPr>
          <p:nvPr/>
        </p:nvSpPr>
        <p:spPr bwMode="auto">
          <a:xfrm>
            <a:off x="1619250" y="47974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2987675" y="3789363"/>
            <a:ext cx="144463" cy="1444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1" name="Arc 11"/>
          <p:cNvSpPr>
            <a:spLocks/>
          </p:cNvSpPr>
          <p:nvPr/>
        </p:nvSpPr>
        <p:spPr bwMode="auto">
          <a:xfrm>
            <a:off x="1766888" y="3860800"/>
            <a:ext cx="1160462" cy="876300"/>
          </a:xfrm>
          <a:custGeom>
            <a:avLst/>
            <a:gdLst>
              <a:gd name="T0" fmla="*/ 1498212 w 23223"/>
              <a:gd name="T1" fmla="*/ 1350370958 h 22323"/>
              <a:gd name="T2" fmla="*/ 2147483647 w 23223"/>
              <a:gd name="T3" fmla="*/ 3690682 h 22323"/>
              <a:gd name="T4" fmla="*/ 2147483647 w 23223"/>
              <a:gd name="T5" fmla="*/ 1306634405 h 22323"/>
              <a:gd name="T6" fmla="*/ 0 60000 65536"/>
              <a:gd name="T7" fmla="*/ 0 60000 65536"/>
              <a:gd name="T8" fmla="*/ 0 60000 65536"/>
              <a:gd name="T9" fmla="*/ 0 w 23223"/>
              <a:gd name="T10" fmla="*/ 0 h 22323"/>
              <a:gd name="T11" fmla="*/ 23223 w 23223"/>
              <a:gd name="T12" fmla="*/ 22323 h 22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23" h="22323" fill="none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</a:path>
              <a:path w="23223" h="22323" stroke="0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6506" name="Text Box 12"/>
          <p:cNvSpPr txBox="1">
            <a:spLocks noChangeArrowheads="1"/>
          </p:cNvSpPr>
          <p:nvPr/>
        </p:nvSpPr>
        <p:spPr bwMode="auto">
          <a:xfrm>
            <a:off x="1835150" y="48688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2843213" y="33575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1908175" y="357346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4048125" y="2149475"/>
            <a:ext cx="48736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на плоскости </a:t>
            </a:r>
            <a:r>
              <a:rPr lang="ru-RU" b="1">
                <a:solidFill>
                  <a:schemeClr val="hlink"/>
                </a:solidFill>
              </a:rPr>
              <a:t>отображена</a:t>
            </a:r>
            <a:r>
              <a:rPr lang="ru-RU"/>
              <a:t> в точку </a:t>
            </a:r>
            <a:r>
              <a:rPr lang="en-US"/>
              <a:t>Q </a:t>
            </a:r>
            <a:r>
              <a:rPr lang="ru-RU"/>
              <a:t>при помощи отображения </a:t>
            </a:r>
            <a:r>
              <a:rPr lang="en-US"/>
              <a:t>T</a:t>
            </a:r>
          </a:p>
          <a:p>
            <a:endParaRPr lang="en-US"/>
          </a:p>
          <a:p>
            <a:r>
              <a:rPr lang="ru-RU"/>
              <a:t>Точка </a:t>
            </a:r>
            <a:r>
              <a:rPr lang="en-US"/>
              <a:t>Q </a:t>
            </a:r>
            <a:r>
              <a:rPr lang="ru-RU"/>
              <a:t>называется </a:t>
            </a:r>
            <a:r>
              <a:rPr lang="ru-RU" b="1">
                <a:solidFill>
                  <a:schemeClr val="hlink"/>
                </a:solidFill>
              </a:rPr>
              <a:t>образом</a:t>
            </a:r>
            <a:r>
              <a:rPr lang="ru-RU"/>
              <a:t> точки </a:t>
            </a:r>
            <a:r>
              <a:rPr lang="en-US"/>
              <a:t>P </a:t>
            </a:r>
            <a:r>
              <a:rPr lang="ru-RU"/>
              <a:t>при отображении </a:t>
            </a:r>
            <a:r>
              <a:rPr lang="en-US"/>
              <a:t>T</a:t>
            </a:r>
            <a:endParaRPr lang="ru-RU"/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4067175" y="3716338"/>
            <a:ext cx="47879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Преобразование объекта осуществляется посредством преобразования каждой из его точек.</a:t>
            </a:r>
          </a:p>
          <a:p>
            <a:r>
              <a:rPr lang="ru-RU"/>
              <a:t>Для каждой точки используется та же самая функция </a:t>
            </a:r>
            <a:r>
              <a:rPr lang="en-US"/>
              <a:t>T()</a:t>
            </a:r>
            <a:endParaRPr lang="ru-RU"/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4119563" y="5389563"/>
            <a:ext cx="42687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Непрерывные преобразования осуществляют преобразование прямой линии в некоторую связную линию (не обязательно прямую)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0" grpId="0" animBg="1"/>
      <p:bldP spid="122891" grpId="0" animBg="1"/>
      <p:bldP spid="122893" grpId="0"/>
      <p:bldP spid="122894" grpId="0"/>
      <p:bldP spid="122895" grpId="0"/>
      <p:bldP spid="122896" grpId="0"/>
      <p:bldP spid="12289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Как это выглядит формально?</a:t>
            </a:r>
          </a:p>
        </p:txBody>
      </p:sp>
      <p:graphicFrame>
        <p:nvGraphicFramePr>
          <p:cNvPr id="126980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2924175"/>
          <a:ext cx="1006475" cy="1223963"/>
        </p:xfrm>
        <a:graphic>
          <a:graphicData uri="http://schemas.openxmlformats.org/presentationml/2006/ole">
            <p:oleObj spid="_x0000_s13334" name="Формула" r:id="rId3" imgW="583947" imgH="710891" progId="Equation.3">
              <p:embed/>
            </p:oleObj>
          </a:graphicData>
        </a:graphic>
      </p:graphicFrame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395288" y="2276475"/>
            <a:ext cx="84978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 любом двухмерном координатном фрейме точки </a:t>
            </a:r>
            <a:r>
              <a:rPr lang="en-US"/>
              <a:t>P </a:t>
            </a:r>
            <a:r>
              <a:rPr lang="ru-RU"/>
              <a:t>и </a:t>
            </a:r>
            <a:r>
              <a:rPr lang="en-US"/>
              <a:t>Q </a:t>
            </a:r>
            <a:r>
              <a:rPr lang="ru-RU"/>
              <a:t>имеют следующее представление</a:t>
            </a:r>
          </a:p>
        </p:txBody>
      </p:sp>
      <p:graphicFrame>
        <p:nvGraphicFramePr>
          <p:cNvPr id="126983" name="Object 7"/>
          <p:cNvGraphicFramePr>
            <a:graphicFrameLocks noChangeAspect="1"/>
          </p:cNvGraphicFramePr>
          <p:nvPr/>
        </p:nvGraphicFramePr>
        <p:xfrm>
          <a:off x="1692275" y="2924175"/>
          <a:ext cx="1073150" cy="1225550"/>
        </p:xfrm>
        <a:graphic>
          <a:graphicData uri="http://schemas.openxmlformats.org/presentationml/2006/ole">
            <p:oleObj spid="_x0000_s13335" name="Формула" r:id="rId4" imgW="622030" imgH="710891" progId="Equation.3">
              <p:embed/>
            </p:oleObj>
          </a:graphicData>
        </a:graphic>
      </p:graphicFrame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323850" y="4292600"/>
            <a:ext cx="8497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Преобразование воздействует на представление координаты точки </a:t>
            </a:r>
            <a:r>
              <a:rPr lang="en-US" b="1"/>
              <a:t>P</a:t>
            </a:r>
            <a:r>
              <a:rPr lang="en-US"/>
              <a:t> </a:t>
            </a:r>
            <a:r>
              <a:rPr lang="ru-RU"/>
              <a:t>и дает представление точки </a:t>
            </a:r>
            <a:r>
              <a:rPr lang="en-US" b="1"/>
              <a:t>Q</a:t>
            </a:r>
            <a:r>
              <a:rPr lang="en-US"/>
              <a:t> </a:t>
            </a:r>
            <a:r>
              <a:rPr lang="ru-RU"/>
              <a:t>в соответствии с некоторой функцией </a:t>
            </a:r>
            <a:r>
              <a:rPr lang="en-US" b="1"/>
              <a:t>T</a:t>
            </a:r>
            <a:r>
              <a:rPr lang="ru-RU" b="1"/>
              <a:t>()</a:t>
            </a:r>
            <a:r>
              <a:rPr lang="en-US"/>
              <a:t>:</a:t>
            </a:r>
            <a:endParaRPr lang="ru-RU"/>
          </a:p>
        </p:txBody>
      </p:sp>
      <p:graphicFrame>
        <p:nvGraphicFramePr>
          <p:cNvPr id="126988" name="Object 12"/>
          <p:cNvGraphicFramePr>
            <a:graphicFrameLocks noChangeAspect="1"/>
          </p:cNvGraphicFramePr>
          <p:nvPr/>
        </p:nvGraphicFramePr>
        <p:xfrm>
          <a:off x="323850" y="5084763"/>
          <a:ext cx="1552575" cy="1223962"/>
        </p:xfrm>
        <a:graphic>
          <a:graphicData uri="http://schemas.openxmlformats.org/presentationml/2006/ole">
            <p:oleObj spid="_x0000_s13336" name="Формула" r:id="rId5" imgW="901309" imgH="710891" progId="Equation.3">
              <p:embed/>
            </p:oleObj>
          </a:graphicData>
        </a:graphic>
      </p:graphicFrame>
      <p:graphicFrame>
        <p:nvGraphicFramePr>
          <p:cNvPr id="126989" name="Object 13"/>
          <p:cNvGraphicFramePr>
            <a:graphicFrameLocks noChangeAspect="1"/>
          </p:cNvGraphicFramePr>
          <p:nvPr/>
        </p:nvGraphicFramePr>
        <p:xfrm>
          <a:off x="5219700" y="5373688"/>
          <a:ext cx="1027113" cy="371475"/>
        </p:xfrm>
        <a:graphic>
          <a:graphicData uri="http://schemas.openxmlformats.org/presentationml/2006/ole">
            <p:oleObj spid="_x0000_s13337" name="Формула" r:id="rId6" imgW="596641" imgH="215806" progId="Equation.3">
              <p:embed/>
            </p:oleObj>
          </a:graphicData>
        </a:graphic>
      </p:graphicFrame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2195513" y="5445125"/>
            <a:ext cx="2163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Или более кратко: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2" grpId="0"/>
      <p:bldP spid="126987" grpId="0"/>
      <p:bldP spid="12699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Аффинные преобразования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Аффинные преобразования наиболее часто используются в компьютерной графике</a:t>
            </a:r>
          </a:p>
          <a:p>
            <a:pPr lvl="1" eaLnBrk="1" hangingPunct="1"/>
            <a:r>
              <a:rPr lang="ru-RU" smtClean="0"/>
              <a:t>Упрощают масштабирование, поворот, перенос изображений</a:t>
            </a:r>
          </a:p>
          <a:p>
            <a:pPr lvl="1" eaLnBrk="1" hangingPunct="1"/>
            <a:r>
              <a:rPr lang="ru-RU" smtClean="0"/>
              <a:t>Компактно представляются в виде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Двухмерная прямоугольная система координат</a:t>
            </a:r>
          </a:p>
        </p:txBody>
      </p:sp>
      <p:pic>
        <p:nvPicPr>
          <p:cNvPr id="5734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11413" y="1916113"/>
            <a:ext cx="4656137" cy="46561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2800" smtClean="0"/>
              <a:t>При аффинных преобразованиях координаты точки </a:t>
            </a:r>
            <a:r>
              <a:rPr lang="en-US" sz="2800" smtClean="0"/>
              <a:t>Q </a:t>
            </a:r>
            <a:r>
              <a:rPr lang="ru-RU" sz="2800" smtClean="0"/>
              <a:t>являются </a:t>
            </a:r>
            <a:r>
              <a:rPr lang="ru-RU" sz="2800" b="1" smtClean="0"/>
              <a:t>линейными комбинациями</a:t>
            </a:r>
            <a:r>
              <a:rPr lang="ru-RU" sz="2800" smtClean="0"/>
              <a:t> соответствующих координат точки </a:t>
            </a:r>
            <a:r>
              <a:rPr lang="en-US" sz="2800" smtClean="0"/>
              <a:t>P</a:t>
            </a:r>
            <a:endParaRPr lang="ru-RU" sz="2800" smtClean="0"/>
          </a:p>
        </p:txBody>
      </p:sp>
      <p:graphicFrame>
        <p:nvGraphicFramePr>
          <p:cNvPr id="130055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404938" y="4149725"/>
          <a:ext cx="3094037" cy="1203325"/>
        </p:xfrm>
        <a:graphic>
          <a:graphicData uri="http://schemas.openxmlformats.org/presentationml/2006/ole">
            <p:oleObj spid="_x0000_s14343" name="Формула" r:id="rId3" imgW="1828800" imgH="711200" progId="Equation.3">
              <p:embed/>
            </p:oleObj>
          </a:graphicData>
        </a:graphic>
      </p:graphicFrame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1692275" y="5949950"/>
            <a:ext cx="3779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m11, m12 – </a:t>
            </a:r>
            <a:r>
              <a:rPr lang="ru-RU"/>
              <a:t>некоторые константы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Матричное представление аффинных преобразований</a:t>
            </a:r>
          </a:p>
        </p:txBody>
      </p:sp>
      <p:graphicFrame>
        <p:nvGraphicFramePr>
          <p:cNvPr id="13312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354138" y="2133600"/>
          <a:ext cx="3275012" cy="1247775"/>
        </p:xfrm>
        <a:graphic>
          <a:graphicData uri="http://schemas.openxmlformats.org/presentationml/2006/ole">
            <p:oleObj spid="_x0000_s15372" name="Формула" r:id="rId3" imgW="1866900" imgH="711200" progId="Equation.3">
              <p:embed/>
            </p:oleObj>
          </a:graphicData>
        </a:graphic>
      </p:graphicFrame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1331913" y="3573463"/>
            <a:ext cx="5708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Для </a:t>
            </a:r>
            <a:r>
              <a:rPr lang="ru-RU" b="1"/>
              <a:t>любого аффинного преобразования</a:t>
            </a:r>
            <a:r>
              <a:rPr lang="ru-RU"/>
              <a:t> третья строка матрицы всегда равняется (0</a:t>
            </a:r>
            <a:r>
              <a:rPr lang="en-US"/>
              <a:t>, 0, 1)</a:t>
            </a:r>
            <a:endParaRPr lang="ru-RU"/>
          </a:p>
        </p:txBody>
      </p:sp>
      <p:graphicFrame>
        <p:nvGraphicFramePr>
          <p:cNvPr id="133127" name="Object 7"/>
          <p:cNvGraphicFramePr>
            <a:graphicFrameLocks noChangeAspect="1"/>
          </p:cNvGraphicFramePr>
          <p:nvPr/>
        </p:nvGraphicFramePr>
        <p:xfrm>
          <a:off x="1476375" y="5373688"/>
          <a:ext cx="3297238" cy="1247775"/>
        </p:xfrm>
        <a:graphic>
          <a:graphicData uri="http://schemas.openxmlformats.org/presentationml/2006/ole">
            <p:oleObj spid="_x0000_s15373" name="Формула" r:id="rId4" imgW="1879600" imgH="711200" progId="Equation.3">
              <p:embed/>
            </p:oleObj>
          </a:graphicData>
        </a:graphic>
      </p:graphicFrame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1403350" y="4581525"/>
            <a:ext cx="5311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Аффинные преобразования могут применяться не только к точкам, но и к векторам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993062" cy="1462087"/>
          </a:xfrm>
        </p:spPr>
        <p:txBody>
          <a:bodyPr/>
          <a:lstStyle/>
          <a:p>
            <a:pPr eaLnBrk="1" hangingPunct="1"/>
            <a:r>
              <a:rPr lang="ru-RU" sz="3600" smtClean="0"/>
              <a:t>Геометрические эффекты элементарных аффинных преобразований</a:t>
            </a:r>
            <a:r>
              <a:rPr lang="ru-RU" sz="4000" smtClean="0"/>
              <a:t> </a:t>
            </a:r>
          </a:p>
        </p:txBody>
      </p:sp>
      <p:sp>
        <p:nvSpPr>
          <p:cNvPr id="1085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Аффинные преобразования осуществляют комбинации из четырех элементарных преобразований</a:t>
            </a:r>
          </a:p>
          <a:p>
            <a:pPr lvl="1" eaLnBrk="1" hangingPunct="1"/>
            <a:r>
              <a:rPr lang="ru-RU" smtClean="0"/>
              <a:t>Перемещение</a:t>
            </a:r>
          </a:p>
          <a:p>
            <a:pPr lvl="1" eaLnBrk="1" hangingPunct="1"/>
            <a:r>
              <a:rPr lang="ru-RU" smtClean="0"/>
              <a:t>Масштабирование</a:t>
            </a:r>
          </a:p>
          <a:p>
            <a:pPr lvl="1" eaLnBrk="1" hangingPunct="1"/>
            <a:r>
              <a:rPr lang="ru-RU" smtClean="0"/>
              <a:t>Поворот</a:t>
            </a:r>
          </a:p>
          <a:p>
            <a:pPr lvl="1" eaLnBrk="1" hangingPunct="1"/>
            <a:r>
              <a:rPr lang="ru-RU" smtClean="0"/>
              <a:t>Сдвиг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Перемещение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1627187"/>
          </a:xfrm>
        </p:spPr>
        <p:txBody>
          <a:bodyPr/>
          <a:lstStyle/>
          <a:p>
            <a:pPr eaLnBrk="1" hangingPunct="1"/>
            <a:r>
              <a:rPr lang="ru-RU" sz="2800" smtClean="0"/>
              <a:t>Преобразование перемещения осуществляет перенос </a:t>
            </a:r>
            <a:r>
              <a:rPr lang="ru-RU" sz="2800" b="1" smtClean="0"/>
              <a:t>точки</a:t>
            </a:r>
            <a:r>
              <a:rPr lang="ru-RU" sz="2800" smtClean="0"/>
              <a:t> вдоль заданного </a:t>
            </a:r>
            <a:r>
              <a:rPr lang="ru-RU" sz="2800" b="1" smtClean="0"/>
              <a:t>вектора</a:t>
            </a:r>
          </a:p>
        </p:txBody>
      </p:sp>
      <p:graphicFrame>
        <p:nvGraphicFramePr>
          <p:cNvPr id="13824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619250" y="3525838"/>
          <a:ext cx="4176713" cy="1250950"/>
        </p:xfrm>
        <a:graphic>
          <a:graphicData uri="http://schemas.openxmlformats.org/presentationml/2006/ole">
            <p:oleObj spid="_x0000_s16391" name="Формула" r:id="rId3" imgW="2374900" imgH="711200" progId="Equation.3">
              <p:embed/>
            </p:oleObj>
          </a:graphicData>
        </a:graphic>
      </p:graphicFrame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1116013" y="4797425"/>
            <a:ext cx="7772400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800" b="1"/>
              <a:t>Задача</a:t>
            </a:r>
            <a:r>
              <a:rPr lang="ru-RU" sz="2800"/>
              <a:t>: что получится в результате применения преобразования переноса не к точке, а к </a:t>
            </a:r>
            <a:r>
              <a:rPr lang="ru-RU" sz="2800" b="1"/>
              <a:t>вектору</a:t>
            </a:r>
            <a:r>
              <a:rPr lang="ru-RU" sz="28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Перемещение</a:t>
            </a:r>
          </a:p>
        </p:txBody>
      </p:sp>
      <p:pic>
        <p:nvPicPr>
          <p:cNvPr id="143368" name="Picture 8" descr="nus_alk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2349500"/>
            <a:ext cx="2170112" cy="2735263"/>
          </a:xfrm>
          <a:noFill/>
        </p:spPr>
      </p:pic>
      <p:sp>
        <p:nvSpPr>
          <p:cNvPr id="109572" name="Line 9"/>
          <p:cNvSpPr>
            <a:spLocks noChangeShapeType="1"/>
          </p:cNvSpPr>
          <p:nvPr/>
        </p:nvSpPr>
        <p:spPr bwMode="auto">
          <a:xfrm>
            <a:off x="1619250" y="3716338"/>
            <a:ext cx="4321175" cy="1657350"/>
          </a:xfrm>
          <a:prstGeom prst="line">
            <a:avLst/>
          </a:prstGeom>
          <a:noFill/>
          <a:ln w="76200">
            <a:solidFill>
              <a:srgbClr val="E3855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44429E-6 L 0.47205 0.241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00" y="1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Масштабирование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Масштабирование изменяет размер объекта и использует два масштабных множителя </a:t>
            </a:r>
            <a:r>
              <a:rPr lang="en-US" sz="2800" b="1" smtClean="0">
                <a:solidFill>
                  <a:schemeClr val="hlink"/>
                </a:solidFill>
              </a:rPr>
              <a:t>Sx</a:t>
            </a:r>
            <a:r>
              <a:rPr lang="en-US" sz="2800" smtClean="0"/>
              <a:t> </a:t>
            </a:r>
            <a:r>
              <a:rPr lang="ru-RU" sz="2800" smtClean="0"/>
              <a:t>и </a:t>
            </a:r>
            <a:r>
              <a:rPr lang="en-US" sz="2800" b="1" smtClean="0">
                <a:solidFill>
                  <a:schemeClr val="hlink"/>
                </a:solidFill>
              </a:rPr>
              <a:t>Sy</a:t>
            </a:r>
            <a:r>
              <a:rPr lang="en-US" sz="2800" smtClean="0"/>
              <a:t> </a:t>
            </a:r>
            <a:r>
              <a:rPr lang="ru-RU" sz="2800" smtClean="0"/>
              <a:t>для координат </a:t>
            </a:r>
            <a:r>
              <a:rPr lang="en-US" sz="2800" b="1" smtClean="0"/>
              <a:t>x</a:t>
            </a:r>
            <a:r>
              <a:rPr lang="en-US" sz="2800" smtClean="0"/>
              <a:t> </a:t>
            </a:r>
            <a:r>
              <a:rPr lang="ru-RU" sz="2800" smtClean="0"/>
              <a:t>и </a:t>
            </a:r>
            <a:r>
              <a:rPr lang="en-US" sz="2800" b="1" smtClean="0"/>
              <a:t>y</a:t>
            </a:r>
            <a:r>
              <a:rPr lang="en-US" sz="2800" smtClean="0"/>
              <a:t> </a:t>
            </a:r>
            <a:r>
              <a:rPr lang="ru-RU" sz="2800" smtClean="0"/>
              <a:t>соответственно</a:t>
            </a:r>
          </a:p>
        </p:txBody>
      </p:sp>
      <p:graphicFrame>
        <p:nvGraphicFramePr>
          <p:cNvPr id="14029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619250" y="3860800"/>
          <a:ext cx="3889375" cy="1258888"/>
        </p:xfrm>
        <a:graphic>
          <a:graphicData uri="http://schemas.openxmlformats.org/presentationml/2006/ole">
            <p:oleObj spid="_x0000_s17415" name="Формула" r:id="rId3" imgW="2197100" imgH="71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Масштабирование</a:t>
            </a:r>
          </a:p>
        </p:txBody>
      </p:sp>
      <p:pic>
        <p:nvPicPr>
          <p:cNvPr id="145414" name="Picture 6" descr="podborka_3568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916238" y="2924175"/>
            <a:ext cx="2457450" cy="31353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54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Поворот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2924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smtClean="0"/>
              <a:t>Одна из основных операций в компьютерной графике – поворот изображения относительно заданной точки на некоторый угол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smtClean="0"/>
              <a:t>Преобразование поворота относительно начала координат имеет следующий вид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Попробуйте доказать это самостоятельно</a:t>
            </a:r>
          </a:p>
        </p:txBody>
      </p:sp>
      <p:graphicFrame>
        <p:nvGraphicFramePr>
          <p:cNvPr id="147461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042988" y="5216525"/>
          <a:ext cx="7273925" cy="1404938"/>
        </p:xfrm>
        <a:graphic>
          <a:graphicData uri="http://schemas.openxmlformats.org/presentationml/2006/ole">
            <p:oleObj spid="_x0000_s18439" name="Формула" r:id="rId3" imgW="3683000" imgH="71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Поворот</a:t>
            </a:r>
          </a:p>
        </p:txBody>
      </p:sp>
      <p:pic>
        <p:nvPicPr>
          <p:cNvPr id="149509" name="Picture 5" descr="zhivotnie_1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916238" y="2997200"/>
            <a:ext cx="3600450" cy="2695575"/>
          </a:xfrm>
          <a:noFill/>
        </p:spPr>
      </p:pic>
      <p:sp>
        <p:nvSpPr>
          <p:cNvPr id="111620" name="Line 6"/>
          <p:cNvSpPr>
            <a:spLocks noChangeShapeType="1"/>
          </p:cNvSpPr>
          <p:nvPr/>
        </p:nvSpPr>
        <p:spPr bwMode="auto">
          <a:xfrm>
            <a:off x="1979613" y="4365625"/>
            <a:ext cx="5256212" cy="0"/>
          </a:xfrm>
          <a:prstGeom prst="line">
            <a:avLst/>
          </a:prstGeom>
          <a:noFill/>
          <a:ln w="38100">
            <a:solidFill>
              <a:srgbClr val="0694C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1621" name="Line 7"/>
          <p:cNvSpPr>
            <a:spLocks noChangeShapeType="1"/>
          </p:cNvSpPr>
          <p:nvPr/>
        </p:nvSpPr>
        <p:spPr bwMode="auto">
          <a:xfrm flipV="1">
            <a:off x="4716463" y="1844675"/>
            <a:ext cx="0" cy="4392613"/>
          </a:xfrm>
          <a:prstGeom prst="line">
            <a:avLst/>
          </a:prstGeom>
          <a:noFill/>
          <a:ln w="38100">
            <a:solidFill>
              <a:srgbClr val="0694C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200000">
                                      <p:cBhvr>
                                        <p:cTn id="6" dur="1000" fill="hold"/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Сдвиг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400" smtClean="0"/>
              <a:t>При сдвиг вдоль оси </a:t>
            </a:r>
            <a:r>
              <a:rPr lang="en-US" sz="2400" smtClean="0"/>
              <a:t>x</a:t>
            </a:r>
            <a:r>
              <a:rPr lang="ru-RU" sz="2400" smtClean="0"/>
              <a:t> координата </a:t>
            </a:r>
            <a:r>
              <a:rPr lang="en-US" sz="2400" smtClean="0"/>
              <a:t>y </a:t>
            </a:r>
            <a:r>
              <a:rPr lang="ru-RU" sz="2400" smtClean="0"/>
              <a:t>каждой точки остается неизменной, а координата </a:t>
            </a:r>
            <a:r>
              <a:rPr lang="en-US" sz="2400" smtClean="0"/>
              <a:t>x </a:t>
            </a:r>
            <a:r>
              <a:rPr lang="ru-RU" sz="2400" smtClean="0"/>
              <a:t>перемещается на величину, линейно возрастающую с ростом </a:t>
            </a:r>
            <a:r>
              <a:rPr lang="en-US" sz="2400" smtClean="0"/>
              <a:t>y</a:t>
            </a:r>
          </a:p>
          <a:p>
            <a:pPr lvl="1" eaLnBrk="1" hangingPunct="1"/>
            <a:r>
              <a:rPr lang="ru-RU" sz="2000" smtClean="0"/>
              <a:t>При сдвиге вдоль оси </a:t>
            </a:r>
            <a:r>
              <a:rPr lang="en-US" sz="2000" smtClean="0"/>
              <a:t>y – </a:t>
            </a:r>
            <a:r>
              <a:rPr lang="ru-RU" sz="2000" smtClean="0"/>
              <a:t>ситуация противоположная</a:t>
            </a:r>
          </a:p>
        </p:txBody>
      </p:sp>
      <p:graphicFrame>
        <p:nvGraphicFramePr>
          <p:cNvPr id="151557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835150" y="4149725"/>
          <a:ext cx="3255963" cy="1030288"/>
        </p:xfrm>
        <a:graphic>
          <a:graphicData uri="http://schemas.openxmlformats.org/presentationml/2006/ole">
            <p:oleObj spid="_x0000_s19468" name="Формула" r:id="rId3" imgW="2247900" imgH="711200" progId="Equation.3">
              <p:embed/>
            </p:oleObj>
          </a:graphicData>
        </a:graphic>
      </p:graphicFrame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1835150" y="5373688"/>
          <a:ext cx="3255963" cy="1030287"/>
        </p:xfrm>
        <a:graphic>
          <a:graphicData uri="http://schemas.openxmlformats.org/presentationml/2006/ole">
            <p:oleObj spid="_x0000_s19469" name="Формула" r:id="rId4" imgW="2247900" imgH="711200" progId="Equation.3">
              <p:embed/>
            </p:oleObj>
          </a:graphicData>
        </a:graphic>
      </p:graphicFrame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5343525" y="4310063"/>
            <a:ext cx="214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Сдвиг вдоль оси </a:t>
            </a:r>
            <a:r>
              <a:rPr lang="en-US"/>
              <a:t>x</a:t>
            </a:r>
            <a:endParaRPr lang="ru-RU"/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5364163" y="5373688"/>
            <a:ext cx="2147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Сдвиг вдоль оси </a:t>
            </a:r>
            <a:r>
              <a:rPr lang="en-US"/>
              <a:t>y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9" grpId="0"/>
      <p:bldP spid="1515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Трехмерная прямоугольная система координат</a:t>
            </a:r>
          </a:p>
        </p:txBody>
      </p:sp>
      <p:pic>
        <p:nvPicPr>
          <p:cNvPr id="5837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95513" y="1916113"/>
            <a:ext cx="4891087" cy="49418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Сдвиг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323850" y="1916113"/>
            <a:ext cx="2532063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>
                <a:latin typeface="Verdana" pitchFamily="34" charset="0"/>
              </a:rPr>
              <a:t>T</a:t>
            </a:r>
            <a:endParaRPr lang="ru-RU" sz="30000">
              <a:latin typeface="Verdana" pitchFamily="34" charset="0"/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4859338" y="1916113"/>
            <a:ext cx="253206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 i="1">
                <a:latin typeface="Verdana" pitchFamily="34" charset="0"/>
              </a:rPr>
              <a:t>T</a:t>
            </a:r>
            <a:endParaRPr lang="ru-RU" sz="30000" i="1">
              <a:latin typeface="Verdana" pitchFamily="34" charset="0"/>
            </a:endParaRPr>
          </a:p>
        </p:txBody>
      </p:sp>
      <p:sp>
        <p:nvSpPr>
          <p:cNvPr id="112645" name="Line 6"/>
          <p:cNvSpPr>
            <a:spLocks noChangeShapeType="1"/>
          </p:cNvSpPr>
          <p:nvPr/>
        </p:nvSpPr>
        <p:spPr bwMode="auto">
          <a:xfrm>
            <a:off x="323850" y="5732463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2646" name="Line 7"/>
          <p:cNvSpPr>
            <a:spLocks noChangeShapeType="1"/>
          </p:cNvSpPr>
          <p:nvPr/>
        </p:nvSpPr>
        <p:spPr bwMode="auto">
          <a:xfrm flipV="1">
            <a:off x="323850" y="2347913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4859338" y="5743575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V="1">
            <a:off x="4859338" y="235902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/>
      <p:bldP spid="153608" grpId="0" animBg="1"/>
      <p:bldP spid="15360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Инвертирование аффинного преобразования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10487" cy="4291012"/>
          </a:xfrm>
        </p:spPr>
        <p:txBody>
          <a:bodyPr/>
          <a:lstStyle/>
          <a:p>
            <a:pPr eaLnBrk="1" hangingPunct="1"/>
            <a:r>
              <a:rPr lang="ru-RU" sz="2400" smtClean="0"/>
              <a:t>Матрица </a:t>
            </a:r>
            <a:r>
              <a:rPr lang="en-US" sz="2400" i="1" smtClean="0"/>
              <a:t>M</a:t>
            </a:r>
            <a:r>
              <a:rPr lang="en-US" sz="2400" smtClean="0"/>
              <a:t> </a:t>
            </a:r>
            <a:r>
              <a:rPr lang="ru-RU" sz="2400" smtClean="0"/>
              <a:t>размерностью </a:t>
            </a:r>
            <a:r>
              <a:rPr lang="en-US" sz="2400" smtClean="0"/>
              <a:t>n</a:t>
            </a:r>
            <a:r>
              <a:rPr lang="ru-RU" sz="2400" smtClean="0"/>
              <a:t> на </a:t>
            </a:r>
            <a:r>
              <a:rPr lang="en-US" sz="2400" smtClean="0"/>
              <a:t>n </a:t>
            </a:r>
            <a:r>
              <a:rPr lang="ru-RU" sz="2400" smtClean="0"/>
              <a:t>называется </a:t>
            </a:r>
            <a:r>
              <a:rPr lang="ru-RU" sz="2400" b="1" smtClean="0"/>
              <a:t>невырожденной</a:t>
            </a:r>
            <a:r>
              <a:rPr lang="ru-RU" sz="2400" smtClean="0"/>
              <a:t>, если ее определитель </a:t>
            </a:r>
            <a:r>
              <a:rPr lang="en-US" sz="2400" smtClean="0"/>
              <a:t>|M| </a:t>
            </a:r>
            <a:r>
              <a:rPr lang="ru-RU" sz="2400" smtClean="0"/>
              <a:t>отличен от нуля</a:t>
            </a:r>
          </a:p>
          <a:p>
            <a:pPr eaLnBrk="1" hangingPunct="1"/>
            <a:r>
              <a:rPr lang="ru-RU" sz="2400" smtClean="0"/>
              <a:t>В этом случае матрица </a:t>
            </a:r>
            <a:r>
              <a:rPr lang="en-US" sz="2400" smtClean="0"/>
              <a:t>M </a:t>
            </a:r>
            <a:r>
              <a:rPr lang="ru-RU" sz="2400" smtClean="0"/>
              <a:t>имеет обратную матрицу </a:t>
            </a:r>
            <a:r>
              <a:rPr lang="en-US" sz="2400" smtClean="0"/>
              <a:t>M</a:t>
            </a:r>
            <a:r>
              <a:rPr lang="en-US" sz="2400" baseline="30000" smtClean="0"/>
              <a:t>-1</a:t>
            </a:r>
            <a:r>
              <a:rPr lang="en-US" sz="2400" smtClean="0"/>
              <a:t>, </a:t>
            </a:r>
            <a:r>
              <a:rPr lang="ru-RU" sz="2400" smtClean="0"/>
              <a:t>обладающую свойством:</a:t>
            </a:r>
          </a:p>
          <a:p>
            <a:pPr lvl="1" eaLnBrk="1" hangingPunct="1"/>
            <a:r>
              <a:rPr lang="en-US" sz="2000" b="1" smtClean="0"/>
              <a:t>MM</a:t>
            </a:r>
            <a:r>
              <a:rPr lang="en-US" sz="2000" b="1" baseline="30000" smtClean="0"/>
              <a:t>-1</a:t>
            </a:r>
            <a:r>
              <a:rPr lang="en-US" sz="2000" b="1" smtClean="0"/>
              <a:t> = M</a:t>
            </a:r>
            <a:r>
              <a:rPr lang="en-US" sz="2000" b="1" baseline="30000" smtClean="0"/>
              <a:t>-1</a:t>
            </a:r>
            <a:r>
              <a:rPr lang="en-US" sz="2000" b="1" smtClean="0"/>
              <a:t>M = I,</a:t>
            </a:r>
            <a:br>
              <a:rPr lang="en-US" sz="2000" b="1" smtClean="0"/>
            </a:br>
            <a:r>
              <a:rPr lang="ru-RU" sz="2000" smtClean="0"/>
              <a:t>где </a:t>
            </a:r>
            <a:r>
              <a:rPr lang="en-US" sz="2000" smtClean="0"/>
              <a:t>I – </a:t>
            </a:r>
            <a:r>
              <a:rPr lang="ru-RU" sz="2000" smtClean="0"/>
              <a:t>единичная матрица размерностью </a:t>
            </a:r>
            <a:r>
              <a:rPr lang="en-US" sz="2000" smtClean="0"/>
              <a:t>n </a:t>
            </a:r>
            <a:r>
              <a:rPr lang="ru-RU" sz="2000" smtClean="0"/>
              <a:t>на </a:t>
            </a:r>
            <a:r>
              <a:rPr lang="en-US" sz="2000" smtClean="0"/>
              <a:t>n</a:t>
            </a:r>
            <a:endParaRPr lang="ru-RU" sz="2000" smtClean="0"/>
          </a:p>
          <a:p>
            <a:pPr eaLnBrk="1" hangingPunct="1"/>
            <a:r>
              <a:rPr lang="ru-RU" sz="2400" smtClean="0"/>
              <a:t>Матрица, обратная к произведению квадратных матриц имеет вид:</a:t>
            </a:r>
          </a:p>
          <a:p>
            <a:pPr lvl="1" eaLnBrk="1" hangingPunct="1"/>
            <a:r>
              <a:rPr lang="ru-RU" sz="2000" smtClean="0"/>
              <a:t>(</a:t>
            </a:r>
            <a:r>
              <a:rPr lang="en-US" sz="2000" smtClean="0"/>
              <a:t>AB)</a:t>
            </a:r>
            <a:r>
              <a:rPr lang="en-US" sz="2000" b="1" baseline="30000" smtClean="0"/>
              <a:t>-</a:t>
            </a:r>
            <a:r>
              <a:rPr lang="en-US" sz="2000" baseline="30000" smtClean="0"/>
              <a:t>1</a:t>
            </a:r>
            <a:r>
              <a:rPr lang="en-US" sz="2000" smtClean="0"/>
              <a:t> = B</a:t>
            </a:r>
            <a:r>
              <a:rPr lang="en-US" sz="2000" baseline="30000" smtClean="0"/>
              <a:t>-1</a:t>
            </a:r>
            <a:r>
              <a:rPr lang="en-US" sz="2000" smtClean="0"/>
              <a:t>A</a:t>
            </a:r>
            <a:r>
              <a:rPr lang="en-US" sz="2000" baseline="30000" smtClean="0"/>
              <a:t>-1</a:t>
            </a: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Определитель матрицы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С каждой квадратной матрицей связано некоторое число, называемое ее </a:t>
            </a:r>
            <a:r>
              <a:rPr lang="ru-RU" sz="2800" b="1" smtClean="0"/>
              <a:t>определителем</a:t>
            </a:r>
          </a:p>
          <a:p>
            <a:pPr lvl="1" eaLnBrk="1" hangingPunct="1"/>
            <a:r>
              <a:rPr lang="ru-RU" smtClean="0"/>
              <a:t>Обозначается </a:t>
            </a:r>
            <a:r>
              <a:rPr lang="en-US" smtClean="0"/>
              <a:t>|M| </a:t>
            </a:r>
            <a:r>
              <a:rPr lang="ru-RU" smtClean="0"/>
              <a:t>или </a:t>
            </a:r>
            <a:r>
              <a:rPr lang="en-US" smtClean="0"/>
              <a:t>det M</a:t>
            </a:r>
            <a:endParaRPr lang="ru-RU" smtClean="0"/>
          </a:p>
        </p:txBody>
      </p:sp>
      <p:graphicFrame>
        <p:nvGraphicFramePr>
          <p:cNvPr id="1587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50825" y="3860800"/>
          <a:ext cx="3889375" cy="901700"/>
        </p:xfrm>
        <a:graphic>
          <a:graphicData uri="http://schemas.openxmlformats.org/presentationml/2006/ole">
            <p:oleObj spid="_x0000_s20492" name="Формула" r:id="rId3" imgW="2082800" imgH="482600" progId="Equation.3">
              <p:embed/>
            </p:oleObj>
          </a:graphicData>
        </a:graphic>
      </p:graphicFrame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250825" y="4797425"/>
          <a:ext cx="8351838" cy="1808163"/>
        </p:xfrm>
        <a:graphic>
          <a:graphicData uri="http://schemas.openxmlformats.org/presentationml/2006/ole">
            <p:oleObj spid="_x0000_s20493" name="Equation" r:id="rId4" imgW="4343400" imgH="939800" progId="Equation.3">
              <p:embed/>
            </p:oleObj>
          </a:graphicData>
        </a:graphic>
      </p:graphicFrame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4984750" y="6253163"/>
            <a:ext cx="3754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-25000"/>
              <a:t>ij</a:t>
            </a:r>
            <a:r>
              <a:rPr lang="en-US"/>
              <a:t> – </a:t>
            </a:r>
            <a:r>
              <a:rPr lang="ru-RU"/>
              <a:t>алгебраическое дополнение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Обратная матрица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2017713"/>
            <a:ext cx="8128000" cy="3282950"/>
          </a:xfrm>
        </p:spPr>
        <p:txBody>
          <a:bodyPr/>
          <a:lstStyle/>
          <a:p>
            <a:pPr eaLnBrk="1" hangingPunct="1"/>
            <a:r>
              <a:rPr lang="ru-RU" sz="2400" smtClean="0"/>
              <a:t>Матрица размерностью </a:t>
            </a:r>
            <a:r>
              <a:rPr lang="en-US" sz="2400" smtClean="0"/>
              <a:t>n </a:t>
            </a:r>
            <a:r>
              <a:rPr lang="ru-RU" sz="2400" smtClean="0"/>
              <a:t>на </a:t>
            </a:r>
            <a:r>
              <a:rPr lang="en-US" sz="2400" smtClean="0"/>
              <a:t>n </a:t>
            </a:r>
            <a:r>
              <a:rPr lang="ru-RU" sz="2400" smtClean="0"/>
              <a:t>называется </a:t>
            </a:r>
            <a:r>
              <a:rPr lang="ru-RU" sz="2400" b="1" smtClean="0"/>
              <a:t>невырожденной</a:t>
            </a:r>
            <a:r>
              <a:rPr lang="ru-RU" sz="2400" smtClean="0"/>
              <a:t>, если ее определитель отличен от нуля</a:t>
            </a:r>
            <a:r>
              <a:rPr lang="en-US" sz="2400" smtClean="0"/>
              <a:t>. </a:t>
            </a:r>
            <a:r>
              <a:rPr lang="ru-RU" sz="2400" smtClean="0"/>
              <a:t>В этом случае она имеет </a:t>
            </a:r>
            <a:r>
              <a:rPr lang="ru-RU" sz="2400" b="1" smtClean="0"/>
              <a:t>обратную матрицу</a:t>
            </a:r>
            <a:r>
              <a:rPr lang="ru-RU" sz="2400" smtClean="0"/>
              <a:t> </a:t>
            </a:r>
            <a:r>
              <a:rPr lang="en-US" sz="2400" smtClean="0"/>
              <a:t>M</a:t>
            </a:r>
            <a:r>
              <a:rPr lang="en-US" sz="2400" baseline="30000" smtClean="0"/>
              <a:t>-1</a:t>
            </a:r>
            <a:r>
              <a:rPr lang="ru-RU" sz="2400" smtClean="0"/>
              <a:t>, обладающую свойством:</a:t>
            </a:r>
            <a:endParaRPr lang="en-US" sz="2400" smtClean="0"/>
          </a:p>
          <a:p>
            <a:pPr lvl="1" eaLnBrk="1" hangingPunct="1"/>
            <a:r>
              <a:rPr lang="en-US" sz="2000" smtClean="0"/>
              <a:t>MM</a:t>
            </a:r>
            <a:r>
              <a:rPr lang="en-US" baseline="30000" smtClean="0"/>
              <a:t>-1</a:t>
            </a:r>
            <a:r>
              <a:rPr lang="en-US" sz="2000" smtClean="0"/>
              <a:t> = M</a:t>
            </a:r>
            <a:r>
              <a:rPr lang="en-US" baseline="30000" smtClean="0"/>
              <a:t>-1</a:t>
            </a:r>
            <a:r>
              <a:rPr lang="en-US" sz="2000" smtClean="0"/>
              <a:t>M = I</a:t>
            </a:r>
          </a:p>
          <a:p>
            <a:pPr lvl="1" eaLnBrk="1" hangingPunct="1"/>
            <a:r>
              <a:rPr lang="ru-RU" sz="2000" smtClean="0"/>
              <a:t>Кроме того, </a:t>
            </a:r>
            <a:r>
              <a:rPr lang="en-US" sz="2000" smtClean="0"/>
              <a:t>(AB)</a:t>
            </a:r>
            <a:r>
              <a:rPr lang="en-US" sz="2000" baseline="30000" smtClean="0"/>
              <a:t>-1</a:t>
            </a:r>
            <a:r>
              <a:rPr lang="en-US" sz="2000" smtClean="0"/>
              <a:t> = B</a:t>
            </a:r>
            <a:r>
              <a:rPr lang="en-US" sz="2000" baseline="30000" smtClean="0"/>
              <a:t>-1</a:t>
            </a:r>
            <a:r>
              <a:rPr lang="en-US" sz="2000" smtClean="0"/>
              <a:t>A</a:t>
            </a:r>
            <a:r>
              <a:rPr lang="en-US" sz="2000" baseline="30000" smtClean="0"/>
              <a:t>-1</a:t>
            </a:r>
          </a:p>
          <a:p>
            <a:pPr eaLnBrk="1" hangingPunct="1"/>
            <a:r>
              <a:rPr lang="ru-RU" sz="2400" smtClean="0"/>
              <a:t>Пусть </a:t>
            </a:r>
            <a:r>
              <a:rPr lang="en-US" sz="2400" smtClean="0"/>
              <a:t>A – </a:t>
            </a:r>
            <a:r>
              <a:rPr lang="ru-RU" sz="2400" smtClean="0"/>
              <a:t>матрица обратная к матрице </a:t>
            </a:r>
            <a:r>
              <a:rPr lang="en-US" sz="2400" smtClean="0"/>
              <a:t>M. </a:t>
            </a:r>
            <a:r>
              <a:rPr lang="ru-RU" sz="2400" smtClean="0"/>
              <a:t>В этом случае ее </a:t>
            </a:r>
            <a:r>
              <a:rPr lang="en-US" sz="2400" smtClean="0"/>
              <a:t>ij-</a:t>
            </a:r>
            <a:r>
              <a:rPr lang="ru-RU" sz="2400" smtClean="0"/>
              <a:t>элемент равен:</a:t>
            </a:r>
          </a:p>
        </p:txBody>
      </p:sp>
      <p:graphicFrame>
        <p:nvGraphicFramePr>
          <p:cNvPr id="15770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627313" y="5013325"/>
          <a:ext cx="2014537" cy="1552575"/>
        </p:xfrm>
        <a:graphic>
          <a:graphicData uri="http://schemas.openxmlformats.org/presentationml/2006/ole">
            <p:oleObj spid="_x0000_s21511" name="Формула" r:id="rId3" imgW="609600" imgH="469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Сложные преобразования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/>
            <a:r>
              <a:rPr lang="ru-RU" smtClean="0"/>
              <a:t>Часто требуется осуществить сложное преобразование, состоящее из нескольких элементарных</a:t>
            </a:r>
          </a:p>
          <a:p>
            <a:pPr lvl="1" eaLnBrk="1" hangingPunct="1"/>
            <a:r>
              <a:rPr lang="ru-RU" smtClean="0"/>
              <a:t>Поворот относительно </a:t>
            </a:r>
            <a:r>
              <a:rPr lang="ru-RU" b="1" smtClean="0"/>
              <a:t>произвольной</a:t>
            </a:r>
            <a:r>
              <a:rPr lang="ru-RU" smtClean="0"/>
              <a:t> точки</a:t>
            </a:r>
            <a:r>
              <a:rPr lang="en-US" smtClean="0"/>
              <a:t> (</a:t>
            </a:r>
            <a:r>
              <a:rPr lang="ru-RU" smtClean="0"/>
              <a:t>оси в </a:t>
            </a:r>
            <a:r>
              <a:rPr lang="en-US" smtClean="0"/>
              <a:t>3D)</a:t>
            </a:r>
            <a:endParaRPr lang="ru-RU" smtClean="0"/>
          </a:p>
          <a:p>
            <a:pPr lvl="1" eaLnBrk="1" hangingPunct="1"/>
            <a:r>
              <a:rPr lang="ru-RU" smtClean="0"/>
              <a:t>Отражение относительно произвольной прямой (плоскости в </a:t>
            </a:r>
            <a:r>
              <a:rPr lang="en-US" smtClean="0"/>
              <a:t>3D)</a:t>
            </a:r>
          </a:p>
          <a:p>
            <a:pPr lvl="1" eaLnBrk="1" hangingPunct="1"/>
            <a:r>
              <a:rPr lang="ru-RU" smtClean="0"/>
              <a:t>Масштабирование и сдвиг относительно произвольных «опорных точек»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Композиция аффинных преобразований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506912"/>
          </a:xfrm>
        </p:spPr>
        <p:txBody>
          <a:bodyPr/>
          <a:lstStyle/>
          <a:p>
            <a:pPr eaLnBrk="1" hangingPunct="1"/>
            <a:r>
              <a:rPr lang="ru-RU" smtClean="0"/>
              <a:t>Процесс последовательного применения нескольких преобразований с целью формирования единого суммарного преобразования называется </a:t>
            </a:r>
            <a:r>
              <a:rPr lang="ru-RU" b="1" smtClean="0">
                <a:solidFill>
                  <a:schemeClr val="hlink"/>
                </a:solidFill>
              </a:rPr>
              <a:t>композицией</a:t>
            </a:r>
            <a:r>
              <a:rPr lang="ru-RU" smtClean="0"/>
              <a:t> (компоновкой, конкатенацией) этих преобразований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Пример</a:t>
            </a:r>
          </a:p>
        </p:txBody>
      </p:sp>
      <p:sp>
        <p:nvSpPr>
          <p:cNvPr id="116739" name="Line 4"/>
          <p:cNvSpPr>
            <a:spLocks noChangeShapeType="1"/>
          </p:cNvSpPr>
          <p:nvPr/>
        </p:nvSpPr>
        <p:spPr bwMode="auto">
          <a:xfrm>
            <a:off x="323850" y="6021388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0" name="Line 5"/>
          <p:cNvSpPr>
            <a:spLocks noChangeShapeType="1"/>
          </p:cNvSpPr>
          <p:nvPr/>
        </p:nvSpPr>
        <p:spPr bwMode="auto">
          <a:xfrm flipV="1">
            <a:off x="323850" y="26368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1" name="Oval 6"/>
          <p:cNvSpPr>
            <a:spLocks noChangeArrowheads="1"/>
          </p:cNvSpPr>
          <p:nvPr/>
        </p:nvSpPr>
        <p:spPr bwMode="auto">
          <a:xfrm>
            <a:off x="611188" y="40052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1" name="Oval 7"/>
          <p:cNvSpPr>
            <a:spLocks noChangeArrowheads="1"/>
          </p:cNvSpPr>
          <p:nvPr/>
        </p:nvSpPr>
        <p:spPr bwMode="auto">
          <a:xfrm>
            <a:off x="2339975" y="29972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2" name="Oval 8"/>
          <p:cNvSpPr>
            <a:spLocks noChangeArrowheads="1"/>
          </p:cNvSpPr>
          <p:nvPr/>
        </p:nvSpPr>
        <p:spPr bwMode="auto">
          <a:xfrm>
            <a:off x="3851275" y="43656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3" name="Arc 9"/>
          <p:cNvSpPr>
            <a:spLocks/>
          </p:cNvSpPr>
          <p:nvPr/>
        </p:nvSpPr>
        <p:spPr bwMode="auto">
          <a:xfrm>
            <a:off x="684213" y="2997200"/>
            <a:ext cx="1511300" cy="1009650"/>
          </a:xfrm>
          <a:custGeom>
            <a:avLst/>
            <a:gdLst>
              <a:gd name="T0" fmla="*/ 0 w 23504"/>
              <a:gd name="T1" fmla="*/ 1858960177 h 21600"/>
              <a:gd name="T2" fmla="*/ 2147483647 w 23504"/>
              <a:gd name="T3" fmla="*/ 11234832 h 21600"/>
              <a:gd name="T4" fmla="*/ 2147483647 w 23504"/>
              <a:gd name="T5" fmla="*/ 2147483647 h 21600"/>
              <a:gd name="T6" fmla="*/ 0 60000 65536"/>
              <a:gd name="T7" fmla="*/ 0 60000 65536"/>
              <a:gd name="T8" fmla="*/ 0 60000 65536"/>
              <a:gd name="T9" fmla="*/ 0 w 23504"/>
              <a:gd name="T10" fmla="*/ 0 h 21600"/>
              <a:gd name="T11" fmla="*/ 23504 w 235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04" h="21600" fill="none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</a:path>
              <a:path w="23504" h="21600" stroke="0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  <a:lnTo>
                  <a:pt x="21331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4" name="Arc 10"/>
          <p:cNvSpPr>
            <a:spLocks/>
          </p:cNvSpPr>
          <p:nvPr/>
        </p:nvSpPr>
        <p:spPr bwMode="auto">
          <a:xfrm>
            <a:off x="2411413" y="3068638"/>
            <a:ext cx="1466850" cy="1439862"/>
          </a:xfrm>
          <a:custGeom>
            <a:avLst/>
            <a:gdLst>
              <a:gd name="T0" fmla="*/ 645138339 w 21367"/>
              <a:gd name="T1" fmla="*/ 0 h 21508"/>
              <a:gd name="T2" fmla="*/ 2147483647 w 21367"/>
              <a:gd name="T3" fmla="*/ 2147483647 h 21508"/>
              <a:gd name="T4" fmla="*/ 0 w 21367"/>
              <a:gd name="T5" fmla="*/ 2147483647 h 21508"/>
              <a:gd name="T6" fmla="*/ 0 60000 65536"/>
              <a:gd name="T7" fmla="*/ 0 60000 65536"/>
              <a:gd name="T8" fmla="*/ 0 60000 65536"/>
              <a:gd name="T9" fmla="*/ 0 w 21367"/>
              <a:gd name="T10" fmla="*/ 0 h 21508"/>
              <a:gd name="T11" fmla="*/ 21367 w 21367"/>
              <a:gd name="T12" fmla="*/ 21508 h 21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67" h="21508" fill="none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</a:path>
              <a:path w="21367" h="21508" stroke="0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  <a:lnTo>
                  <a:pt x="0" y="21508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5" name="Arc 11"/>
          <p:cNvSpPr>
            <a:spLocks/>
          </p:cNvSpPr>
          <p:nvPr/>
        </p:nvSpPr>
        <p:spPr bwMode="auto">
          <a:xfrm flipV="1">
            <a:off x="684213" y="3860800"/>
            <a:ext cx="3101975" cy="936625"/>
          </a:xfrm>
          <a:custGeom>
            <a:avLst/>
            <a:gdLst>
              <a:gd name="T0" fmla="*/ 0 w 35987"/>
              <a:gd name="T1" fmla="*/ 1198379686 h 21600"/>
              <a:gd name="T2" fmla="*/ 2147483647 w 35987"/>
              <a:gd name="T3" fmla="*/ 536327065 h 21600"/>
              <a:gd name="T4" fmla="*/ 2147483647 w 35987"/>
              <a:gd name="T5" fmla="*/ 1761122862 h 21600"/>
              <a:gd name="T6" fmla="*/ 0 60000 65536"/>
              <a:gd name="T7" fmla="*/ 0 60000 65536"/>
              <a:gd name="T8" fmla="*/ 0 60000 65536"/>
              <a:gd name="T9" fmla="*/ 0 w 35987"/>
              <a:gd name="T10" fmla="*/ 0 h 21600"/>
              <a:gd name="T11" fmla="*/ 35987 w 3598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987" h="21600" fill="none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</a:path>
              <a:path w="35987" h="21600" stroke="0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  <a:lnTo>
                  <a:pt x="20467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Text Box 12"/>
          <p:cNvSpPr txBox="1">
            <a:spLocks noChangeArrowheads="1"/>
          </p:cNvSpPr>
          <p:nvPr/>
        </p:nvSpPr>
        <p:spPr bwMode="auto">
          <a:xfrm>
            <a:off x="735013" y="38052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2268538" y="2565400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3995738" y="4149725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  <a:endParaRPr lang="ru-RU"/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900113" y="2781300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()</a:t>
            </a:r>
            <a:endParaRPr lang="ru-RU"/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1908175" y="4292600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 </a:t>
            </a:r>
            <a:r>
              <a:rPr lang="en-US"/>
              <a:t>()</a:t>
            </a:r>
            <a:endParaRPr lang="ru-RU"/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3419475" y="2997200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2</a:t>
            </a:r>
            <a:r>
              <a:rPr lang="en-US"/>
              <a:t>()</a:t>
            </a:r>
            <a:endParaRPr lang="ru-RU"/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1835150" y="4508500"/>
            <a:ext cx="442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hlink"/>
                </a:solidFill>
              </a:rPr>
              <a:t>?</a:t>
            </a:r>
            <a:endParaRPr lang="ru-RU" sz="3600" b="1">
              <a:solidFill>
                <a:schemeClr val="hlink"/>
              </a:solidFill>
            </a:endParaRPr>
          </a:p>
        </p:txBody>
      </p: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4643438" y="2652713"/>
            <a:ext cx="4249737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Пусть преобразования </a:t>
            </a:r>
            <a:r>
              <a:rPr lang="en-US" sz="2000"/>
              <a:t>T1</a:t>
            </a:r>
            <a:r>
              <a:rPr lang="ru-RU" sz="2000"/>
              <a:t> и </a:t>
            </a:r>
            <a:r>
              <a:rPr lang="en-US" sz="2000"/>
              <a:t>T2 </a:t>
            </a:r>
            <a:r>
              <a:rPr lang="ru-RU" sz="2000"/>
              <a:t>заданы матрицами 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ru-RU" sz="2000"/>
              <a:t> и </a:t>
            </a:r>
            <a:r>
              <a:rPr lang="en-US" sz="2000"/>
              <a:t>M</a:t>
            </a:r>
            <a:r>
              <a:rPr lang="en-US" sz="2000" baseline="-25000"/>
              <a:t>2</a:t>
            </a:r>
          </a:p>
          <a:p>
            <a:r>
              <a:rPr lang="ru-RU" sz="2000"/>
              <a:t>Тогда</a:t>
            </a:r>
            <a:r>
              <a:rPr lang="en-US" sz="2000"/>
              <a:t>:</a:t>
            </a:r>
          </a:p>
          <a:p>
            <a:r>
              <a:rPr lang="en-US" sz="2000"/>
              <a:t>Q = M</a:t>
            </a:r>
            <a:r>
              <a:rPr lang="en-US" sz="2000" baseline="-25000"/>
              <a:t>1</a:t>
            </a:r>
            <a:r>
              <a:rPr lang="en-US" sz="2000"/>
              <a:t>P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Q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</a:t>
            </a:r>
          </a:p>
          <a:p>
            <a:r>
              <a:rPr lang="ru-RU" sz="2000"/>
              <a:t>В силу ассоциативности умножения матриц мы имеем: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P)=(M</a:t>
            </a:r>
            <a:r>
              <a:rPr lang="en-US" sz="2000" baseline="-25000"/>
              <a:t>2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en-US" sz="2000"/>
              <a:t>)P = MP</a:t>
            </a:r>
          </a:p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/>
      <p:bldP spid="164872" grpId="0" animBg="1"/>
      <p:bldP spid="164873" grpId="0" animBg="1"/>
      <p:bldP spid="164874" grpId="0" animBg="1"/>
      <p:bldP spid="164875" grpId="0" animBg="1"/>
      <p:bldP spid="164877" grpId="0"/>
      <p:bldP spid="164878" grpId="0"/>
      <p:bldP spid="164879" grpId="0"/>
      <p:bldP spid="164880" grpId="0"/>
      <p:bldP spid="164881" grpId="0"/>
      <p:bldP spid="16488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Композиция аффинных преобразований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/>
            <a:r>
              <a:rPr lang="ru-RU" sz="2800" smtClean="0"/>
              <a:t>При использовании однородных координат аффинные преобразования компонуются при помощи умножения матриц</a:t>
            </a:r>
          </a:p>
          <a:p>
            <a:pPr lvl="1" eaLnBrk="1" hangingPunct="1"/>
            <a:r>
              <a:rPr lang="ru-RU" smtClean="0"/>
              <a:t>Матрицы располагаются в порядке, обратном по отношению к порядку применения преобразований</a:t>
            </a:r>
            <a:r>
              <a:rPr lang="en-US" smtClean="0"/>
              <a:t>:</a:t>
            </a:r>
            <a:br>
              <a:rPr lang="en-US" smtClean="0"/>
            </a:br>
            <a:r>
              <a:rPr lang="en-US" smtClean="0"/>
              <a:t>M = M</a:t>
            </a:r>
            <a:r>
              <a:rPr lang="en-US" baseline="-25000" smtClean="0"/>
              <a:t>2</a:t>
            </a:r>
            <a:r>
              <a:rPr lang="en-US" smtClean="0"/>
              <a:t>M</a:t>
            </a:r>
            <a:r>
              <a:rPr lang="en-US" baseline="-25000" smtClean="0"/>
              <a:t>1</a:t>
            </a:r>
          </a:p>
          <a:p>
            <a:pPr lvl="1" eaLnBrk="1" hangingPunct="1"/>
            <a:r>
              <a:rPr lang="ru-RU" smtClean="0"/>
              <a:t>Любое количество аффинных преобразований может быть скомпоновано простым умножением соответствующих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Полезные свойства аффинных преобразований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3571875"/>
          </a:xfrm>
        </p:spPr>
        <p:txBody>
          <a:bodyPr/>
          <a:lstStyle/>
          <a:p>
            <a:pPr eaLnBrk="1" hangingPunct="1"/>
            <a:r>
              <a:rPr lang="ru-RU" sz="2400" smtClean="0"/>
              <a:t>Сохранение аффинных комбинаций точек</a:t>
            </a:r>
            <a:endParaRPr lang="en-US" sz="2400" smtClean="0"/>
          </a:p>
          <a:p>
            <a:pPr eaLnBrk="1" hangingPunct="1"/>
            <a:r>
              <a:rPr lang="ru-RU" sz="2400" smtClean="0"/>
              <a:t>Сохранение прямых линий и плоскостей</a:t>
            </a:r>
          </a:p>
          <a:p>
            <a:pPr eaLnBrk="1" hangingPunct="1"/>
            <a:r>
              <a:rPr lang="ru-RU" sz="2400" smtClean="0"/>
              <a:t>Сохранение параллельности прямых и плоскостей</a:t>
            </a:r>
          </a:p>
          <a:p>
            <a:pPr eaLnBrk="1" hangingPunct="1"/>
            <a:r>
              <a:rPr lang="ru-RU" sz="2400" smtClean="0"/>
              <a:t>Столбцы матрицы показывают координатный фрейм</a:t>
            </a:r>
          </a:p>
          <a:p>
            <a:pPr eaLnBrk="1" hangingPunct="1"/>
            <a:r>
              <a:rPr lang="ru-RU" sz="2400" smtClean="0"/>
              <a:t>Сохранение относительных пропорций</a:t>
            </a:r>
          </a:p>
          <a:p>
            <a:pPr eaLnBrk="1" hangingPunct="1"/>
            <a:r>
              <a:rPr lang="ru-RU" sz="2400" smtClean="0"/>
              <a:t>Влияние на площади и объемы фигур</a:t>
            </a:r>
            <a:r>
              <a:rPr lang="en-US" sz="2400" smtClean="0"/>
              <a:t>:</a:t>
            </a:r>
            <a:endParaRPr lang="ru-RU" sz="2400" smtClean="0"/>
          </a:p>
        </p:txBody>
      </p:sp>
      <p:graphicFrame>
        <p:nvGraphicFramePr>
          <p:cNvPr id="2253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43213" y="5761038"/>
          <a:ext cx="1871662" cy="1096962"/>
        </p:xfrm>
        <a:graphic>
          <a:graphicData uri="http://schemas.openxmlformats.org/presentationml/2006/ole">
            <p:oleObj spid="_x0000_s22540" name="Формула" r:id="rId3" imgW="736600" imgH="431800" progId="Equation.3">
              <p:embed/>
            </p:oleObj>
          </a:graphicData>
        </a:graphic>
      </p:graphicFrame>
      <p:graphicFrame>
        <p:nvGraphicFramePr>
          <p:cNvPr id="22531" name="Object 6"/>
          <p:cNvGraphicFramePr>
            <a:graphicFrameLocks noChangeAspect="1"/>
          </p:cNvGraphicFramePr>
          <p:nvPr/>
        </p:nvGraphicFramePr>
        <p:xfrm>
          <a:off x="5451475" y="5761038"/>
          <a:ext cx="1839913" cy="1096962"/>
        </p:xfrm>
        <a:graphic>
          <a:graphicData uri="http://schemas.openxmlformats.org/presentationml/2006/ole">
            <p:oleObj spid="_x0000_s22541" name="Формула" r:id="rId4" imgW="723586" imgH="43161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Трехмерные аффинные преобразования</a:t>
            </a:r>
          </a:p>
        </p:txBody>
      </p:sp>
      <p:sp>
        <p:nvSpPr>
          <p:cNvPr id="1187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Правосторонняя система координат</a:t>
            </a:r>
          </a:p>
        </p:txBody>
      </p:sp>
      <p:pic>
        <p:nvPicPr>
          <p:cNvPr id="5939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2019300"/>
            <a:ext cx="5616575" cy="4838700"/>
          </a:xfrm>
          <a:noFill/>
        </p:spPr>
      </p:pic>
      <p:sp>
        <p:nvSpPr>
          <p:cNvPr id="59396" name="Text Box 8"/>
          <p:cNvSpPr txBox="1">
            <a:spLocks noChangeArrowheads="1"/>
          </p:cNvSpPr>
          <p:nvPr/>
        </p:nvSpPr>
        <p:spPr bwMode="auto">
          <a:xfrm>
            <a:off x="5076825" y="2349500"/>
            <a:ext cx="38433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/>
              <a:t>Часто применяется при </a:t>
            </a:r>
            <a:br>
              <a:rPr lang="ru-RU" sz="2400"/>
            </a:br>
            <a:r>
              <a:rPr lang="ru-RU" sz="2400"/>
              <a:t>моделировании объектов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400" smtClean="0"/>
              <a:t>К трехмерным аффинным преобразованиям применимы те же идеи, что и к двухмерным</a:t>
            </a:r>
            <a:endParaRPr lang="en-US" sz="2400" smtClean="0"/>
          </a:p>
          <a:p>
            <a:pPr eaLnBrk="1" hangingPunct="1"/>
            <a:r>
              <a:rPr lang="ru-RU" sz="2400" smtClean="0"/>
              <a:t>В </a:t>
            </a:r>
            <a:r>
              <a:rPr lang="en-US" sz="2400" smtClean="0"/>
              <a:t>3D </a:t>
            </a:r>
            <a:r>
              <a:rPr lang="ru-RU" sz="2400" smtClean="0"/>
              <a:t>пространстве точка </a:t>
            </a:r>
            <a:r>
              <a:rPr lang="en-US" sz="2400" smtClean="0"/>
              <a:t>P </a:t>
            </a:r>
            <a:r>
              <a:rPr lang="ru-RU" sz="2400" smtClean="0"/>
              <a:t>имеет координаты:</a:t>
            </a:r>
            <a:br>
              <a:rPr lang="ru-RU" sz="2400" smtClean="0"/>
            </a:br>
            <a:r>
              <a:rPr lang="en-US" sz="2400" smtClean="0"/>
              <a:t>P = O + P</a:t>
            </a:r>
            <a:r>
              <a:rPr lang="en-US" sz="2400" baseline="-25000" smtClean="0"/>
              <a:t>x</a:t>
            </a:r>
            <a:r>
              <a:rPr lang="en-US" sz="2400" smtClean="0"/>
              <a:t>i + P</a:t>
            </a:r>
            <a:r>
              <a:rPr lang="en-US" sz="2400" baseline="-25000" smtClean="0"/>
              <a:t>y</a:t>
            </a:r>
            <a:r>
              <a:rPr lang="en-US" sz="2400" smtClean="0"/>
              <a:t>j + P</a:t>
            </a:r>
            <a:r>
              <a:rPr lang="en-US" sz="2400" baseline="-25000" smtClean="0"/>
              <a:t>z</a:t>
            </a:r>
            <a:r>
              <a:rPr lang="en-US" sz="2400" smtClean="0"/>
              <a:t>k</a:t>
            </a:r>
            <a:endParaRPr lang="ru-RU" sz="2400" smtClean="0"/>
          </a:p>
        </p:txBody>
      </p:sp>
      <p:graphicFrame>
        <p:nvGraphicFramePr>
          <p:cNvPr id="173063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4005263"/>
          <a:ext cx="1265237" cy="1981200"/>
        </p:xfrm>
        <a:graphic>
          <a:graphicData uri="http://schemas.openxmlformats.org/presentationml/2006/ole">
            <p:oleObj spid="_x0000_s23559" name="Формула" r:id="rId3" imgW="58420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400" smtClean="0"/>
              <a:t>Пусть </a:t>
            </a:r>
            <a:r>
              <a:rPr lang="en-US" sz="2400" smtClean="0"/>
              <a:t>T() – </a:t>
            </a:r>
            <a:r>
              <a:rPr lang="ru-RU" sz="2400" b="1" smtClean="0"/>
              <a:t>аффинное преобразование</a:t>
            </a:r>
            <a:r>
              <a:rPr lang="ru-RU" sz="2400" smtClean="0"/>
              <a:t>, преобразующее точку </a:t>
            </a:r>
            <a:r>
              <a:rPr lang="en-US" sz="2400" smtClean="0"/>
              <a:t>P </a:t>
            </a:r>
            <a:r>
              <a:rPr lang="ru-RU" sz="2400" smtClean="0"/>
              <a:t>в точку </a:t>
            </a:r>
            <a:r>
              <a:rPr lang="en-US" sz="2400" smtClean="0"/>
              <a:t>Q</a:t>
            </a:r>
          </a:p>
          <a:p>
            <a:pPr eaLnBrk="1" hangingPunct="1"/>
            <a:r>
              <a:rPr lang="ru-RU" sz="2400" smtClean="0"/>
              <a:t>Данное преобразование можно представить в виде матрицы</a:t>
            </a:r>
            <a:r>
              <a:rPr lang="en-US" sz="2400" smtClean="0"/>
              <a:t> M</a:t>
            </a:r>
            <a:r>
              <a:rPr lang="ru-RU" sz="2400" smtClean="0"/>
              <a:t> размерностью </a:t>
            </a:r>
            <a:r>
              <a:rPr lang="en-US" sz="2400" smtClean="0"/>
              <a:t>4x</a:t>
            </a:r>
            <a:r>
              <a:rPr lang="ru-RU" sz="2400" smtClean="0"/>
              <a:t>4:</a:t>
            </a:r>
          </a:p>
        </p:txBody>
      </p:sp>
      <p:graphicFrame>
        <p:nvGraphicFramePr>
          <p:cNvPr id="17613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3644900"/>
          <a:ext cx="2879725" cy="1481138"/>
        </p:xfrm>
        <a:graphic>
          <a:graphicData uri="http://schemas.openxmlformats.org/presentationml/2006/ole">
            <p:oleObj spid="_x0000_s24588" name="Формула" r:id="rId3" imgW="1778000" imgH="914400" progId="Equation.3">
              <p:embed/>
            </p:oleObj>
          </a:graphicData>
        </a:graphic>
      </p:graphicFrame>
      <p:graphicFrame>
        <p:nvGraphicFramePr>
          <p:cNvPr id="176134" name="Object 6"/>
          <p:cNvGraphicFramePr>
            <a:graphicFrameLocks noChangeAspect="1"/>
          </p:cNvGraphicFramePr>
          <p:nvPr/>
        </p:nvGraphicFramePr>
        <p:xfrm>
          <a:off x="1476375" y="5270500"/>
          <a:ext cx="4895850" cy="1587500"/>
        </p:xfrm>
        <a:graphic>
          <a:graphicData uri="http://schemas.openxmlformats.org/presentationml/2006/ole">
            <p:oleObj spid="_x0000_s24589" name="Формула" r:id="rId4" imgW="281940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Элементарные трехмерные преобразования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Перемещение</a:t>
            </a:r>
          </a:p>
        </p:txBody>
      </p:sp>
      <p:sp>
        <p:nvSpPr>
          <p:cNvPr id="25604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Матрица перемещения осуществляет перенос точки на вектор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b="1" smtClean="0"/>
              <a:t>m</a:t>
            </a:r>
            <a:r>
              <a:rPr lang="en-US" sz="2800" smtClean="0"/>
              <a:t> = (m</a:t>
            </a:r>
            <a:r>
              <a:rPr lang="en-US" sz="2800" baseline="-25000" smtClean="0"/>
              <a:t>14</a:t>
            </a:r>
            <a:r>
              <a:rPr lang="en-US" sz="2800" smtClean="0"/>
              <a:t>, m</a:t>
            </a:r>
            <a:r>
              <a:rPr lang="en-US" sz="2800" baseline="-25000" smtClean="0"/>
              <a:t>24</a:t>
            </a:r>
            <a:r>
              <a:rPr lang="en-US" sz="2800" smtClean="0"/>
              <a:t>, m</a:t>
            </a:r>
            <a:r>
              <a:rPr lang="en-US" sz="2800" baseline="-25000" smtClean="0"/>
              <a:t>34</a:t>
            </a:r>
            <a:r>
              <a:rPr lang="en-US" sz="2800" smtClean="0"/>
              <a:t>)</a:t>
            </a:r>
            <a:endParaRPr lang="ru-RU" sz="2800" smtClean="0"/>
          </a:p>
        </p:txBody>
      </p:sp>
      <p:graphicFrame>
        <p:nvGraphicFramePr>
          <p:cNvPr id="180231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685925" y="3933825"/>
          <a:ext cx="2957513" cy="1990725"/>
        </p:xfrm>
        <a:graphic>
          <a:graphicData uri="http://schemas.openxmlformats.org/presentationml/2006/ole">
            <p:oleObj spid="_x0000_s25607" name="Формула" r:id="rId3" imgW="135890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Масштабирование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Матрица масштабирования относительно начала отсчета имеет следующий вид:</a:t>
            </a:r>
          </a:p>
        </p:txBody>
      </p:sp>
      <p:graphicFrame>
        <p:nvGraphicFramePr>
          <p:cNvPr id="18432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619250" y="4221163"/>
          <a:ext cx="2663825" cy="1682750"/>
        </p:xfrm>
        <a:graphic>
          <a:graphicData uri="http://schemas.openxmlformats.org/presentationml/2006/ole">
            <p:oleObj spid="_x0000_s26631" name="Формула" r:id="rId3" imgW="144780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Сдвиг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Матрица единичного сдвига является единичной матрицей, в которой один из нулей заменен некоторой величиной </a:t>
            </a:r>
            <a:r>
              <a:rPr lang="en-US" sz="2800" smtClean="0"/>
              <a:t>f:</a:t>
            </a:r>
            <a:endParaRPr lang="ru-RU" sz="2800" smtClean="0"/>
          </a:p>
        </p:txBody>
      </p:sp>
      <p:graphicFrame>
        <p:nvGraphicFramePr>
          <p:cNvPr id="18637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4221163"/>
          <a:ext cx="2251075" cy="1636712"/>
        </p:xfrm>
        <a:graphic>
          <a:graphicData uri="http://schemas.openxmlformats.org/presentationml/2006/ole">
            <p:oleObj spid="_x0000_s27655" name="Формула" r:id="rId3" imgW="1257300" imgH="914400" progId="Equation.3">
              <p:embed/>
            </p:oleObj>
          </a:graphicData>
        </a:graphic>
      </p:graphicFrame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4335463" y="4449763"/>
            <a:ext cx="3409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Q = (P</a:t>
            </a:r>
            <a:r>
              <a:rPr lang="en-US" sz="2400" baseline="-25000"/>
              <a:t>x</a:t>
            </a:r>
            <a:r>
              <a:rPr lang="en-US" sz="2400"/>
              <a:t>, fP</a:t>
            </a:r>
            <a:r>
              <a:rPr lang="en-US" sz="2400" baseline="-25000"/>
              <a:t>y</a:t>
            </a:r>
            <a:r>
              <a:rPr lang="en-US" sz="2400"/>
              <a:t>, P</a:t>
            </a:r>
            <a:r>
              <a:rPr lang="en-US" sz="2400" baseline="-25000"/>
              <a:t>z</a:t>
            </a:r>
            <a:r>
              <a:rPr lang="en-US" sz="2400"/>
              <a:t>)</a:t>
            </a:r>
          </a:p>
          <a:p>
            <a:r>
              <a:rPr lang="en-US" sz="2400"/>
              <a:t>c</a:t>
            </a:r>
            <a:r>
              <a:rPr lang="ru-RU" sz="2400"/>
              <a:t>мещение вдоль оси </a:t>
            </a:r>
            <a:r>
              <a:rPr lang="en-US" sz="2400"/>
              <a:t>y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Вращение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mtClean="0"/>
              <a:t>Трехмерное пространство предоставляет большее разнообразие для осуществления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Вращение может происходить вокруг произвольной оси, что усложняет построение матрицы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Однако можно разложить сложный поворот на несколько более простых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Элементарные повороты вокруг координатных осей</a:t>
            </a:r>
          </a:p>
        </p:txBody>
      </p:sp>
      <p:sp>
        <p:nvSpPr>
          <p:cNvPr id="121859" name="Line 4"/>
          <p:cNvSpPr>
            <a:spLocks noChangeShapeType="1"/>
          </p:cNvSpPr>
          <p:nvPr/>
        </p:nvSpPr>
        <p:spPr bwMode="auto">
          <a:xfrm flipV="1">
            <a:off x="4211638" y="2205038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0" name="Line 5"/>
          <p:cNvSpPr>
            <a:spLocks noChangeShapeType="1"/>
          </p:cNvSpPr>
          <p:nvPr/>
        </p:nvSpPr>
        <p:spPr bwMode="auto">
          <a:xfrm flipH="1">
            <a:off x="2195513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1" name="Line 6"/>
          <p:cNvSpPr>
            <a:spLocks noChangeShapeType="1"/>
          </p:cNvSpPr>
          <p:nvPr/>
        </p:nvSpPr>
        <p:spPr bwMode="auto">
          <a:xfrm>
            <a:off x="4211638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2" name="Text Box 7"/>
          <p:cNvSpPr txBox="1">
            <a:spLocks noChangeArrowheads="1"/>
          </p:cNvSpPr>
          <p:nvPr/>
        </p:nvSpPr>
        <p:spPr bwMode="auto">
          <a:xfrm>
            <a:off x="2268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1863" name="Text Box 8"/>
          <p:cNvSpPr txBox="1">
            <a:spLocks noChangeArrowheads="1"/>
          </p:cNvSpPr>
          <p:nvPr/>
        </p:nvSpPr>
        <p:spPr bwMode="auto">
          <a:xfrm>
            <a:off x="6227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1864" name="Text Box 9"/>
          <p:cNvSpPr txBox="1">
            <a:spLocks noChangeArrowheads="1"/>
          </p:cNvSpPr>
          <p:nvPr/>
        </p:nvSpPr>
        <p:spPr bwMode="auto">
          <a:xfrm>
            <a:off x="4284663" y="213360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2628900" y="4651375"/>
            <a:ext cx="64770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1" name="Line 11"/>
          <p:cNvSpPr>
            <a:spLocks noChangeShapeType="1"/>
          </p:cNvSpPr>
          <p:nvPr/>
        </p:nvSpPr>
        <p:spPr bwMode="auto">
          <a:xfrm flipV="1">
            <a:off x="2916238" y="4652963"/>
            <a:ext cx="14287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2" name="Line 12"/>
          <p:cNvSpPr>
            <a:spLocks noChangeShapeType="1"/>
          </p:cNvSpPr>
          <p:nvPr/>
        </p:nvSpPr>
        <p:spPr bwMode="auto">
          <a:xfrm>
            <a:off x="2916238" y="5229225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3" name="Arc 13"/>
          <p:cNvSpPr>
            <a:spLocks/>
          </p:cNvSpPr>
          <p:nvPr/>
        </p:nvSpPr>
        <p:spPr bwMode="auto">
          <a:xfrm>
            <a:off x="3059113" y="4508500"/>
            <a:ext cx="433387" cy="931863"/>
          </a:xfrm>
          <a:custGeom>
            <a:avLst/>
            <a:gdLst>
              <a:gd name="T0" fmla="*/ 24377378 w 21600"/>
              <a:gd name="T1" fmla="*/ 0 h 28616"/>
              <a:gd name="T2" fmla="*/ 164413445 w 21600"/>
              <a:gd name="T3" fmla="*/ 988184822 h 28616"/>
              <a:gd name="T4" fmla="*/ 0 w 21600"/>
              <a:gd name="T5" fmla="*/ 738583679 h 28616"/>
              <a:gd name="T6" fmla="*/ 0 60000 65536"/>
              <a:gd name="T7" fmla="*/ 0 60000 65536"/>
              <a:gd name="T8" fmla="*/ 0 60000 65536"/>
              <a:gd name="T9" fmla="*/ 0 w 21600"/>
              <a:gd name="T10" fmla="*/ 0 h 28616"/>
              <a:gd name="T11" fmla="*/ 21600 w 21600"/>
              <a:gd name="T12" fmla="*/ 28616 h 286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8616" fill="none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</a:path>
              <a:path w="21600" h="28616" stroke="0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3400425" y="5389563"/>
            <a:ext cx="404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P’’</a:t>
            </a:r>
            <a:endParaRPr lang="ru-RU"/>
          </a:p>
        </p:txBody>
      </p:sp>
      <p:sp>
        <p:nvSpPr>
          <p:cNvPr id="189455" name="Text Box 15"/>
          <p:cNvSpPr txBox="1">
            <a:spLocks noChangeArrowheads="1"/>
          </p:cNvSpPr>
          <p:nvPr/>
        </p:nvSpPr>
        <p:spPr bwMode="auto">
          <a:xfrm>
            <a:off x="2771775" y="4076700"/>
            <a:ext cx="44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Q’’</a:t>
            </a:r>
            <a:endParaRPr lang="ru-RU"/>
          </a:p>
        </p:txBody>
      </p:sp>
      <p:sp>
        <p:nvSpPr>
          <p:cNvPr id="189456" name="Oval 16"/>
          <p:cNvSpPr>
            <a:spLocks noChangeArrowheads="1"/>
          </p:cNvSpPr>
          <p:nvPr/>
        </p:nvSpPr>
        <p:spPr bwMode="auto">
          <a:xfrm>
            <a:off x="5435600" y="4508500"/>
            <a:ext cx="36195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9" name="Arc 19"/>
          <p:cNvSpPr>
            <a:spLocks/>
          </p:cNvSpPr>
          <p:nvPr/>
        </p:nvSpPr>
        <p:spPr bwMode="auto">
          <a:xfrm>
            <a:off x="5364163" y="4221163"/>
            <a:ext cx="584200" cy="863600"/>
          </a:xfrm>
          <a:custGeom>
            <a:avLst/>
            <a:gdLst>
              <a:gd name="T0" fmla="*/ 0 w 31953"/>
              <a:gd name="T1" fmla="*/ 334702532 h 21600"/>
              <a:gd name="T2" fmla="*/ 195281559 w 31953"/>
              <a:gd name="T3" fmla="*/ 603384787 h 21600"/>
              <a:gd name="T4" fmla="*/ 86172596 w 31953"/>
              <a:gd name="T5" fmla="*/ 1380480733 h 21600"/>
              <a:gd name="T6" fmla="*/ 0 60000 65536"/>
              <a:gd name="T7" fmla="*/ 0 60000 65536"/>
              <a:gd name="T8" fmla="*/ 0 60000 65536"/>
              <a:gd name="T9" fmla="*/ 0 w 31953"/>
              <a:gd name="T10" fmla="*/ 0 h 21600"/>
              <a:gd name="T11" fmla="*/ 31953 w 319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953" h="21600" fill="none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</a:path>
              <a:path w="31953" h="21600" stroke="0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  <a:lnTo>
                  <a:pt x="141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0" name="Line 20"/>
          <p:cNvSpPr>
            <a:spLocks noChangeShapeType="1"/>
          </p:cNvSpPr>
          <p:nvPr/>
        </p:nvSpPr>
        <p:spPr bwMode="auto">
          <a:xfrm flipV="1">
            <a:off x="5651500" y="4941888"/>
            <a:ext cx="14446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1" name="Line 21"/>
          <p:cNvSpPr>
            <a:spLocks noChangeShapeType="1"/>
          </p:cNvSpPr>
          <p:nvPr/>
        </p:nvSpPr>
        <p:spPr bwMode="auto">
          <a:xfrm flipH="1" flipV="1">
            <a:off x="5508625" y="4652963"/>
            <a:ext cx="1428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6011863" y="45085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5003800" y="4149725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89464" name="Oval 24"/>
          <p:cNvSpPr>
            <a:spLocks noChangeArrowheads="1"/>
          </p:cNvSpPr>
          <p:nvPr/>
        </p:nvSpPr>
        <p:spPr bwMode="auto">
          <a:xfrm>
            <a:off x="3635375" y="3144838"/>
            <a:ext cx="1130300" cy="355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5" name="Arc 25"/>
          <p:cNvSpPr>
            <a:spLocks/>
          </p:cNvSpPr>
          <p:nvPr/>
        </p:nvSpPr>
        <p:spPr bwMode="auto">
          <a:xfrm>
            <a:off x="3563938" y="3500438"/>
            <a:ext cx="1295400" cy="288925"/>
          </a:xfrm>
          <a:custGeom>
            <a:avLst/>
            <a:gdLst>
              <a:gd name="T0" fmla="*/ 1394412195 w 39483"/>
              <a:gd name="T1" fmla="*/ 20653990 h 21600"/>
              <a:gd name="T2" fmla="*/ 0 w 39483"/>
              <a:gd name="T3" fmla="*/ 21297744 h 21600"/>
              <a:gd name="T4" fmla="*/ 695104744 w 39483"/>
              <a:gd name="T5" fmla="*/ 0 h 21600"/>
              <a:gd name="T6" fmla="*/ 0 60000 65536"/>
              <a:gd name="T7" fmla="*/ 0 60000 65536"/>
              <a:gd name="T8" fmla="*/ 0 60000 65536"/>
              <a:gd name="T9" fmla="*/ 0 w 39483"/>
              <a:gd name="T10" fmla="*/ 0 h 21600"/>
              <a:gd name="T11" fmla="*/ 39483 w 3948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483" h="21600" fill="none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</a:path>
              <a:path w="39483" h="21600" stroke="0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  <a:lnTo>
                  <a:pt x="19682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6" name="Text Box 26"/>
          <p:cNvSpPr txBox="1">
            <a:spLocks noChangeArrowheads="1"/>
          </p:cNvSpPr>
          <p:nvPr/>
        </p:nvSpPr>
        <p:spPr bwMode="auto">
          <a:xfrm>
            <a:off x="3132138" y="3213100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189467" name="Text Box 27"/>
          <p:cNvSpPr txBox="1">
            <a:spLocks noChangeArrowheads="1"/>
          </p:cNvSpPr>
          <p:nvPr/>
        </p:nvSpPr>
        <p:spPr bwMode="auto">
          <a:xfrm>
            <a:off x="4932363" y="3141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8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0" grpId="0" animBg="1"/>
      <p:bldP spid="189451" grpId="0" animBg="1"/>
      <p:bldP spid="189452" grpId="0" animBg="1"/>
      <p:bldP spid="189453" grpId="0" animBg="1"/>
      <p:bldP spid="189454" grpId="0"/>
      <p:bldP spid="189455" grpId="0"/>
      <p:bldP spid="189456" grpId="0" animBg="1"/>
      <p:bldP spid="189459" grpId="0" animBg="1"/>
      <p:bldP spid="189460" grpId="0" animBg="1"/>
      <p:bldP spid="189461" grpId="0" animBg="1"/>
      <p:bldP spid="189462" grpId="0"/>
      <p:bldP spid="189463" grpId="0"/>
      <p:bldP spid="189464" grpId="0" animBg="1"/>
      <p:bldP spid="189465" grpId="0" animBg="1"/>
      <p:bldP spid="189466" grpId="0"/>
      <p:bldP spid="189467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Матрицы элементарных поворотов</a:t>
            </a:r>
          </a:p>
        </p:txBody>
      </p:sp>
      <p:graphicFrame>
        <p:nvGraphicFramePr>
          <p:cNvPr id="19149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55650" y="4005263"/>
          <a:ext cx="2376488" cy="1414462"/>
        </p:xfrm>
        <a:graphic>
          <a:graphicData uri="http://schemas.openxmlformats.org/presentationml/2006/ole">
            <p:oleObj spid="_x0000_s28694" name="Формула" r:id="rId3" imgW="1536700" imgH="914400" progId="Equation.3">
              <p:embed/>
            </p:oleObj>
          </a:graphicData>
        </a:graphic>
      </p:graphicFrame>
      <p:graphicFrame>
        <p:nvGraphicFramePr>
          <p:cNvPr id="191496" name="Object 8"/>
          <p:cNvGraphicFramePr>
            <a:graphicFrameLocks noChangeAspect="1"/>
          </p:cNvGraphicFramePr>
          <p:nvPr/>
        </p:nvGraphicFramePr>
        <p:xfrm>
          <a:off x="3563938" y="4005263"/>
          <a:ext cx="2395537" cy="1414462"/>
        </p:xfrm>
        <a:graphic>
          <a:graphicData uri="http://schemas.openxmlformats.org/presentationml/2006/ole">
            <p:oleObj spid="_x0000_s28695" name="Формула" r:id="rId4" imgW="1549400" imgH="914400" progId="Equation.3">
              <p:embed/>
            </p:oleObj>
          </a:graphicData>
        </a:graphic>
      </p:graphicFrame>
      <p:graphicFrame>
        <p:nvGraphicFramePr>
          <p:cNvPr id="191497" name="Object 9"/>
          <p:cNvGraphicFramePr>
            <a:graphicFrameLocks noChangeAspect="1"/>
          </p:cNvGraphicFramePr>
          <p:nvPr/>
        </p:nvGraphicFramePr>
        <p:xfrm>
          <a:off x="6443663" y="3933825"/>
          <a:ext cx="2376487" cy="1414463"/>
        </p:xfrm>
        <a:graphic>
          <a:graphicData uri="http://schemas.openxmlformats.org/presentationml/2006/ole">
            <p:oleObj spid="_x0000_s28696" name="Формула" r:id="rId5" imgW="1536700" imgH="914400" progId="Equation.3">
              <p:embed/>
            </p:oleObj>
          </a:graphicData>
        </a:graphic>
      </p:graphicFrame>
      <p:graphicFrame>
        <p:nvGraphicFramePr>
          <p:cNvPr id="28677" name="Object 11"/>
          <p:cNvGraphicFramePr>
            <a:graphicFrameLocks noChangeAspect="1"/>
          </p:cNvGraphicFramePr>
          <p:nvPr/>
        </p:nvGraphicFramePr>
        <p:xfrm>
          <a:off x="1258888" y="2133600"/>
          <a:ext cx="1039812" cy="666750"/>
        </p:xfrm>
        <a:graphic>
          <a:graphicData uri="http://schemas.openxmlformats.org/presentationml/2006/ole">
            <p:oleObj spid="_x0000_s28697" name="Формула" r:id="rId6" imgW="672808" imgH="43161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Комбинирование поворотов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smtClean="0"/>
              <a:t>Порядок, в котором осуществляются повороты вокруг различных осей </a:t>
            </a:r>
            <a:r>
              <a:rPr lang="ru-RU" sz="2400" b="1" smtClean="0"/>
              <a:t>имеет значение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smtClean="0"/>
              <a:t>Трехмерные матрицы поворота </a:t>
            </a:r>
            <a:r>
              <a:rPr lang="ru-RU" sz="2000" b="1" smtClean="0"/>
              <a:t>некоммутативны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Поворот в трех измерениях обычно строят как композицию трех элементарных поворотов</a:t>
            </a:r>
          </a:p>
        </p:txBody>
      </p:sp>
      <p:graphicFrame>
        <p:nvGraphicFramePr>
          <p:cNvPr id="19456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619250" y="4221163"/>
          <a:ext cx="3673475" cy="549275"/>
        </p:xfrm>
        <a:graphic>
          <a:graphicData uri="http://schemas.openxmlformats.org/presentationml/2006/ole">
            <p:oleObj spid="_x0000_s29703" name="Формула" r:id="rId3" imgW="1612900" imgH="241300" progId="Equation.3">
              <p:embed/>
            </p:oleObj>
          </a:graphicData>
        </a:graphic>
      </p:graphicFrame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1455738" y="4886325"/>
            <a:ext cx="677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Углы </a:t>
            </a:r>
            <a:r>
              <a:rPr lang="el-GR">
                <a:cs typeface="Tahoma" pitchFamily="34" charset="0"/>
              </a:rPr>
              <a:t>β</a:t>
            </a:r>
            <a:r>
              <a:rPr lang="en-US" baseline="-25000">
                <a:cs typeface="Tahoma" pitchFamily="34" charset="0"/>
              </a:rPr>
              <a:t>1</a:t>
            </a:r>
            <a:r>
              <a:rPr lang="en-US">
                <a:cs typeface="Tahoma" pitchFamily="34" charset="0"/>
              </a:rPr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2</a:t>
            </a:r>
            <a:r>
              <a:rPr lang="en-US"/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3</a:t>
            </a:r>
            <a:r>
              <a:rPr lang="en-US"/>
              <a:t> </a:t>
            </a:r>
            <a:r>
              <a:rPr lang="ru-RU"/>
              <a:t>в данном контексте называют </a:t>
            </a:r>
            <a:r>
              <a:rPr lang="ru-RU" b="1"/>
              <a:t>углами Эйлера</a:t>
            </a:r>
            <a:endParaRPr lang="el-GR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SHSPRING_PRESENTATION_TITLE" val="Лекция 05"/>
  <p:tag name="ISPRING_ULTRA_SCORM_SLIDE_COUNT" val="147"/>
  <p:tag name="ISPRING_ULTRA_SCORM_DURATION" val="3600"/>
  <p:tag name="ISPRING_ULTRA_SCORM_QUIZ_NUMBER" val="0"/>
  <p:tag name="ISPRING_RESOURCE_PATHS_HASH_2" val="26cfde62a33ed6b70f917befc5e3c58e98c19"/>
  <p:tag name="ISPRING_RESOURCE_PATHS_HASH_PRESENTER" val="a4f382b94999eeac35a8106e7105655272b334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2747</TotalTime>
  <Words>4694</Words>
  <Application>Microsoft Office PowerPoint</Application>
  <PresentationFormat>Экран (4:3)</PresentationFormat>
  <Paragraphs>735</Paragraphs>
  <Slides>147</Slides>
  <Notes>4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147</vt:i4>
      </vt:variant>
    </vt:vector>
  </HeadingPairs>
  <TitlesOfParts>
    <vt:vector size="151" baseType="lpstr">
      <vt:lpstr>Поток</vt:lpstr>
      <vt:lpstr>Формула</vt:lpstr>
      <vt:lpstr>Equation</vt:lpstr>
      <vt:lpstr>Диаграмма</vt:lpstr>
      <vt:lpstr>Векторная графика</vt:lpstr>
      <vt:lpstr>Слайд 2</vt:lpstr>
      <vt:lpstr>Задачи визуализации трехмерных объектов</vt:lpstr>
      <vt:lpstr>Слайд 4</vt:lpstr>
      <vt:lpstr>Векторный анализ</vt:lpstr>
      <vt:lpstr>Система координат</vt:lpstr>
      <vt:lpstr>Двухмерная прямоугольная система координат</vt:lpstr>
      <vt:lpstr>Трехмерная прямоугольная система координат</vt:lpstr>
      <vt:lpstr>Правосторонняя система координат</vt:lpstr>
      <vt:lpstr>Левосторонняя система координат</vt:lpstr>
      <vt:lpstr>Обзор векторов</vt:lpstr>
      <vt:lpstr>Вектор</vt:lpstr>
      <vt:lpstr>Точки и векторы</vt:lpstr>
      <vt:lpstr>Запись векторов</vt:lpstr>
      <vt:lpstr>Операции с векторами</vt:lpstr>
      <vt:lpstr>Сложение векторов</vt:lpstr>
      <vt:lpstr>Масштабирование векторов</vt:lpstr>
      <vt:lpstr>Линейная комбинация векторов</vt:lpstr>
      <vt:lpstr>Аффинная комбинация векторов (affine combination)</vt:lpstr>
      <vt:lpstr>Выпуклая комбинация векторов (convex combination)</vt:lpstr>
      <vt:lpstr>Множество всех выпуклых комбинаций</vt:lpstr>
      <vt:lpstr>Пример</vt:lpstr>
      <vt:lpstr>Модуль (длина, величина) вектора</vt:lpstr>
      <vt:lpstr>Единичный вектор (орт), нормирование</vt:lpstr>
      <vt:lpstr>Скалярное произведение векторов (dot product)</vt:lpstr>
      <vt:lpstr>Свойства скалярного произведения</vt:lpstr>
      <vt:lpstr>Угол между двумя векторами</vt:lpstr>
      <vt:lpstr>Угол между двумя векторами</vt:lpstr>
      <vt:lpstr>Знак скалярного произведения</vt:lpstr>
      <vt:lpstr>Перпендикулярность (ортогональность)</vt:lpstr>
      <vt:lpstr>Двумерный «перп» вектор</vt:lpstr>
      <vt:lpstr>Пример</vt:lpstr>
      <vt:lpstr>Упражнения на дом</vt:lpstr>
      <vt:lpstr>Перп-скалярное произведение</vt:lpstr>
      <vt:lpstr>Ортогональные проекции и расстояние от точки до прямой</vt:lpstr>
      <vt:lpstr>Пример</vt:lpstr>
      <vt:lpstr>Решение</vt:lpstr>
      <vt:lpstr>Отражение</vt:lpstr>
      <vt:lpstr>Отражение</vt:lpstr>
      <vt:lpstr>Векторное произведение двух векторов</vt:lpstr>
      <vt:lpstr>Свойства векторного произведения</vt:lpstr>
      <vt:lpstr>Геометрический смысл векторного произведения</vt:lpstr>
      <vt:lpstr>Нахождение нормали к плоскости</vt:lpstr>
      <vt:lpstr>Отображение ключевых геометрических объектов</vt:lpstr>
      <vt:lpstr>Вектор vs Точка</vt:lpstr>
      <vt:lpstr>Системы координат и координатные фреймы</vt:lpstr>
      <vt:lpstr>Координатный фрейм</vt:lpstr>
      <vt:lpstr>Координатный фрейм</vt:lpstr>
      <vt:lpstr>Однородное представление точки и вектора</vt:lpstr>
      <vt:lpstr>Представление точек и векторов при помощи умножения матриц</vt:lpstr>
      <vt:lpstr>Линейные комбинации векторов в однородных координатах</vt:lpstr>
      <vt:lpstr>Аффинные комбинации точек</vt:lpstr>
      <vt:lpstr>Произвольная линейная комбинация точек</vt:lpstr>
      <vt:lpstr>Точка плюс вектор – аффинная комбинация точек</vt:lpstr>
      <vt:lpstr>Линейная интерполяция двух точек</vt:lpstr>
      <vt:lpstr>Пример функции lerp</vt:lpstr>
      <vt:lpstr>Твининг (tweening)</vt:lpstr>
      <vt:lpstr>Пример Tweening-а геометрической фигуры</vt:lpstr>
      <vt:lpstr>Пример Tweening-а двух изображений</vt:lpstr>
      <vt:lpstr>Введение в преобразования</vt:lpstr>
      <vt:lpstr>Пример преобразования двухмерной фигуры</vt:lpstr>
      <vt:lpstr>Составление трехмерной сцены из примитивов</vt:lpstr>
      <vt:lpstr>Просмотр сцены с различных точек наблюдения</vt:lpstr>
      <vt:lpstr>Что осуществляют преобразования</vt:lpstr>
      <vt:lpstr>Преобразование объекта и преобразование координат</vt:lpstr>
      <vt:lpstr>Преобразование точек</vt:lpstr>
      <vt:lpstr>Отображение точек в новые точки</vt:lpstr>
      <vt:lpstr>Как это выглядит формально?</vt:lpstr>
      <vt:lpstr>Аффинные преобразования</vt:lpstr>
      <vt:lpstr>Слайд 70</vt:lpstr>
      <vt:lpstr>Матричное представление аффинных преобразований</vt:lpstr>
      <vt:lpstr>Геометрические эффекты элементарных аффинных преобразований </vt:lpstr>
      <vt:lpstr>Перемещение</vt:lpstr>
      <vt:lpstr>Перемещение</vt:lpstr>
      <vt:lpstr>Масштабирование</vt:lpstr>
      <vt:lpstr>Масштабирование</vt:lpstr>
      <vt:lpstr>Поворот</vt:lpstr>
      <vt:lpstr>Поворот</vt:lpstr>
      <vt:lpstr>Сдвиг</vt:lpstr>
      <vt:lpstr>Сдвиг</vt:lpstr>
      <vt:lpstr>Инвертирование аффинного преобразования</vt:lpstr>
      <vt:lpstr>Определитель матрицы</vt:lpstr>
      <vt:lpstr>Обратная матрица</vt:lpstr>
      <vt:lpstr>Сложные преобразования</vt:lpstr>
      <vt:lpstr>Композиция аффинных преобразований</vt:lpstr>
      <vt:lpstr>Пример</vt:lpstr>
      <vt:lpstr>Композиция аффинных преобразований</vt:lpstr>
      <vt:lpstr>Полезные свойства аффинных преобразований</vt:lpstr>
      <vt:lpstr>Трехмерные аффинные преобразования</vt:lpstr>
      <vt:lpstr>Слайд 90</vt:lpstr>
      <vt:lpstr>Слайд 91</vt:lpstr>
      <vt:lpstr>Элементарные трехмерные преобразования</vt:lpstr>
      <vt:lpstr>Перемещение</vt:lpstr>
      <vt:lpstr>Масштабирование</vt:lpstr>
      <vt:lpstr>Сдвиг</vt:lpstr>
      <vt:lpstr>Вращение</vt:lpstr>
      <vt:lpstr>Элементарные повороты вокруг координатных осей</vt:lpstr>
      <vt:lpstr>Матрицы элементарных поворотов</vt:lpstr>
      <vt:lpstr>Комбинирование поворотов</vt:lpstr>
      <vt:lpstr>Вращение вокруг произвольной оси</vt:lpstr>
      <vt:lpstr>Матрица поворота вокруг произвольной оси</vt:lpstr>
      <vt:lpstr>Определение оси и угла поворота</vt:lpstr>
      <vt:lpstr>Изменения систем координат</vt:lpstr>
      <vt:lpstr>Слайд 104</vt:lpstr>
      <vt:lpstr>Преобразование координатного фрейма</vt:lpstr>
      <vt:lpstr>Последовательные преобразования координатного фрейма</vt:lpstr>
      <vt:lpstr>Двукратное преобразование координатного фрейма</vt:lpstr>
      <vt:lpstr>Рисование трехмерных сцен</vt:lpstr>
      <vt:lpstr>Составляющие элементы трехмерной сцены</vt:lpstr>
      <vt:lpstr>Процесс визуализации трехмерной сцены</vt:lpstr>
      <vt:lpstr>Процесс визуализации трехмерной сцены (продолжение)</vt:lpstr>
      <vt:lpstr>Позиционирование и ориентирование камеры</vt:lpstr>
      <vt:lpstr>Позиционирование и ориентирование камеры</vt:lpstr>
      <vt:lpstr>Система координат, связанная с камерой</vt:lpstr>
      <vt:lpstr>Свободное ориентирование камеры в пространстве</vt:lpstr>
      <vt:lpstr>Построение векторов  u, v и n</vt:lpstr>
      <vt:lpstr>Построение матрицы камеры</vt:lpstr>
      <vt:lpstr>Построение матрицы камеры</vt:lpstr>
      <vt:lpstr>Перспективная проекция точки</vt:lpstr>
      <vt:lpstr>Перспективная проекция прямых линий</vt:lpstr>
      <vt:lpstr>Проецирование параллельных прямых</vt:lpstr>
      <vt:lpstr>Точка схода параллельных прямых</vt:lpstr>
      <vt:lpstr>Прямые, проходящие за «глазом»</vt:lpstr>
      <vt:lpstr>Добавление псевдоглубины</vt:lpstr>
      <vt:lpstr>Особенности проецирования</vt:lpstr>
      <vt:lpstr>Слайд 126</vt:lpstr>
      <vt:lpstr>Псевдоглубина</vt:lpstr>
      <vt:lpstr>Проецирование точки с сохранением информации о ее псевдоглубине</vt:lpstr>
      <vt:lpstr>Изменение псевдоглубины</vt:lpstr>
      <vt:lpstr>Использование однородных координат</vt:lpstr>
      <vt:lpstr>Дальнейшее развитие</vt:lpstr>
      <vt:lpstr>Матрица аффинного преобразования</vt:lpstr>
      <vt:lpstr>Эксперимент</vt:lpstr>
      <vt:lpstr>Слайд 134</vt:lpstr>
      <vt:lpstr>Матрица перспективного преобразования</vt:lpstr>
      <vt:lpstr>Получение перспективной проекции</vt:lpstr>
      <vt:lpstr>Что такое перспективная проекция?</vt:lpstr>
      <vt:lpstr>Геометрическая природа перспективного преобразования</vt:lpstr>
      <vt:lpstr>Слайд 139</vt:lpstr>
      <vt:lpstr>Деформирование отображаемого объема перспективным преобразованием</vt:lpstr>
      <vt:lpstr>Преобразование в канонический отображаемый объем</vt:lpstr>
      <vt:lpstr>Порт просмотра</vt:lpstr>
      <vt:lpstr>Слайд 143</vt:lpstr>
      <vt:lpstr>Слайд 144</vt:lpstr>
      <vt:lpstr>Преобразование в порт просмотра</vt:lpstr>
      <vt:lpstr>Пример</vt:lpstr>
      <vt:lpstr>Вопросы?</vt:lpstr>
    </vt:vector>
  </TitlesOfParts>
  <Company>Brainwave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Векторная графика</dc:title>
  <dc:creator>Aleksey Malov</dc:creator>
  <cp:lastModifiedBy>Admin</cp:lastModifiedBy>
  <cp:revision>297</cp:revision>
  <dcterms:created xsi:type="dcterms:W3CDTF">2006-10-11T18:13:04Z</dcterms:created>
  <dcterms:modified xsi:type="dcterms:W3CDTF">2015-05-29T09:22:58Z</dcterms:modified>
</cp:coreProperties>
</file>