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281" r:id="rId28"/>
    <p:sldId id="283" r:id="rId29"/>
    <p:sldId id="285" r:id="rId30"/>
    <p:sldId id="282" r:id="rId31"/>
    <p:sldId id="284" r:id="rId32"/>
    <p:sldId id="286" r:id="rId33"/>
    <p:sldId id="287" r:id="rId34"/>
    <p:sldId id="288" r:id="rId35"/>
    <p:sldId id="313" r:id="rId36"/>
    <p:sldId id="314" r:id="rId37"/>
    <p:sldId id="315" r:id="rId38"/>
    <p:sldId id="316" r:id="rId39"/>
    <p:sldId id="317" r:id="rId40"/>
    <p:sldId id="289" r:id="rId41"/>
    <p:sldId id="290" r:id="rId42"/>
    <p:sldId id="294" r:id="rId43"/>
    <p:sldId id="295" r:id="rId44"/>
    <p:sldId id="296" r:id="rId45"/>
    <p:sldId id="297" r:id="rId46"/>
    <p:sldId id="298" r:id="rId47"/>
    <p:sldId id="293" r:id="rId48"/>
    <p:sldId id="299" r:id="rId49"/>
    <p:sldId id="300" r:id="rId50"/>
    <p:sldId id="301" r:id="rId51"/>
    <p:sldId id="302" r:id="rId52"/>
    <p:sldId id="318" r:id="rId53"/>
    <p:sldId id="303" r:id="rId54"/>
    <p:sldId id="304" r:id="rId55"/>
    <p:sldId id="291" r:id="rId56"/>
    <p:sldId id="292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9144000" cy="6858000" type="screen4x3"/>
  <p:notesSz cx="6858000" cy="9144000"/>
  <p:custDataLst>
    <p:tags r:id="rId6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A3D2"/>
    <a:srgbClr val="ABB616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83B642-480C-43F9-9735-9A7E7871E9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794E8-8FF9-487D-BF38-9E1C9D24FF4E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8E77A-613C-49B7-A9A7-973A49B89882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2008E-DDB8-4634-AF5A-AED595A78467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12793-30B3-48B6-95AC-D1B5E0B58207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1F603-0149-47A4-8FB9-FCB12D60957C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C54C-C6E2-4217-98B3-A80972FCA74A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F7B1-816B-46CE-BFA8-6050C2759504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96856-4756-4406-85AE-5FB93F83FDD1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B69419-7F32-4436-BFB7-ECF8FC3CD0D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1AE5E9-D1BE-4AC3-AD0A-5CEAF40EA0DD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9E80-8EC8-4114-AC8E-70B4AB0F04D6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6DB6ED-D44D-4267-95D9-8B5638313634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7CCBEC-05E7-4B3D-A016-C66F998D83AF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A41B2-A7AF-4B31-B693-5CFFB5CCCF7F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22DF3-EFDC-401E-80BC-D0DCC0FCA86F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8280A-DA9B-4552-9869-616C603F1E5F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189C-EFF3-4D22-9B43-C706135FDAE7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977C1-F470-4451-9675-7747185D7183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57A76-2149-4618-A0C7-E6BFAF87BB0F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2B82-CD59-484D-8B98-CA28861B185F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DE212-08E4-4094-BED8-DE781765D5B9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C0615-8338-47F6-8A2D-C47A0E3C68E8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A122ED-66D2-43B8-96AA-F2A287D263E7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AC14-6295-4CE0-9882-FBD9B00CAE36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06591-9F75-473A-AFB1-79BE22BBBF4E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5066B-3870-4661-9F78-82DFF4E1EAE5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EFFB5-B54E-4863-9C0D-F84EA1A34754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27BEB-73DC-4413-88F0-A22E27344137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95BB5-CD2C-4BA2-9838-6AFC5DBFE2CD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2E0D8-716E-4022-91F5-73B9F11C6BD2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8302E-4784-4A6A-B365-4B0B1903063F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93D3C-1C91-432C-85A6-1D6A6FD69D53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E4290-E637-4E96-BDF6-2946F357D65A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E28AD7-54B2-49DD-9BE8-06112C657A4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4C204-34B2-455E-97C3-5D6B400EA70F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1018A-F291-4145-8EDE-B5AB8890872F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D80A3-73B4-49D7-8AD6-0C8DA047F7DA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3BE60B-44EC-4B98-932B-12D6A86F4270}" type="slidenum">
              <a:rPr lang="ru-RU" smtClean="0"/>
              <a:pPr/>
              <a:t>49</a:t>
            </a:fld>
            <a:endParaRPr lang="ru-RU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55ED-9F9F-4669-B584-6E7CF626954F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0983D-7C14-4030-99AC-5B185E096A16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B1107-8B1D-4A4D-8EDD-486A0948A02A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9561B-56EE-40E3-8AE9-E98440F78645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14FC68-FFEB-4811-B0FD-2253BA867620}" type="slidenum">
              <a:rPr lang="ru-RU" smtClean="0"/>
              <a:pPr/>
              <a:t>55</a:t>
            </a:fld>
            <a:endParaRPr lang="ru-RU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2287A-9BF8-4673-88A9-26513A20739F}" type="slidenum">
              <a:rPr lang="ru-RU" smtClean="0"/>
              <a:pPr/>
              <a:t>56</a:t>
            </a:fld>
            <a:endParaRPr lang="ru-RU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85EC7-93A0-40DE-9224-9E7D8C6976DB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B8C-58C7-485E-95E0-48EA92FDDB30}" type="slidenum">
              <a:rPr lang="ru-RU" smtClean="0"/>
              <a:pPr/>
              <a:t>57</a:t>
            </a:fld>
            <a:endParaRPr lang="ru-RU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02AE6-047B-4DAF-BD46-E9768B945EFF}" type="slidenum">
              <a:rPr lang="ru-RU" smtClean="0"/>
              <a:pPr/>
              <a:t>58</a:t>
            </a:fld>
            <a:endParaRPr lang="ru-RU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198F8-0C7E-456B-B7D0-6B3500E123D3}" type="slidenum">
              <a:rPr lang="ru-RU" smtClean="0"/>
              <a:pPr/>
              <a:t>59</a:t>
            </a:fld>
            <a:endParaRPr lang="ru-RU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BC9CD-5EE5-443A-A95E-A19165018C5D}" type="slidenum">
              <a:rPr lang="ru-RU" smtClean="0"/>
              <a:pPr/>
              <a:t>60</a:t>
            </a:fld>
            <a:endParaRPr lang="ru-RU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183EE-1695-4DDC-BB61-E8AB86EB67B6}" type="slidenum">
              <a:rPr lang="ru-RU" smtClean="0"/>
              <a:pPr/>
              <a:t>61</a:t>
            </a:fld>
            <a:endParaRPr lang="ru-RU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A1896-A87E-4E2A-8CA9-9A2FB905C5E4}" type="slidenum">
              <a:rPr lang="ru-RU" smtClean="0"/>
              <a:pPr/>
              <a:t>62</a:t>
            </a:fld>
            <a:endParaRPr lang="ru-RU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931CC-942D-4BA3-BBB3-1D2271865493}" type="slidenum">
              <a:rPr lang="ru-RU" smtClean="0"/>
              <a:pPr/>
              <a:t>63</a:t>
            </a:fld>
            <a:endParaRPr lang="ru-RU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50DE3E-E665-4BA1-B2A6-D50645056E85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DE7E-4E6A-4EFC-B2D0-6C3F7A446B2F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88679-1C4A-4071-A6FA-BA3B137A204E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D326D-D93D-45C9-8878-8E77B26B7F45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641E-428B-42F1-A071-BD0814FBBD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CED7-6067-492C-8DAC-04824F828B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82A24-D376-4FA7-9DC0-F92A6F0D94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8E02-0E68-4A3D-B0F8-EDD2C469EC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6659-6133-4E58-BF03-1C119B7A1E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5720B-F097-42FE-B14B-3E63C79C0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4900-E68B-41D6-A58B-B50DFF7EC8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9ECB-0206-449A-887E-7757E7F53C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4AD7A-084B-44F8-A90C-27A2C3ED1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17576-5EFC-4A8D-B972-92D3AEEF9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E06C-6C28-4A81-8ACD-9508CE8D1B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BF840-FE07-4E4D-9433-4B0F7AA3A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076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3077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E5F1646-1D6C-4E2F-BCD8-371C3910E9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3081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5" r:id="rId2"/>
    <p:sldLayoutId id="2147483704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5" r:id="rId9"/>
    <p:sldLayoutId id="2147483701" r:id="rId10"/>
    <p:sldLayoutId id="2147483702" r:id="rId11"/>
    <p:sldLayoutId id="214748370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Моделирование трехмерных поверхностей полигональными сетками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представления нормали полигона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87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Normal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x;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y;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	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Нормали в вершинах и нормали в поверхностях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Использование нормалей к грани плохо подходит для визуализации гладких поверхностей, например, сферы</a:t>
            </a: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Удобнее оказывается связывать вектор нормали с каждой вершиной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Такой способ упрощает процесс отсечения и процесс закрашивания гладких криволинейных форм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5" y="890588"/>
            <a:ext cx="5200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9775" y="871538"/>
            <a:ext cx="51244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В </a:t>
            </a:r>
            <a:r>
              <a:rPr lang="en-US" sz="2800" smtClean="0"/>
              <a:t>OpenGL </a:t>
            </a:r>
            <a:r>
              <a:rPr lang="ru-RU" sz="2800" smtClean="0"/>
              <a:t>нормаль является атрибутом вершины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С т.з. быстродействия выгоднее хранить отдельную копию вектора нормали для каждой вершины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Одна и та же вершина может входить в состав нескольких смежных граней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Вывод: лучше хранить все вершины сетки (с их атрибутами) в отдельном массиве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При задании граней указывать индексы используемых вершин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850" y="285750"/>
            <a:ext cx="62103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структур данных для хранения сеток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58888" y="1844675"/>
            <a:ext cx="3384550" cy="11906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GLfloat x, y, z;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48263" y="1822450"/>
            <a:ext cx="3384550" cy="22891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GLuint numVertices;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Vertex *pVertices;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GLuint numFaces;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Face   *pFaces;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258888" y="3141663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// …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187450" y="5118100"/>
            <a:ext cx="3384550" cy="17399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struct Face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GLushort v0;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GLushort	v1;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	GLushort	v2;</a:t>
            </a:r>
          </a:p>
          <a:p>
            <a:pPr defTabSz="444500">
              <a:tabLst>
                <a:tab pos="541338" algn="l"/>
              </a:tabLst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Возможные вариации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Если полигональная сетка задается при помощи однотипных примитивов, например, треугольников, то можно представить грани в виде массива индексов вершин</a:t>
            </a:r>
          </a:p>
          <a:p>
            <a:pPr eaLnBrk="1" hangingPunct="1"/>
            <a:r>
              <a:rPr lang="ru-RU" smtClean="0"/>
              <a:t>Необходимо выбирать структуры данных, наиболее подходящих для решения конкретной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58888" y="1844675"/>
            <a:ext cx="3384550" cy="9429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struct Vector3d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GLfloat x, y, z;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};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148263" y="1822450"/>
            <a:ext cx="3995737" cy="20066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struct Mesh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GLuint numVertices;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Vertex *pVertices;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GLenum primitiveType;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GLuint numIndices;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GLushort *pIndices;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};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58888" y="2781300"/>
            <a:ext cx="3384550" cy="13684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struct Vertex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Vector3d	position;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Vector3d	normal;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// …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};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258888" y="4221163"/>
            <a:ext cx="6335712" cy="24320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void DrawMesh(Mesh *pMesh)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glBegin(pMesh-&gt;primitiveType);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for (GLuint i = 0; i &lt; pMesh.numIndices; ++i)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{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	GLushort v = pIndices[i];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	glNormalfv(&amp;(pMesh-&gt;pVertices[v].normal.x));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	glVertex3fv(&amp;(pMesh-&gt;pVertices[v].position.x));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}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	glEnd();</a:t>
            </a:r>
          </a:p>
          <a:p>
            <a:pPr defTabSz="444500">
              <a:tabLst>
                <a:tab pos="541338" algn="l"/>
              </a:tabLst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 animBg="1"/>
      <p:bldP spid="24583" grpId="0" animBg="1"/>
      <p:bldP spid="245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Лицевые и нелицевые стороны граней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Каждая плоская грань (полигон) имеет две стороны: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smtClean="0"/>
              <a:t>лицевую</a:t>
            </a:r>
            <a:r>
              <a:rPr lang="ru-RU" smtClean="0"/>
              <a:t> (видна извне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smtClean="0"/>
              <a:t>нелицевую</a:t>
            </a:r>
            <a:r>
              <a:rPr lang="ru-RU" smtClean="0"/>
              <a:t> (видна изнутри объекта)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 один момент времени с заданной точки видна только одна сторона грани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smtClean="0"/>
              <a:t>Снаружи монолитного объекта видны только лицевые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</a:t>
            </a:r>
            <a:r>
              <a:rPr lang="ru-RU" smtClean="0"/>
              <a:t>позволяет эффективно отбрасывать лицевые или нелицевые грани, что ускоряет процесс рисования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Определение видимой стороны грани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Для определения стороны грани, повернутой к наблюдателю, </a:t>
            </a:r>
            <a:r>
              <a:rPr lang="en-US" sz="2800" smtClean="0"/>
              <a:t>OpenGL </a:t>
            </a:r>
            <a:r>
              <a:rPr lang="ru-RU" sz="2800" smtClean="0"/>
              <a:t>использует направление обхода вершин грани после проецирования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OpenGL </a:t>
            </a:r>
            <a:r>
              <a:rPr lang="ru-RU" smtClean="0"/>
              <a:t>позволят выбрать направление обхода вершин лицевых граней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smtClean="0"/>
              <a:t>Направление обхода нелицевых вершин будет противоположным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Вершины всех граней сетки необходимо перечислять в одном и том направлении обхода, если смотреть на лицевую сторону граней</a:t>
            </a:r>
          </a:p>
          <a:p>
            <a:pPr lvl="2" eaLnBrk="1" hangingPunct="1">
              <a:lnSpc>
                <a:spcPct val="90000"/>
              </a:lnSpc>
            </a:pP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Обход сторон куба против часовой стрелки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1916113"/>
            <a:ext cx="52165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Arc 6"/>
          <p:cNvSpPr>
            <a:spLocks/>
          </p:cNvSpPr>
          <p:nvPr/>
        </p:nvSpPr>
        <p:spPr bwMode="auto">
          <a:xfrm flipV="1">
            <a:off x="3059113" y="3357563"/>
            <a:ext cx="2555875" cy="2376487"/>
          </a:xfrm>
          <a:custGeom>
            <a:avLst/>
            <a:gdLst>
              <a:gd name="T0" fmla="*/ 0 w 22900"/>
              <a:gd name="T1" fmla="*/ 117999 h 43200"/>
              <a:gd name="T2" fmla="*/ 4384833 w 22900"/>
              <a:gd name="T3" fmla="*/ 130670045 h 43200"/>
              <a:gd name="T4" fmla="*/ 16193869 w 22900"/>
              <a:gd name="T5" fmla="*/ 65366819 h 43200"/>
              <a:gd name="T6" fmla="*/ 0 60000 65536"/>
              <a:gd name="T7" fmla="*/ 0 60000 65536"/>
              <a:gd name="T8" fmla="*/ 0 60000 65536"/>
              <a:gd name="T9" fmla="*/ 0 w 22900"/>
              <a:gd name="T10" fmla="*/ 0 h 43200"/>
              <a:gd name="T11" fmla="*/ 22900 w 229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00" h="43200" fill="none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</a:path>
              <a:path w="22900" h="43200" stroke="0" extrusionOk="0">
                <a:moveTo>
                  <a:pt x="0" y="39"/>
                </a:moveTo>
                <a:cubicBezTo>
                  <a:pt x="432" y="13"/>
                  <a:pt x="866" y="-1"/>
                  <a:pt x="1300" y="0"/>
                </a:cubicBezTo>
                <a:cubicBezTo>
                  <a:pt x="13229" y="0"/>
                  <a:pt x="22900" y="9670"/>
                  <a:pt x="22900" y="21600"/>
                </a:cubicBezTo>
                <a:cubicBezTo>
                  <a:pt x="22900" y="33529"/>
                  <a:pt x="13229" y="43200"/>
                  <a:pt x="1300" y="43200"/>
                </a:cubicBezTo>
                <a:cubicBezTo>
                  <a:pt x="983" y="43200"/>
                  <a:pt x="667" y="43193"/>
                  <a:pt x="351" y="43179"/>
                </a:cubicBezTo>
                <a:lnTo>
                  <a:pt x="1300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5292725" y="3521075"/>
            <a:ext cx="1079500" cy="2284413"/>
          </a:xfrm>
          <a:custGeom>
            <a:avLst/>
            <a:gdLst>
              <a:gd name="T0" fmla="*/ 25299079 w 21600"/>
              <a:gd name="T1" fmla="*/ 0 h 38354"/>
              <a:gd name="T2" fmla="*/ 24342423 w 21600"/>
              <a:gd name="T3" fmla="*/ 136062487 h 38354"/>
              <a:gd name="T4" fmla="*/ 0 w 21600"/>
              <a:gd name="T5" fmla="*/ 67680070 h 38354"/>
              <a:gd name="T6" fmla="*/ 0 60000 65536"/>
              <a:gd name="T7" fmla="*/ 0 60000 65536"/>
              <a:gd name="T8" fmla="*/ 0 60000 65536"/>
              <a:gd name="T9" fmla="*/ 0 w 21600"/>
              <a:gd name="T10" fmla="*/ 0 h 38354"/>
              <a:gd name="T11" fmla="*/ 21600 w 21600"/>
              <a:gd name="T12" fmla="*/ 38354 h 38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354" fill="none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</a:path>
              <a:path w="21600" h="38354" stroke="0" extrusionOk="0">
                <a:moveTo>
                  <a:pt x="10128" y="0"/>
                </a:moveTo>
                <a:cubicBezTo>
                  <a:pt x="17187" y="3747"/>
                  <a:pt x="21600" y="11086"/>
                  <a:pt x="21600" y="19078"/>
                </a:cubicBezTo>
                <a:cubicBezTo>
                  <a:pt x="21600" y="27224"/>
                  <a:pt x="17016" y="34678"/>
                  <a:pt x="9746" y="38354"/>
                </a:cubicBezTo>
                <a:lnTo>
                  <a:pt x="0" y="1907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0" name="Arc 8"/>
          <p:cNvSpPr>
            <a:spLocks/>
          </p:cNvSpPr>
          <p:nvPr/>
        </p:nvSpPr>
        <p:spPr bwMode="auto">
          <a:xfrm rot="542369" flipV="1">
            <a:off x="3306763" y="2581275"/>
            <a:ext cx="2705100" cy="574675"/>
          </a:xfrm>
          <a:custGeom>
            <a:avLst/>
            <a:gdLst>
              <a:gd name="T0" fmla="*/ 0 w 28111"/>
              <a:gd name="T1" fmla="*/ 178215 h 43155"/>
              <a:gd name="T2" fmla="*/ 73200812 w 28111"/>
              <a:gd name="T3" fmla="*/ 7652679 h 43155"/>
              <a:gd name="T4" fmla="*/ 60292338 w 28111"/>
              <a:gd name="T5" fmla="*/ 3830328 h 43155"/>
              <a:gd name="T6" fmla="*/ 0 60000 65536"/>
              <a:gd name="T7" fmla="*/ 0 60000 65536"/>
              <a:gd name="T8" fmla="*/ 0 60000 65536"/>
              <a:gd name="T9" fmla="*/ 0 w 28111"/>
              <a:gd name="T10" fmla="*/ 0 h 43155"/>
              <a:gd name="T11" fmla="*/ 28111 w 28111"/>
              <a:gd name="T12" fmla="*/ 43155 h 431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11" h="43155" fill="none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</a:path>
              <a:path w="28111" h="43155" stroke="0" extrusionOk="0">
                <a:moveTo>
                  <a:pt x="-1" y="1004"/>
                </a:moveTo>
                <a:cubicBezTo>
                  <a:pt x="2106" y="338"/>
                  <a:pt x="4302" y="-1"/>
                  <a:pt x="6511" y="0"/>
                </a:cubicBezTo>
                <a:cubicBezTo>
                  <a:pt x="18440" y="0"/>
                  <a:pt x="28111" y="9670"/>
                  <a:pt x="28111" y="21600"/>
                </a:cubicBezTo>
                <a:cubicBezTo>
                  <a:pt x="28111" y="32988"/>
                  <a:pt x="19269" y="42420"/>
                  <a:pt x="7904" y="43154"/>
                </a:cubicBezTo>
                <a:lnTo>
                  <a:pt x="6511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1" name="Arc 9"/>
          <p:cNvSpPr>
            <a:spLocks/>
          </p:cNvSpPr>
          <p:nvPr/>
        </p:nvSpPr>
        <p:spPr bwMode="auto">
          <a:xfrm rot="-456437" flipH="1" flipV="1">
            <a:off x="2846388" y="2922588"/>
            <a:ext cx="1073150" cy="2087562"/>
          </a:xfrm>
          <a:custGeom>
            <a:avLst/>
            <a:gdLst>
              <a:gd name="T0" fmla="*/ 0 w 34735"/>
              <a:gd name="T1" fmla="*/ 10398329 h 43200"/>
              <a:gd name="T2" fmla="*/ 11542100 w 34735"/>
              <a:gd name="T3" fmla="*/ 100819278 h 43200"/>
              <a:gd name="T4" fmla="*/ 12537640 w 34735"/>
              <a:gd name="T5" fmla="*/ 50438826 h 43200"/>
              <a:gd name="T6" fmla="*/ 0 60000 65536"/>
              <a:gd name="T7" fmla="*/ 0 60000 65536"/>
              <a:gd name="T8" fmla="*/ 0 60000 65536"/>
              <a:gd name="T9" fmla="*/ 0 w 34735"/>
              <a:gd name="T10" fmla="*/ 0 h 43200"/>
              <a:gd name="T11" fmla="*/ 34735 w 3473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5" h="43200" fill="none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</a:path>
              <a:path w="34735" h="43200" stroke="0" extrusionOk="0">
                <a:moveTo>
                  <a:pt x="-1" y="4452"/>
                </a:moveTo>
                <a:cubicBezTo>
                  <a:pt x="3769" y="1564"/>
                  <a:pt x="8386" y="-1"/>
                  <a:pt x="13135" y="0"/>
                </a:cubicBezTo>
                <a:cubicBezTo>
                  <a:pt x="25064" y="0"/>
                  <a:pt x="34735" y="9670"/>
                  <a:pt x="34735" y="21600"/>
                </a:cubicBezTo>
                <a:cubicBezTo>
                  <a:pt x="34735" y="33529"/>
                  <a:pt x="25064" y="43200"/>
                  <a:pt x="13135" y="43200"/>
                </a:cubicBezTo>
                <a:cubicBezTo>
                  <a:pt x="12787" y="43200"/>
                  <a:pt x="12439" y="43191"/>
                  <a:pt x="12092" y="43174"/>
                </a:cubicBezTo>
                <a:lnTo>
                  <a:pt x="1313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2" name="Arc 10"/>
          <p:cNvSpPr>
            <a:spLocks/>
          </p:cNvSpPr>
          <p:nvPr/>
        </p:nvSpPr>
        <p:spPr bwMode="auto">
          <a:xfrm flipH="1" flipV="1">
            <a:off x="4211638" y="2781300"/>
            <a:ext cx="2305050" cy="2012950"/>
          </a:xfrm>
          <a:custGeom>
            <a:avLst/>
            <a:gdLst>
              <a:gd name="T0" fmla="*/ 0 w 26105"/>
              <a:gd name="T1" fmla="*/ 1031311 h 43200"/>
              <a:gd name="T2" fmla="*/ 11016823 w 26105"/>
              <a:gd name="T3" fmla="*/ 93313549 h 43200"/>
              <a:gd name="T4" fmla="*/ 35124353 w 26105"/>
              <a:gd name="T5" fmla="*/ 46897769 h 43200"/>
              <a:gd name="T6" fmla="*/ 0 60000 65536"/>
              <a:gd name="T7" fmla="*/ 0 60000 65536"/>
              <a:gd name="T8" fmla="*/ 0 60000 65536"/>
              <a:gd name="T9" fmla="*/ 0 w 26105"/>
              <a:gd name="T10" fmla="*/ 0 h 43200"/>
              <a:gd name="T11" fmla="*/ 26105 w 2610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05" h="43200" fill="none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</a:path>
              <a:path w="26105" h="43200" stroke="0" extrusionOk="0">
                <a:moveTo>
                  <a:pt x="0" y="475"/>
                </a:moveTo>
                <a:cubicBezTo>
                  <a:pt x="1480" y="159"/>
                  <a:pt x="2990" y="-1"/>
                  <a:pt x="4505" y="0"/>
                </a:cubicBezTo>
                <a:cubicBezTo>
                  <a:pt x="16434" y="0"/>
                  <a:pt x="26105" y="9670"/>
                  <a:pt x="26105" y="21600"/>
                </a:cubicBezTo>
                <a:cubicBezTo>
                  <a:pt x="26105" y="33529"/>
                  <a:pt x="16434" y="43200"/>
                  <a:pt x="4505" y="43200"/>
                </a:cubicBezTo>
                <a:cubicBezTo>
                  <a:pt x="3470" y="43200"/>
                  <a:pt x="2437" y="43125"/>
                  <a:pt x="1413" y="42977"/>
                </a:cubicBezTo>
                <a:lnTo>
                  <a:pt x="4505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683" name="Arc 11"/>
          <p:cNvSpPr>
            <a:spLocks/>
          </p:cNvSpPr>
          <p:nvPr/>
        </p:nvSpPr>
        <p:spPr bwMode="auto">
          <a:xfrm rot="886992" flipH="1" flipV="1">
            <a:off x="3706813" y="4876800"/>
            <a:ext cx="2087562" cy="1076325"/>
          </a:xfrm>
          <a:custGeom>
            <a:avLst/>
            <a:gdLst>
              <a:gd name="T0" fmla="*/ 1772635 w 24692"/>
              <a:gd name="T1" fmla="*/ 116702 h 43200"/>
              <a:gd name="T2" fmla="*/ 0 w 24692"/>
              <a:gd name="T3" fmla="*/ 26678761 h 43200"/>
              <a:gd name="T4" fmla="*/ 22100662 w 24692"/>
              <a:gd name="T5" fmla="*/ 13408295 h 43200"/>
              <a:gd name="T6" fmla="*/ 0 60000 65536"/>
              <a:gd name="T7" fmla="*/ 0 60000 65536"/>
              <a:gd name="T8" fmla="*/ 0 60000 65536"/>
              <a:gd name="T9" fmla="*/ 0 w 24692"/>
              <a:gd name="T10" fmla="*/ 0 h 43200"/>
              <a:gd name="T11" fmla="*/ 24692 w 2469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92" h="43200" fill="none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</a:path>
              <a:path w="24692" h="43200" stroke="0" extrusionOk="0">
                <a:moveTo>
                  <a:pt x="248" y="188"/>
                </a:moveTo>
                <a:cubicBezTo>
                  <a:pt x="1190" y="62"/>
                  <a:pt x="2140" y="-1"/>
                  <a:pt x="3092" y="0"/>
                </a:cubicBezTo>
                <a:cubicBezTo>
                  <a:pt x="15021" y="0"/>
                  <a:pt x="24692" y="9670"/>
                  <a:pt x="24692" y="21600"/>
                </a:cubicBezTo>
                <a:cubicBezTo>
                  <a:pt x="24692" y="33529"/>
                  <a:pt x="15021" y="43200"/>
                  <a:pt x="3092" y="43200"/>
                </a:cubicBezTo>
                <a:cubicBezTo>
                  <a:pt x="2057" y="43200"/>
                  <a:pt x="1024" y="43125"/>
                  <a:pt x="0" y="42977"/>
                </a:cubicBezTo>
                <a:lnTo>
                  <a:pt x="3092" y="2160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nimBg="1"/>
      <p:bldP spid="28678" grpId="1" animBg="1"/>
      <p:bldP spid="28679" grpId="0" animBg="1"/>
      <p:bldP spid="28679" grpId="1" animBg="1"/>
      <p:bldP spid="28680" grpId="0" animBg="1"/>
      <p:bldP spid="28680" grpId="1" animBg="1"/>
      <p:bldP spid="28681" grpId="0" animBg="1"/>
      <p:bldP spid="28681" grpId="1" animBg="1"/>
      <p:bldP spid="28682" grpId="0" animBg="1"/>
      <p:bldP spid="28682" grpId="1" animBg="1"/>
      <p:bldP spid="28683" grpId="0" animBg="1"/>
      <p:bldP spid="2868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b="1" smtClean="0">
                <a:solidFill>
                  <a:schemeClr val="hlink"/>
                </a:solidFill>
              </a:rPr>
              <a:t>glFrontFace</a:t>
            </a:r>
            <a:endParaRPr lang="ru-RU" b="1" smtClean="0">
              <a:solidFill>
                <a:schemeClr val="hlin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Задает направление обхода вершин грани, соответствующее ее лицевой стороне (</a:t>
            </a:r>
            <a:r>
              <a:rPr lang="en-US" smtClean="0"/>
              <a:t>Front</a:t>
            </a:r>
            <a:r>
              <a:rPr lang="ru-RU" smtClean="0"/>
              <a:t> </a:t>
            </a:r>
            <a:r>
              <a:rPr lang="en-US" smtClean="0"/>
              <a:t>face):</a:t>
            </a:r>
          </a:p>
          <a:p>
            <a:pPr lvl="1" eaLnBrk="1" hangingPunct="1"/>
            <a:r>
              <a:rPr lang="en-US" smtClean="0"/>
              <a:t>void glFrontFace(GLenum mode)</a:t>
            </a:r>
            <a:br>
              <a:rPr lang="en-US" smtClean="0"/>
            </a:br>
            <a:r>
              <a:rPr lang="ru-RU" smtClean="0"/>
              <a:t>где </a:t>
            </a:r>
            <a:r>
              <a:rPr lang="en-US" smtClean="0"/>
              <a:t>mode:</a:t>
            </a:r>
          </a:p>
          <a:p>
            <a:pPr lvl="2" eaLnBrk="1" hangingPunct="1"/>
            <a:r>
              <a:rPr lang="en-US" smtClean="0"/>
              <a:t>GL_CW – </a:t>
            </a:r>
            <a:r>
              <a:rPr lang="ru-RU" smtClean="0"/>
              <a:t>по часовой стрелке (</a:t>
            </a:r>
            <a:r>
              <a:rPr lang="en-US" smtClean="0"/>
              <a:t>Clockwise) </a:t>
            </a:r>
            <a:endParaRPr lang="ru-RU" smtClean="0"/>
          </a:p>
          <a:p>
            <a:pPr lvl="2" eaLnBrk="1" hangingPunct="1"/>
            <a:r>
              <a:rPr lang="en-US" smtClean="0"/>
              <a:t>GL_CCW – </a:t>
            </a:r>
            <a:r>
              <a:rPr lang="ru-RU" smtClean="0"/>
              <a:t>против часовой стрелки</a:t>
            </a:r>
            <a:r>
              <a:rPr lang="en-US" smtClean="0"/>
              <a:t> (Counter clockwise)</a:t>
            </a:r>
            <a:r>
              <a:rPr lang="ru-RU" smtClean="0"/>
              <a:t>, это значение по умолчанию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Полигональные сетки </a:t>
            </a:r>
            <a:r>
              <a:rPr lang="en-US"/>
              <a:t>(Polygonal meshes)</a:t>
            </a:r>
            <a:endParaRPr lang="ru-RU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b="1" smtClean="0">
                <a:solidFill>
                  <a:schemeClr val="hlink"/>
                </a:solidFill>
              </a:rPr>
              <a:t>Полигональные сетки</a:t>
            </a:r>
            <a:r>
              <a:rPr lang="ru-RU" smtClean="0"/>
              <a:t> – набор полигонов (граней), которые в совокупности формируют оболочку объекта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Это стандартный способ визуального представления широкого класса объемных фигур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Многие системы визуализации основаны на изображении объектов посредством рисования последовательности полигонов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Режим отбраковки граней </a:t>
            </a:r>
            <a:r>
              <a:rPr lang="en-US"/>
              <a:t>(Face culling)</a:t>
            </a: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После того, как направление обхода вершин грани установлено, </a:t>
            </a:r>
            <a:r>
              <a:rPr lang="en-US" smtClean="0"/>
              <a:t>OpenGL </a:t>
            </a:r>
            <a:r>
              <a:rPr lang="ru-RU" smtClean="0"/>
              <a:t>может произвести ее отбраковку</a:t>
            </a:r>
          </a:p>
          <a:p>
            <a:pPr eaLnBrk="1" hangingPunct="1"/>
            <a:r>
              <a:rPr lang="ru-RU" smtClean="0"/>
              <a:t>Для этого необходимо включить режим отбраковки граней и указать какие из граней должны быть отбракованы</a:t>
            </a:r>
            <a:endParaRPr lang="ru-R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Управление режимом отбраковки граней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glEnable(GL_CULL_FACE)</a:t>
            </a:r>
          </a:p>
          <a:p>
            <a:pPr eaLnBrk="1" hangingPunct="1"/>
            <a:r>
              <a:rPr lang="en-US" smtClean="0"/>
              <a:t>glDisable(GL_CULL_FACE)</a:t>
            </a:r>
            <a:endParaRPr lang="ru-RU" smtClean="0"/>
          </a:p>
          <a:p>
            <a:pPr eaLnBrk="1" hangingPunct="1"/>
            <a:r>
              <a:rPr lang="en-US" smtClean="0"/>
              <a:t>void glCullFace(GLenum mode)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где </a:t>
            </a:r>
            <a:r>
              <a:rPr lang="en-US" smtClean="0"/>
              <a:t>mode:</a:t>
            </a:r>
          </a:p>
          <a:p>
            <a:pPr lvl="1" eaLnBrk="1" hangingPunct="1"/>
            <a:r>
              <a:rPr lang="en-US" smtClean="0"/>
              <a:t>GL_FRONT</a:t>
            </a:r>
          </a:p>
          <a:p>
            <a:pPr lvl="1" eaLnBrk="1" hangingPunct="1"/>
            <a:r>
              <a:rPr lang="en-US" smtClean="0"/>
              <a:t>GL_BACK</a:t>
            </a:r>
          </a:p>
          <a:p>
            <a:pPr lvl="1" eaLnBrk="1" hangingPunct="1"/>
            <a:r>
              <a:rPr lang="en-US" smtClean="0"/>
              <a:t>GL_FRONT_AND_BACK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Нахождение нормальных векторов (нормалей)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Координаты нормалей для каждой вершины можно задавать:</a:t>
            </a:r>
          </a:p>
          <a:p>
            <a:pPr lvl="1" eaLnBrk="1" hangingPunct="1"/>
            <a:r>
              <a:rPr lang="ru-RU" smtClean="0"/>
              <a:t>вручную (в процессе моделирования)</a:t>
            </a:r>
          </a:p>
          <a:p>
            <a:pPr lvl="1" eaLnBrk="1" hangingPunct="1"/>
            <a:r>
              <a:rPr lang="ru-RU" smtClean="0"/>
              <a:t>вычислять аналитически (перпендикуляр к криволинейной поверхности, описываемой функционально)</a:t>
            </a:r>
          </a:p>
          <a:p>
            <a:pPr lvl="1" eaLnBrk="1" hangingPunct="1"/>
            <a:r>
              <a:rPr lang="ru-RU" smtClean="0"/>
              <a:t>вычислять на основе полигональной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Задание нормалей вручную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Позволяет задать нормали к поверхности способом, лучшим с точки зрения дизайнера</a:t>
            </a:r>
          </a:p>
          <a:p>
            <a:pPr eaLnBrk="1" hangingPunct="1"/>
            <a:r>
              <a:rPr lang="ru-RU" smtClean="0"/>
              <a:t>Основной недостаток – он очень утомителен и во многих случаях может быть заменен на методы автоматического генерирования нормалей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Редактирование нормалей в программе </a:t>
            </a:r>
            <a:r>
              <a:rPr lang="en-US"/>
              <a:t>3D Studio Max</a:t>
            </a:r>
            <a:endParaRPr lang="ru-RU"/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47813" y="1773238"/>
            <a:ext cx="6337300" cy="5068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Аналитический метод нахождения нормалей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Для функционально заданных поверхностей вектор нормали по направлению совпадает с вектором антиградиента в точке поверхности</a:t>
            </a:r>
          </a:p>
          <a:p>
            <a:pPr eaLnBrk="1" hangingPunct="1"/>
            <a:r>
              <a:rPr lang="ru-RU" dirty="0" smtClean="0"/>
              <a:t>Нахождение градиента:</a:t>
            </a:r>
          </a:p>
          <a:p>
            <a:pPr lvl="1" eaLnBrk="1" hangingPunct="1"/>
            <a:r>
              <a:rPr lang="ru-RU" dirty="0" smtClean="0"/>
              <a:t>Нахождение вектора частных производных</a:t>
            </a:r>
          </a:p>
          <a:p>
            <a:pPr lvl="1" eaLnBrk="1" hangingPunct="1"/>
            <a:r>
              <a:rPr lang="ru-RU" dirty="0" smtClean="0"/>
              <a:t>Численное дифференцирование</a:t>
            </a: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683568" y="4797152"/>
          <a:ext cx="7296150" cy="1600200"/>
        </p:xfrm>
        <a:graphic>
          <a:graphicData uri="http://schemas.openxmlformats.org/presentationml/2006/ole">
            <p:oleObj spid="_x0000_s5121" name="Формула" r:id="rId4" imgW="3187440" imgH="939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565845"/>
          </a:xfrm>
        </p:spPr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/>
              <a:t>айти градиент </a:t>
            </a:r>
            <a:r>
              <a:rPr lang="ru-RU" dirty="0" smtClean="0"/>
              <a:t>в точке </a:t>
            </a:r>
            <a:r>
              <a:rPr lang="en-US" dirty="0" smtClean="0"/>
              <a:t>(1,1) </a:t>
            </a:r>
            <a:r>
              <a:rPr lang="ru-RU" dirty="0" smtClean="0"/>
              <a:t>к поверхности:</a:t>
            </a:r>
          </a:p>
          <a:p>
            <a:pPr lvl="1"/>
            <a:r>
              <a:rPr lang="en-US" dirty="0" smtClean="0"/>
              <a:t>Z = x</a:t>
            </a:r>
            <a:r>
              <a:rPr lang="ru-RU" baseline="30000" dirty="0" smtClean="0"/>
              <a:t>2</a:t>
            </a:r>
            <a:r>
              <a:rPr lang="ru-RU" dirty="0" smtClean="0"/>
              <a:t> +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endParaRPr lang="en-US" dirty="0" smtClean="0"/>
          </a:p>
          <a:p>
            <a:r>
              <a:rPr lang="ru-RU" dirty="0" smtClean="0"/>
              <a:t>Решение: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54050" y="3933825"/>
          <a:ext cx="7034213" cy="1211263"/>
        </p:xfrm>
        <a:graphic>
          <a:graphicData uri="http://schemas.openxmlformats.org/presentationml/2006/ole">
            <p:oleObj spid="_x0000_s81923" name="Формула" r:id="rId3" imgW="3073320" imgH="711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5" y="566124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формирования нормали необходимо нормализовать данный вектор (привести его к единичной длине)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Вычисление нормалей для плоских граней полигональной сетки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Для плоских граней сетки достаточно вычислить перпендикуляр к каждой грани и связать его с каждой из вершин этой грани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Использование векторного произведения векторов, соединяющих соседние вершины граней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Проблемы: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Большие погрешности вычисления в случае выбора почти параллельных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Проблемы с гранями, имеющими больше 3 вершин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smtClean="0"/>
              <a:t>Метод Ньюэла для нахождения нормали к плоской грани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555750"/>
          </a:xfrm>
        </p:spPr>
        <p:txBody>
          <a:bodyPr/>
          <a:lstStyle/>
          <a:p>
            <a:pPr eaLnBrk="1" hangingPunct="1"/>
            <a:r>
              <a:rPr lang="ru-RU" sz="2800" smtClean="0"/>
              <a:t>Разработан Мартином Ньюэллом</a:t>
            </a:r>
          </a:p>
          <a:p>
            <a:pPr eaLnBrk="1" hangingPunct="1"/>
            <a:r>
              <a:rPr lang="ru-RU" sz="2800" smtClean="0"/>
              <a:t>Решает указанные проблемы простого способа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11413" y="3429000"/>
          <a:ext cx="4175125" cy="3265488"/>
        </p:xfrm>
        <a:graphic>
          <a:graphicData uri="http://schemas.openxmlformats.org/presentationml/2006/ole">
            <p:oleObj spid="_x0000_s1026" name="Формула" r:id="rId4" imgW="1981080" imgH="154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Нахождение нормали к вершинам сетки, описывающим криволинейную поверхность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Грани сетки, описывающей криволинейную поверхность, могут иметь общие вершины</a:t>
            </a:r>
          </a:p>
          <a:p>
            <a:pPr eaLnBrk="1" hangingPunct="1"/>
            <a:r>
              <a:rPr lang="ru-RU" smtClean="0"/>
              <a:t>За вектор нормали в таких вершинах можно принять среднее арифметическое нормалей прилегающих граней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Достоинства полигональных сеток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Основаны на простоте использования полигонов: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Легко представлять и преобразовывать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Обладают простыми свойствами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Единственный вектор нормали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Четко определенные внутренняя и внешняя области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Простота рисования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подпрограмма закрашивания полигонов или наложения текстуры на плоскую грань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Полигональные сетки позволяют представлять трехмерные объекты практически любой степени сложности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Свойства сеток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/>
              <a:t>Монолитность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Совокупность грани сетки заключает в себе некоторое пространство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/>
              <a:t>Связность</a:t>
            </a:r>
          </a:p>
          <a:p>
            <a:pPr lvl="2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1800"/>
              <a:t>Между любыми двумя вершинами сетки существует непрерывный путь вдоль ребер полигонов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/>
              <a:t>Простота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Сетка является монолитной и не содержит отверстий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/>
              <a:t>Плоскостность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Каждая грань сетки является </a:t>
            </a:r>
            <a:r>
              <a:rPr lang="ru-RU" sz="2000" b="1"/>
              <a:t>плоским</a:t>
            </a:r>
            <a:r>
              <a:rPr lang="ru-RU" sz="2000"/>
              <a:t> полигоном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/>
              <a:t>Выпуклость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000"/>
              <a:t>Отрезок прямой, соединяющий любые две внутренние точки объекта целиком лежит внутри него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Моделирование поверхностей вращения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Поверхность вращения образуется посредством вращательной развертки с заметанием профильной кривой </a:t>
            </a:r>
            <a:r>
              <a:rPr lang="en-US" sz="2800" smtClean="0"/>
              <a:t>C </a:t>
            </a:r>
            <a:r>
              <a:rPr lang="ru-RU" sz="2800" smtClean="0"/>
              <a:t>вокруг некоторой оси</a:t>
            </a:r>
          </a:p>
          <a:p>
            <a:pPr lvl="1" eaLnBrk="1" hangingPunct="1"/>
            <a:r>
              <a:rPr lang="ru-RU" smtClean="0"/>
              <a:t>Тор</a:t>
            </a:r>
          </a:p>
          <a:p>
            <a:pPr lvl="1" eaLnBrk="1" hangingPunct="1"/>
            <a:r>
              <a:rPr lang="ru-RU" smtClean="0"/>
              <a:t>Пешка</a:t>
            </a:r>
          </a:p>
          <a:p>
            <a:pPr lvl="1" eaLnBrk="1" hangingPunct="1"/>
            <a:r>
              <a:rPr lang="ru-RU" smtClean="0"/>
              <a:t>Сфера</a:t>
            </a:r>
          </a:p>
          <a:p>
            <a:pPr lvl="1" eaLnBrk="1" hangingPunct="1"/>
            <a:r>
              <a:rPr lang="ru-RU" smtClean="0"/>
              <a:t>Купол церкви</a:t>
            </a:r>
          </a:p>
          <a:p>
            <a:pPr lvl="1" eaLnBrk="1" hangingPunct="1"/>
            <a:r>
              <a:rPr lang="ru-RU" smtClean="0"/>
              <a:t>Рюмки, тарелки</a:t>
            </a:r>
          </a:p>
          <a:p>
            <a:pPr lvl="1" eaLnBrk="1" hangingPunct="1"/>
            <a:r>
              <a:rPr lang="ru-RU" smtClean="0"/>
              <a:t>Колба лампы накаливания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поверхности вращения</a:t>
            </a:r>
          </a:p>
        </p:txBody>
      </p:sp>
      <p:pic>
        <p:nvPicPr>
          <p:cNvPr id="64532" name="Picture 2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2133600"/>
            <a:ext cx="3429000" cy="4008438"/>
          </a:xfrm>
          <a:noFill/>
        </p:spPr>
      </p:pic>
      <p:pic>
        <p:nvPicPr>
          <p:cNvPr id="64530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119688" y="2081213"/>
            <a:ext cx="3095625" cy="41132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Поверхности на базе функций двух переменных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Некоторые поверхности однозначны в одном измерении, поэтому могут быть явно выражены функции двух независимых переменных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Такие функции еще называют полем высот и задают в виде формулы следующего типа: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y=f(x, z)</a:t>
            </a:r>
            <a:endParaRPr lang="ru-RU" smtClean="0"/>
          </a:p>
          <a:p>
            <a:pPr eaLnBrk="1" hangingPunct="1">
              <a:lnSpc>
                <a:spcPct val="80000"/>
              </a:lnSpc>
            </a:pPr>
            <a:r>
              <a:rPr lang="ru-RU" sz="2800" smtClean="0"/>
              <a:t>Для визуализации таких поверхностей обычно вычисляют значение </a:t>
            </a:r>
            <a:r>
              <a:rPr lang="en-US" sz="2800" smtClean="0"/>
              <a:t>y</a:t>
            </a:r>
            <a:r>
              <a:rPr lang="ru-RU" sz="2800" smtClean="0"/>
              <a:t> в узлах равномерной сетки вдоль осей </a:t>
            </a:r>
            <a:r>
              <a:rPr lang="en-US" sz="2800" smtClean="0"/>
              <a:t>x </a:t>
            </a:r>
            <a:r>
              <a:rPr lang="ru-RU" sz="2800" smtClean="0"/>
              <a:t>и </a:t>
            </a:r>
            <a:r>
              <a:rPr lang="en-US" sz="2800" smtClean="0"/>
              <a:t>z</a:t>
            </a:r>
            <a:r>
              <a:rPr lang="ru-RU" sz="2800" smtClean="0"/>
              <a:t>, а затем рисуют последовательность ячеек полученной сетки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 sz="3600" smtClean="0"/>
              <a:t>Пример поверхности заданной, функцией </a:t>
            </a:r>
            <a:r>
              <a:rPr lang="en-US" sz="3600" smtClean="0"/>
              <a:t>sinc </a:t>
            </a:r>
            <a:r>
              <a:rPr lang="ru-RU" sz="3600" smtClean="0"/>
              <a:t>с круговой симметрией</a:t>
            </a:r>
          </a:p>
        </p:txBody>
      </p:sp>
      <p:pic>
        <p:nvPicPr>
          <p:cNvPr id="6758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2624138"/>
            <a:ext cx="4038600" cy="3028950"/>
          </a:xfrm>
          <a:noFill/>
        </p:spPr>
      </p:pic>
      <p:graphicFrame>
        <p:nvGraphicFramePr>
          <p:cNvPr id="67590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5076825" y="1916113"/>
          <a:ext cx="3810000" cy="1627187"/>
        </p:xfrm>
        <a:graphic>
          <a:graphicData uri="http://schemas.openxmlformats.org/presentationml/2006/ole">
            <p:oleObj spid="_x0000_s2050" name="Формула" r:id="rId5" imgW="11300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Равномерно разбиваем отображаемую область функции вдоль осей </a:t>
            </a:r>
            <a:r>
              <a:rPr lang="en-US" sz="4000" dirty="0" smtClean="0"/>
              <a:t>x </a:t>
            </a:r>
            <a:r>
              <a:rPr lang="ru-RU" sz="4000" dirty="0" smtClean="0"/>
              <a:t>и </a:t>
            </a:r>
            <a:r>
              <a:rPr lang="en-US" sz="4000" dirty="0" smtClean="0"/>
              <a:t>y</a:t>
            </a:r>
            <a:endParaRPr lang="ru-RU" sz="4000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916832"/>
            <a:ext cx="46767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Вычисляем значение координаты </a:t>
            </a:r>
            <a:r>
              <a:rPr lang="en-US" dirty="0" smtClean="0"/>
              <a:t>z </a:t>
            </a:r>
            <a:r>
              <a:rPr lang="ru-RU" dirty="0" smtClean="0"/>
              <a:t>и нормалей</a:t>
            </a:r>
            <a:r>
              <a:rPr lang="en-US" dirty="0" smtClean="0"/>
              <a:t> </a:t>
            </a:r>
            <a:r>
              <a:rPr lang="ru-RU" dirty="0" smtClean="0"/>
              <a:t>в узлах сетки</a:t>
            </a:r>
            <a:endParaRPr lang="ru-RU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5904656" cy="45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Рисуем сетку с помощью лент из треугольников</a:t>
            </a:r>
            <a:endParaRPr lang="ru-RU" dirty="0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5256584" cy="495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Или даже с помощью одной ленты</a:t>
            </a:r>
            <a:endParaRPr lang="ru-RU" dirty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718686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6120680" cy="466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Пример:</a:t>
            </a:r>
          </a:p>
        </p:txBody>
      </p:sp>
      <p:pic>
        <p:nvPicPr>
          <p:cNvPr id="1126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95537" y="1916833"/>
            <a:ext cx="3312367" cy="2441479"/>
          </a:xfr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 l="20015" t="13953" r="12661" b="16279"/>
          <a:stretch>
            <a:fillRect/>
          </a:stretch>
        </p:blipFill>
        <p:spPr bwMode="auto">
          <a:xfrm>
            <a:off x="5580112" y="4293096"/>
            <a:ext cx="266429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 l="979" t="31410" r="6295" b="1202"/>
          <a:stretch>
            <a:fillRect/>
          </a:stretch>
        </p:blipFill>
        <p:spPr bwMode="auto">
          <a:xfrm>
            <a:off x="323528" y="4463848"/>
            <a:ext cx="4320480" cy="239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6016" y="1484784"/>
            <a:ext cx="2857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Визуализация трехмерных </a:t>
            </a:r>
            <a:r>
              <a:rPr lang="ru-RU" dirty="0" smtClean="0"/>
              <a:t>сцен при помощи </a:t>
            </a:r>
            <a:r>
              <a:rPr lang="en-US" dirty="0" smtClean="0"/>
              <a:t>OpenGL</a:t>
            </a:r>
            <a:endParaRPr lang="ru-RU" dirty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Задачи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Для визуализации трехмерной сцены при помощи </a:t>
            </a:r>
            <a:r>
              <a:rPr lang="en-US" sz="2800"/>
              <a:t>OpenGL </a:t>
            </a:r>
            <a:r>
              <a:rPr lang="ru-RU" sz="2800"/>
              <a:t>необходимо решить ряд задач:</a:t>
            </a:r>
            <a:endParaRPr lang="en-US" sz="280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Очистка буфера кадра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Настройка порта просмотра и матрицы проецирования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Установка и ориентирование камеры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Размещение объектов на сцене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Визуализация объектов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Сокрытие невидимых поверхностей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К счастью </a:t>
            </a:r>
            <a:r>
              <a:rPr lang="en-US" sz="2800"/>
              <a:t>OpenGL</a:t>
            </a:r>
            <a:r>
              <a:rPr lang="ru-RU" sz="2800"/>
              <a:t> позволяет эффективно решить все эти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Очистка буфера кадра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Очистка буфера кадра осуществляет заполнение одного или нескольких буферов, входящих в состав буфера кадра, заданными значениями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Буфер цвета </a:t>
            </a:r>
            <a:r>
              <a:rPr lang="en-US" smtClean="0"/>
              <a:t>(color buffer)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Буфер</a:t>
            </a:r>
            <a:r>
              <a:rPr lang="en-US" smtClean="0"/>
              <a:t> </a:t>
            </a:r>
            <a:r>
              <a:rPr lang="ru-RU" smtClean="0"/>
              <a:t>глубины</a:t>
            </a:r>
            <a:r>
              <a:rPr lang="en-US" smtClean="0"/>
              <a:t> (depth buffer)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Буфер трафарета</a:t>
            </a:r>
            <a:r>
              <a:rPr lang="en-US" smtClean="0"/>
              <a:t> (stencil buffer)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Буфер аккумулятора</a:t>
            </a:r>
            <a:r>
              <a:rPr lang="en-US" smtClean="0"/>
              <a:t> (accumulation buffer)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glClear</a:t>
            </a:r>
            <a:endParaRPr lang="ru-RU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Выполняет очистку одного или нескольких указанных буферов: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void glClear(GLbitfield mask)</a:t>
            </a:r>
            <a:br>
              <a:rPr lang="en-US" smtClean="0"/>
            </a:br>
            <a:r>
              <a:rPr lang="ru-RU" smtClean="0"/>
              <a:t>где </a:t>
            </a:r>
            <a:r>
              <a:rPr lang="en-US" smtClean="0"/>
              <a:t>mask – </a:t>
            </a:r>
            <a:r>
              <a:rPr lang="ru-RU" smtClean="0"/>
              <a:t>комбинация одного или нескольких значений: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GL_COLOR_BUFFER_BIT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GL_DEPTH_BUFFER_BIT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GL_ACCUM_BUFFER_BIT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GL_STENCIL_BUFFER_BIT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glClearColor</a:t>
            </a:r>
            <a:endParaRPr lang="ru-RU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Задает значение цвета, используемого при очистке буфера цветов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>
                <a:latin typeface="Courier New" pitchFamily="49" charset="0"/>
              </a:rPr>
              <a:t>void glClearColor(</a:t>
            </a:r>
            <a:br>
              <a:rPr lang="en-US" b="1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GLclampf red, </a:t>
            </a:r>
            <a:br>
              <a:rPr lang="en-US" b="1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GLclampf green, </a:t>
            </a:r>
            <a:br>
              <a:rPr lang="en-US" b="1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GLclampf blue, </a:t>
            </a:r>
            <a:br>
              <a:rPr lang="en-US" b="1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GLclampf alpha)</a:t>
            </a:r>
            <a:endParaRPr lang="ru-RU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mtClean="0"/>
              <a:t>По умолчанию все значения равны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glClearDepth</a:t>
            </a:r>
            <a:endParaRPr lang="ru-RU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Задает значение глубины, используемое для очистки буфера глубины</a:t>
            </a:r>
          </a:p>
          <a:p>
            <a:pPr lvl="1" eaLnBrk="1" hangingPunct="1"/>
            <a:r>
              <a:rPr lang="en-US" smtClean="0"/>
              <a:t>void glClearDepth(GLclampd depth)</a:t>
            </a:r>
          </a:p>
          <a:p>
            <a:pPr lvl="1" eaLnBrk="1" hangingPunct="1"/>
            <a:r>
              <a:rPr lang="ru-RU" smtClean="0"/>
              <a:t>По умолчанию это значение равно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glClearStencil</a:t>
            </a:r>
            <a:endParaRPr lang="ru-RU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Устанавливает целочисленное значение, используемое для очистки буфера трафарета</a:t>
            </a:r>
          </a:p>
          <a:p>
            <a:pPr lvl="1" eaLnBrk="1" hangingPunct="1"/>
            <a:r>
              <a:rPr lang="en-US" smtClean="0"/>
              <a:t>void glClearStencil(GLint stencil)</a:t>
            </a:r>
          </a:p>
          <a:p>
            <a:pPr lvl="2" eaLnBrk="1" hangingPunct="1"/>
            <a:r>
              <a:rPr lang="ru-RU" smtClean="0"/>
              <a:t>Допустимые значения – от 0 до 2</a:t>
            </a:r>
            <a:r>
              <a:rPr lang="en-US" baseline="30000" smtClean="0"/>
              <a:t>m</a:t>
            </a:r>
            <a:r>
              <a:rPr lang="en-US" smtClean="0"/>
              <a:t>, </a:t>
            </a:r>
            <a:r>
              <a:rPr lang="ru-RU" smtClean="0"/>
              <a:t>где </a:t>
            </a:r>
            <a:r>
              <a:rPr lang="en-US" smtClean="0"/>
              <a:t>m – </a:t>
            </a:r>
            <a:r>
              <a:rPr lang="ru-RU" smtClean="0"/>
              <a:t>разрядность буфера трафарета</a:t>
            </a:r>
          </a:p>
          <a:p>
            <a:pPr lvl="2" eaLnBrk="1" hangingPunct="1"/>
            <a:r>
              <a:rPr lang="ru-RU" smtClean="0"/>
              <a:t>Значение по умолчанию - 0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порта просмотра и матрицы проецирования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Порт просмотра задает область окна, в которую будет осуществляться вывод примитивов</a:t>
            </a:r>
          </a:p>
          <a:p>
            <a:pPr eaLnBrk="1" hangingPunct="1"/>
            <a:r>
              <a:rPr lang="ru-RU" smtClean="0"/>
              <a:t>Матрица проецирования служит для осуществления перспективного или ортографического преобразования вершин примитивов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glViewPort</a:t>
            </a:r>
            <a:endParaRPr lang="ru-RU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smtClean="0"/>
              <a:t>Устанавливает положение и размеры порта просмотра, осуществляя аффинное преобразование вершин из нормализованных координат устройства в оконные координаты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void glViewPort(</a:t>
            </a:r>
            <a:br>
              <a:rPr lang="en-US" smtClean="0"/>
            </a:br>
            <a:r>
              <a:rPr lang="en-US" smtClean="0"/>
              <a:t>	GLint x,</a:t>
            </a:r>
            <a:br>
              <a:rPr lang="en-US" smtClean="0"/>
            </a:br>
            <a:r>
              <a:rPr lang="en-US" smtClean="0"/>
              <a:t>	GLint y,</a:t>
            </a:r>
            <a:r>
              <a:rPr lang="ru-RU" smtClean="0"/>
              <a:t> </a:t>
            </a:r>
            <a:br>
              <a:rPr lang="ru-RU" smtClean="0"/>
            </a:br>
            <a:r>
              <a:rPr lang="ru-RU" smtClean="0"/>
              <a:t>	</a:t>
            </a:r>
            <a:r>
              <a:rPr lang="en-US" smtClean="0"/>
              <a:t>GLint width,</a:t>
            </a:r>
            <a:br>
              <a:rPr lang="en-US" smtClean="0"/>
            </a:br>
            <a:r>
              <a:rPr lang="ru-RU" smtClean="0"/>
              <a:t>	</a:t>
            </a:r>
            <a:r>
              <a:rPr lang="en-US" smtClean="0"/>
              <a:t>GLint height)</a:t>
            </a:r>
            <a:endParaRPr lang="ru-RU" smtClean="0"/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x,y – </a:t>
            </a:r>
            <a:r>
              <a:rPr lang="ru-RU" sz="2000" smtClean="0"/>
              <a:t>координаты левого нижнего угла порта просмотра относительно левого нижнего угла окна (0,0 по умолчанию)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width, height – </a:t>
            </a:r>
            <a:r>
              <a:rPr lang="ru-RU" sz="2000" smtClean="0"/>
              <a:t>размеры порта просмотра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 smtClean="0"/>
              <a:t>Установка матрицы перспективного преобразования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OpenGL </a:t>
            </a:r>
            <a:r>
              <a:rPr lang="ru-RU" smtClean="0"/>
              <a:t>позволяет построить матрицу перспективного преобразования несколькими способами: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 координатам плоскостей, задающих усеченную пирамиду, при помощи функции </a:t>
            </a:r>
            <a:r>
              <a:rPr lang="en-US" smtClean="0"/>
              <a:t>glFrustum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 углу просмотра и пропорциям сторон отображаемого объема при помощи функции </a:t>
            </a:r>
            <a:r>
              <a:rPr lang="en-US" smtClean="0"/>
              <a:t>gluPerspective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Монолитные объекты и тонкие оболочки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Полигональные сетки позволяют задавать объекты двух типов: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Монолитные</a:t>
            </a:r>
            <a:r>
              <a:rPr lang="en-US" sz="2800" smtClean="0"/>
              <a:t> (solid)</a:t>
            </a:r>
            <a:r>
              <a:rPr lang="ru-RU" sz="2800" smtClean="0"/>
              <a:t> объекты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полигональные грани плотно примыкают друг к другу и ограничивают некоторое пространство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smtClean="0"/>
              <a:t>Примеры: куб, сфера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/>
              <a:t>Тонкие оболочки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Полигональные грани примыкают друг к другу без ограничения пространства, представляя собой поверхность бесконечно малой толщины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smtClean="0"/>
              <a:t>Пример: график функции </a:t>
            </a:r>
            <a:r>
              <a:rPr lang="en-US" sz="2000" smtClean="0"/>
              <a:t>z=f(x,y)</a:t>
            </a:r>
            <a:endParaRPr 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glFrustum</a:t>
            </a:r>
            <a:endParaRPr lang="ru-RU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5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smtClean="0"/>
              <a:t>Задает перспективное преобразование отображаемого объема по заданным координатам ограничивающих этот объем плоскостей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void glFrustum(</a:t>
            </a:r>
            <a:br>
              <a:rPr lang="ru-RU" smtClean="0"/>
            </a:br>
            <a:r>
              <a:rPr lang="ru-RU" smtClean="0"/>
              <a:t>	GLdouble left,</a:t>
            </a:r>
            <a:br>
              <a:rPr lang="ru-RU" smtClean="0"/>
            </a:br>
            <a:r>
              <a:rPr lang="ru-RU" smtClean="0"/>
              <a:t>	GLdouble right,</a:t>
            </a:r>
            <a:br>
              <a:rPr lang="ru-RU" smtClean="0"/>
            </a:br>
            <a:r>
              <a:rPr lang="ru-RU" smtClean="0"/>
              <a:t>	GLdouble bottom,</a:t>
            </a:r>
            <a:br>
              <a:rPr lang="ru-RU" smtClean="0"/>
            </a:br>
            <a:r>
              <a:rPr lang="ru-RU" smtClean="0"/>
              <a:t>	GLdouble top,</a:t>
            </a:r>
            <a:br>
              <a:rPr lang="ru-RU" smtClean="0"/>
            </a:br>
            <a:r>
              <a:rPr lang="ru-RU" smtClean="0"/>
              <a:t>	GLdouble znear,</a:t>
            </a:r>
            <a:br>
              <a:rPr lang="ru-RU" smtClean="0"/>
            </a:br>
            <a:r>
              <a:rPr lang="ru-RU" smtClean="0"/>
              <a:t>	GLdouble zfar</a:t>
            </a:r>
            <a:br>
              <a:rPr lang="ru-RU" smtClean="0"/>
            </a:br>
            <a:r>
              <a:rPr lang="ru-RU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10"/>
          <p:cNvSpPr>
            <a:spLocks noChangeShapeType="1"/>
          </p:cNvSpPr>
          <p:nvPr/>
        </p:nvSpPr>
        <p:spPr bwMode="auto">
          <a:xfrm flipH="1" flipV="1">
            <a:off x="1258888" y="3716338"/>
            <a:ext cx="3744912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3" name="AutoShape 9"/>
          <p:cNvSpPr>
            <a:spLocks noChangeArrowheads="1"/>
          </p:cNvSpPr>
          <p:nvPr/>
        </p:nvSpPr>
        <p:spPr bwMode="auto">
          <a:xfrm rot="-5400000">
            <a:off x="4213225" y="2635250"/>
            <a:ext cx="3746500" cy="2165350"/>
          </a:xfrm>
          <a:prstGeom prst="parallelogram">
            <a:avLst>
              <a:gd name="adj" fmla="val 43255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</a:t>
            </a:r>
            <a:r>
              <a:rPr lang="en-US"/>
              <a:t> </a:t>
            </a:r>
            <a:r>
              <a:rPr lang="ru-RU"/>
              <a:t>параметров </a:t>
            </a:r>
            <a:r>
              <a:rPr lang="en-US"/>
              <a:t>glFrustum</a:t>
            </a:r>
            <a:endParaRPr lang="ru-RU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 rot="-5400000">
            <a:off x="2851150" y="3133725"/>
            <a:ext cx="2016125" cy="1165225"/>
          </a:xfrm>
          <a:prstGeom prst="parallelogram">
            <a:avLst>
              <a:gd name="adj" fmla="val 43256"/>
            </a:avLst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1187450" y="3716338"/>
            <a:ext cx="266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1258888" y="3716338"/>
            <a:ext cx="5905500" cy="187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8" name="Line 11"/>
          <p:cNvSpPr>
            <a:spLocks noChangeShapeType="1"/>
          </p:cNvSpPr>
          <p:nvPr/>
        </p:nvSpPr>
        <p:spPr bwMode="auto">
          <a:xfrm flipH="1">
            <a:off x="1258888" y="2781300"/>
            <a:ext cx="590550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09" name="Line 12"/>
          <p:cNvSpPr>
            <a:spLocks noChangeShapeType="1"/>
          </p:cNvSpPr>
          <p:nvPr/>
        </p:nvSpPr>
        <p:spPr bwMode="auto">
          <a:xfrm flipH="1">
            <a:off x="1258888" y="1844675"/>
            <a:ext cx="3744912" cy="1871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0" name="Line 13"/>
          <p:cNvSpPr>
            <a:spLocks noChangeShapeType="1"/>
          </p:cNvSpPr>
          <p:nvPr/>
        </p:nvSpPr>
        <p:spPr bwMode="auto">
          <a:xfrm>
            <a:off x="442753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1" name="Oval 14"/>
          <p:cNvSpPr>
            <a:spLocks noChangeArrowheads="1"/>
          </p:cNvSpPr>
          <p:nvPr/>
        </p:nvSpPr>
        <p:spPr bwMode="auto">
          <a:xfrm>
            <a:off x="1187450" y="36449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1258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3851275" y="37163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1258888" y="50847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6084888" y="3716338"/>
            <a:ext cx="0" cy="201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1258888" y="5661025"/>
            <a:ext cx="482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3851275" y="3716338"/>
            <a:ext cx="0" cy="766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195513" y="50133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znear</a:t>
            </a:r>
            <a:endParaRPr lang="ru-RU"/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2916238" y="5661025"/>
            <a:ext cx="56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zfar</a:t>
            </a:r>
            <a:endParaRPr lang="ru-RU"/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3492500" y="400526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bottom</a:t>
            </a:r>
            <a:endParaRPr lang="ru-RU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 flipV="1">
            <a:off x="3851275" y="29972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0" name="Text Box 34"/>
          <p:cNvSpPr txBox="1">
            <a:spLocks noChangeArrowheads="1"/>
          </p:cNvSpPr>
          <p:nvPr/>
        </p:nvSpPr>
        <p:spPr bwMode="auto">
          <a:xfrm>
            <a:off x="3348038" y="29972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top</a:t>
            </a:r>
            <a:endParaRPr lang="ru-RU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3276600" y="3429000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6055" name="Text Box 39"/>
          <p:cNvSpPr txBox="1">
            <a:spLocks noChangeArrowheads="1"/>
          </p:cNvSpPr>
          <p:nvPr/>
        </p:nvSpPr>
        <p:spPr bwMode="auto">
          <a:xfrm>
            <a:off x="3635375" y="3860800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right</a:t>
            </a:r>
            <a:endParaRPr lang="ru-RU"/>
          </a:p>
        </p:txBody>
      </p:sp>
      <p:sp>
        <p:nvSpPr>
          <p:cNvPr id="86056" name="Text Box 40"/>
          <p:cNvSpPr txBox="1">
            <a:spLocks noChangeArrowheads="1"/>
          </p:cNvSpPr>
          <p:nvPr/>
        </p:nvSpPr>
        <p:spPr bwMode="auto">
          <a:xfrm>
            <a:off x="3348038" y="3429000"/>
            <a:ext cx="3603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left</a:t>
            </a:r>
            <a:endParaRPr lang="ru-RU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>
            <a:off x="3851275" y="3716338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nimBg="1"/>
      <p:bldP spid="86031" grpId="1" animBg="1"/>
      <p:bldP spid="86032" grpId="0" animBg="1"/>
      <p:bldP spid="86032" grpId="1" animBg="1"/>
      <p:bldP spid="86033" grpId="0" animBg="1"/>
      <p:bldP spid="86033" grpId="1" animBg="1"/>
      <p:bldP spid="86034" grpId="0" animBg="1"/>
      <p:bldP spid="86034" grpId="1" animBg="1"/>
      <p:bldP spid="86035" grpId="0" animBg="1"/>
      <p:bldP spid="86035" grpId="1" animBg="1"/>
      <p:bldP spid="86039" grpId="0" animBg="1"/>
      <p:bldP spid="86039" grpId="1" animBg="1"/>
      <p:bldP spid="86040" grpId="0"/>
      <p:bldP spid="86040" grpId="1"/>
      <p:bldP spid="86041" grpId="0"/>
      <p:bldP spid="86041" grpId="1"/>
      <p:bldP spid="86044" grpId="0"/>
      <p:bldP spid="86044" grpId="1"/>
      <p:bldP spid="86048" grpId="0" animBg="1"/>
      <p:bldP spid="86048" grpId="1" animBg="1"/>
      <p:bldP spid="86050" grpId="0"/>
      <p:bldP spid="86050" grpId="1"/>
      <p:bldP spid="86054" grpId="0" animBg="1"/>
      <p:bldP spid="86054" grpId="1" animBg="1"/>
      <p:bldP spid="86055" grpId="0"/>
      <p:bldP spid="86055" grpId="1"/>
      <p:bldP spid="86056" grpId="0"/>
      <p:bldP spid="86056" grpId="1"/>
      <p:bldP spid="86058" grpId="0" animBg="1"/>
      <p:bldP spid="86058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Проецирование и отображение точек в порт просмотра</a:t>
            </a:r>
            <a:endParaRPr lang="ru-RU" dirty="0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093851" cy="494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Точность хранения значений в буфере глубины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Точность хранения значений в буфере глубины определяется не только разрядностью буфера, но и значениями ближней и дальней плоскостей отсечения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Чем меньше отношение</a:t>
            </a:r>
            <a:br>
              <a:rPr lang="ru-RU" sz="2800"/>
            </a:br>
            <a:r>
              <a:rPr lang="en-US" sz="2800"/>
              <a:t>r = zfar / znear</a:t>
            </a:r>
            <a:br>
              <a:rPr lang="en-US" sz="2800"/>
            </a:br>
            <a:r>
              <a:rPr lang="ru-RU" sz="2800"/>
              <a:t>тем выше точность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грубо говоря, </a:t>
            </a:r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r </a:t>
            </a:r>
            <a:r>
              <a:rPr lang="ru-RU"/>
              <a:t>бит разрядности буфера глубины теряется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zfar </a:t>
            </a:r>
            <a:r>
              <a:rPr lang="ru-RU"/>
              <a:t>и </a:t>
            </a:r>
            <a:r>
              <a:rPr lang="en-US"/>
              <a:t>znear </a:t>
            </a:r>
            <a:r>
              <a:rPr lang="ru-RU"/>
              <a:t>должны быть положительными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zfar &gt; znear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Команда </a:t>
            </a:r>
            <a:r>
              <a:rPr lang="en-US" smtClean="0"/>
              <a:t>gluPerspective</a:t>
            </a:r>
            <a:endParaRPr lang="ru-RU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Задает матрицу перспективного проецирования по заданному углу обзора вдоль оси </a:t>
            </a:r>
            <a:r>
              <a:rPr lang="en-US" sz="2800" smtClean="0"/>
              <a:t>Y</a:t>
            </a:r>
            <a:r>
              <a:rPr lang="ru-RU" sz="2800" smtClean="0"/>
              <a:t>, соотношению ширины и высоты отображаемого объема и расстояниям до плоскостей отсечения</a:t>
            </a:r>
            <a:endParaRPr lang="en-US" sz="2800" smtClean="0"/>
          </a:p>
          <a:p>
            <a:pPr lvl="1" eaLnBrk="1" hangingPunct="1"/>
            <a:r>
              <a:rPr lang="ru-RU" smtClean="0"/>
              <a:t>void gluPerspective(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ru-RU" smtClean="0"/>
              <a:t>GLdouble fovy,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ru-RU" smtClean="0"/>
              <a:t>GLdouble aspect,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ru-RU" smtClean="0"/>
              <a:t>GLdouble zNear,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  <a:r>
              <a:rPr lang="ru-RU" smtClean="0"/>
              <a:t>GLdouble zFar</a:t>
            </a:r>
            <a:r>
              <a:rPr lang="en-US" smtClean="0"/>
              <a:t>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Установка и ориентирование камеры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Библиотека утилит </a:t>
            </a:r>
            <a:r>
              <a:rPr lang="en-US" smtClean="0"/>
              <a:t>OpenGL (GLU)</a:t>
            </a:r>
            <a:r>
              <a:rPr lang="ru-RU" smtClean="0"/>
              <a:t> позволяет задать положение наблюдателя, зная координаты его глаза, точки просмотра и вектора «вверх»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</a:rPr>
              <a:t>void gluLookAt(</a:t>
            </a:r>
            <a:br>
              <a:rPr lang="en-US" sz="1800" b="1" smtClean="0"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GLdouble </a:t>
            </a:r>
            <a:r>
              <a:rPr lang="en-US" sz="1800" smtClean="0">
                <a:latin typeface="Courier New" pitchFamily="49" charset="0"/>
              </a:rPr>
              <a:t>eyeX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eyeY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eyeZ</a:t>
            </a:r>
            <a:r>
              <a:rPr lang="en-US" sz="1800" b="1" smtClean="0">
                <a:latin typeface="Courier New" pitchFamily="49" charset="0"/>
              </a:rPr>
              <a:t>,</a:t>
            </a:r>
            <a:br>
              <a:rPr lang="en-US" sz="1800" b="1" smtClean="0"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GLdouble </a:t>
            </a:r>
            <a:r>
              <a:rPr lang="en-US" sz="1800" smtClean="0">
                <a:latin typeface="Courier New" pitchFamily="49" charset="0"/>
              </a:rPr>
              <a:t>lookX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lookY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lookZ</a:t>
            </a:r>
            <a:r>
              <a:rPr lang="en-US" sz="1800" b="1" smtClean="0">
                <a:latin typeface="Courier New" pitchFamily="49" charset="0"/>
              </a:rPr>
              <a:t>,</a:t>
            </a:r>
            <a:br>
              <a:rPr lang="en-US" sz="1800" b="1" smtClean="0">
                <a:latin typeface="Courier New" pitchFamily="49" charset="0"/>
              </a:rPr>
            </a:br>
            <a:r>
              <a:rPr lang="en-US" sz="1800" b="1" smtClean="0">
                <a:latin typeface="Courier New" pitchFamily="49" charset="0"/>
              </a:rPr>
              <a:t>GLdouble </a:t>
            </a:r>
            <a:r>
              <a:rPr lang="en-US" sz="1800" smtClean="0">
                <a:latin typeface="Courier New" pitchFamily="49" charset="0"/>
              </a:rPr>
              <a:t>upX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upY</a:t>
            </a:r>
            <a:r>
              <a:rPr lang="en-US" sz="1800" b="1" smtClean="0">
                <a:latin typeface="Courier New" pitchFamily="49" charset="0"/>
              </a:rPr>
              <a:t>, GLdouble </a:t>
            </a:r>
            <a:r>
              <a:rPr lang="en-US" sz="1800" smtClean="0">
                <a:latin typeface="Courier New" pitchFamily="49" charset="0"/>
              </a:rPr>
              <a:t>upZ</a:t>
            </a:r>
            <a:r>
              <a:rPr lang="en-US" sz="18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smtClean="0"/>
              <a:t>Матрица, задающая положение камеры умножается на текущую матрицу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установки камеры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166813" y="2312988"/>
            <a:ext cx="664686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// </a:t>
            </a:r>
            <a:r>
              <a:rPr lang="ru-RU" b="1" dirty="0">
                <a:latin typeface="Courier New" pitchFamily="49" charset="0"/>
              </a:rPr>
              <a:t>текущая матрица – </a:t>
            </a:r>
            <a:r>
              <a:rPr lang="ru-RU" b="1" dirty="0" err="1">
                <a:latin typeface="Courier New" pitchFamily="49" charset="0"/>
              </a:rPr>
              <a:t>матрица</a:t>
            </a:r>
            <a:r>
              <a:rPr lang="ru-RU" b="1" dirty="0">
                <a:latin typeface="Courier New" pitchFamily="49" charset="0"/>
              </a:rPr>
              <a:t> моделирования-вида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glMatrixMode</a:t>
            </a:r>
            <a:r>
              <a:rPr lang="en-US" b="1" dirty="0" smtClean="0">
                <a:latin typeface="Courier New" pitchFamily="49" charset="0"/>
              </a:rPr>
              <a:t>(GL_MODELVIEW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сбрасываем ранее заданные преобразования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glLoadIdentity</a:t>
            </a:r>
            <a:r>
              <a:rPr lang="en-US" b="1" dirty="0">
                <a:latin typeface="Courier New" pitchFamily="49" charset="0"/>
              </a:rPr>
              <a:t>();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устанавливаем положение и ориентацию камеры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</a:rPr>
              <a:t>gluLookAt</a:t>
            </a:r>
            <a:r>
              <a:rPr lang="en-US" b="1" dirty="0">
                <a:latin typeface="Courier New" pitchFamily="49" charset="0"/>
              </a:rPr>
              <a:t>(0,0,0, 1,1,-10, 0,1,0);</a:t>
            </a:r>
            <a:endParaRPr lang="ru-RU" b="1" dirty="0">
              <a:latin typeface="Courier New" pitchFamily="49" charset="0"/>
            </a:endParaRPr>
          </a:p>
          <a:p>
            <a:endParaRPr lang="ru-RU" b="1" dirty="0">
              <a:latin typeface="Courier New" pitchFamily="49" charset="0"/>
            </a:endParaRPr>
          </a:p>
          <a:p>
            <a:r>
              <a:rPr lang="ru-RU" b="1" dirty="0">
                <a:latin typeface="Courier New" pitchFamily="49" charset="0"/>
              </a:rPr>
              <a:t>// задаем объекты сцены...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Размещение объектов на сцене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Ориентацию и положение объектов на сцене можно задать при помощи аффинных преобразований и функций </a:t>
            </a:r>
            <a:r>
              <a:rPr lang="en-US" smtClean="0"/>
              <a:t>OpenGL</a:t>
            </a:r>
            <a:r>
              <a:rPr lang="ru-RU" smtClean="0"/>
              <a:t> для работы с такими преобразованиями</a:t>
            </a:r>
            <a:r>
              <a:rPr lang="en-US" smtClean="0"/>
              <a:t>:</a:t>
            </a:r>
            <a:endParaRPr lang="ru-RU" smtClean="0"/>
          </a:p>
          <a:p>
            <a:pPr lvl="1" eaLnBrk="1" hangingPunct="1"/>
            <a:r>
              <a:rPr lang="en-US" smtClean="0"/>
              <a:t>glTranslate</a:t>
            </a:r>
          </a:p>
          <a:p>
            <a:pPr lvl="1" eaLnBrk="1" hangingPunct="1"/>
            <a:r>
              <a:rPr lang="en-US" smtClean="0"/>
              <a:t>glRotate</a:t>
            </a:r>
          </a:p>
          <a:p>
            <a:pPr lvl="1" eaLnBrk="1" hangingPunct="1"/>
            <a:r>
              <a:rPr lang="en-US" smtClean="0"/>
              <a:t>glScale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331913" y="2060575"/>
            <a:ext cx="54292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устанавливаем матрицу камеры</a:t>
            </a:r>
          </a:p>
          <a:p>
            <a:r>
              <a:rPr lang="en-US" b="1">
                <a:latin typeface="Courier New" pitchFamily="49" charset="0"/>
              </a:rPr>
              <a:t>// ..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перенос объекта</a:t>
            </a:r>
          </a:p>
          <a:p>
            <a:r>
              <a:rPr lang="en-US" b="1">
                <a:latin typeface="Courier New" pitchFamily="49" charset="0"/>
              </a:rPr>
              <a:t>glTranslated(3, 3, 2);</a:t>
            </a:r>
          </a:p>
          <a:p>
            <a:endParaRPr lang="ru-RU" b="1">
              <a:latin typeface="Courier New" pitchFamily="49" charset="0"/>
            </a:endParaRPr>
          </a:p>
          <a:p>
            <a:r>
              <a:rPr lang="ru-RU" b="1">
                <a:latin typeface="Courier New" pitchFamily="49" charset="0"/>
              </a:rPr>
              <a:t>// вращение на 30 градусов вокруг оси </a:t>
            </a:r>
            <a:r>
              <a:rPr lang="en-US" b="1">
                <a:latin typeface="Courier New" pitchFamily="49" charset="0"/>
              </a:rPr>
              <a:t>x</a:t>
            </a:r>
          </a:p>
          <a:p>
            <a:r>
              <a:rPr lang="en-US" b="1">
                <a:latin typeface="Courier New" pitchFamily="49" charset="0"/>
              </a:rPr>
              <a:t>glRotated(30, 1, 0,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вращение на 90 градусов вокруг оси </a:t>
            </a:r>
            <a:r>
              <a:rPr lang="en-US" b="1">
                <a:latin typeface="Courier New" pitchFamily="49" charset="0"/>
              </a:rPr>
              <a:t>y</a:t>
            </a:r>
          </a:p>
          <a:p>
            <a:r>
              <a:rPr lang="en-US" b="1">
                <a:latin typeface="Courier New" pitchFamily="49" charset="0"/>
              </a:rPr>
              <a:t>glRotated(90, 0, 1, 0);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// </a:t>
            </a:r>
            <a:r>
              <a:rPr lang="ru-RU" b="1">
                <a:latin typeface="Courier New" pitchFamily="49" charset="0"/>
              </a:rPr>
              <a:t>Рисование объекта...</a:t>
            </a: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1311275" y="6037263"/>
            <a:ext cx="7581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Обратите внимание на тот факт, что для преобразования объекта команды преобразований применяются в обратном порядке.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1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1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1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1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1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Комбинация матричных преобразований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Каждая вершина примитива умножается на некоторую матрицу </a:t>
            </a:r>
            <a:r>
              <a:rPr lang="en-US" smtClean="0"/>
              <a:t>T </a:t>
            </a:r>
            <a:r>
              <a:rPr lang="ru-RU" smtClean="0"/>
              <a:t>равную:</a:t>
            </a:r>
            <a:br>
              <a:rPr lang="ru-RU" smtClean="0"/>
            </a:br>
            <a:r>
              <a:rPr lang="en-US" smtClean="0"/>
              <a:t>T = P x V x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 – </a:t>
            </a:r>
            <a:r>
              <a:rPr lang="ru-RU" smtClean="0"/>
              <a:t>матрица проецирования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 = P</a:t>
            </a:r>
            <a:r>
              <a:rPr lang="en-US" baseline="-25000" smtClean="0"/>
              <a:t>1</a:t>
            </a:r>
            <a:r>
              <a:rPr lang="en-US" smtClean="0"/>
              <a:t> [x P</a:t>
            </a:r>
            <a:r>
              <a:rPr lang="en-US" baseline="-25000" smtClean="0"/>
              <a:t>2</a:t>
            </a:r>
            <a:r>
              <a:rPr lang="en-US" smtClean="0"/>
              <a:t> [x P</a:t>
            </a:r>
            <a:r>
              <a:rPr lang="en-US" baseline="-25000" smtClean="0"/>
              <a:t>3</a:t>
            </a:r>
            <a:r>
              <a:rPr lang="en-US" smtClean="0"/>
              <a:t> ...]]</a:t>
            </a:r>
            <a:endParaRPr lang="ru-RU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 x M – </a:t>
            </a:r>
            <a:r>
              <a:rPr lang="ru-RU" smtClean="0"/>
              <a:t>матрица моделирования-вида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 – </a:t>
            </a:r>
            <a:r>
              <a:rPr lang="ru-RU" smtClean="0"/>
              <a:t>матрица камеры</a:t>
            </a:r>
            <a:endParaRPr lang="en-US" smtClean="0"/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V = V</a:t>
            </a:r>
            <a:r>
              <a:rPr lang="en-US" baseline="-25000" smtClean="0"/>
              <a:t>1</a:t>
            </a:r>
            <a:r>
              <a:rPr lang="en-US" smtClean="0"/>
              <a:t> [x V</a:t>
            </a:r>
            <a:r>
              <a:rPr lang="en-US" baseline="-25000" smtClean="0"/>
              <a:t>2</a:t>
            </a:r>
            <a:r>
              <a:rPr lang="en-US" smtClean="0"/>
              <a:t> [x V</a:t>
            </a:r>
            <a:r>
              <a:rPr lang="en-US" baseline="-25000" smtClean="0"/>
              <a:t>3</a:t>
            </a:r>
            <a:r>
              <a:rPr lang="en-US" smtClean="0"/>
              <a:t> ...]]</a:t>
            </a:r>
            <a:endParaRPr lang="ru-RU" smtClean="0"/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M – </a:t>
            </a:r>
            <a:r>
              <a:rPr lang="ru-RU" smtClean="0"/>
              <a:t>матрица</a:t>
            </a:r>
            <a:r>
              <a:rPr lang="en-US" smtClean="0"/>
              <a:t> </a:t>
            </a:r>
            <a:r>
              <a:rPr lang="ru-RU" smtClean="0"/>
              <a:t>преобразований объектов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M = M</a:t>
            </a:r>
            <a:r>
              <a:rPr lang="en-US" baseline="-25000" smtClean="0"/>
              <a:t>1</a:t>
            </a:r>
            <a:r>
              <a:rPr lang="en-US" smtClean="0"/>
              <a:t> [x M</a:t>
            </a:r>
            <a:r>
              <a:rPr lang="en-US" baseline="-25000" smtClean="0"/>
              <a:t>2</a:t>
            </a:r>
            <a:r>
              <a:rPr lang="en-US" smtClean="0"/>
              <a:t> [x M</a:t>
            </a:r>
            <a:r>
              <a:rPr lang="en-US" baseline="-25000" smtClean="0"/>
              <a:t>3</a:t>
            </a:r>
            <a:r>
              <a:rPr lang="en-US" smtClean="0"/>
              <a:t> ...]]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Примеры: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276475"/>
            <a:ext cx="26558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2205038"/>
            <a:ext cx="26924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425" y="2205038"/>
            <a:ext cx="30607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Визуализация объектов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Визуализация объектов заключатся в рисовании примитивов, составляющих этот объект</a:t>
            </a:r>
          </a:p>
          <a:p>
            <a:pPr lvl="1" eaLnBrk="1" hangingPunct="1"/>
            <a:r>
              <a:rPr lang="ru-RU" dirty="0" smtClean="0"/>
              <a:t>Выполнение серий командных скобок </a:t>
            </a:r>
            <a:r>
              <a:rPr lang="en-US" dirty="0" err="1" smtClean="0"/>
              <a:t>glBegin</a:t>
            </a:r>
            <a:r>
              <a:rPr lang="en-US" dirty="0" smtClean="0"/>
              <a:t>()/</a:t>
            </a:r>
            <a:r>
              <a:rPr lang="en-US" dirty="0" err="1" smtClean="0"/>
              <a:t>glEnd</a:t>
            </a:r>
            <a:r>
              <a:rPr lang="ru-RU" dirty="0" smtClean="0"/>
              <a:t>()</a:t>
            </a:r>
            <a:endParaRPr lang="en-US" dirty="0" smtClean="0"/>
          </a:p>
          <a:p>
            <a:pPr lvl="1" eaLnBrk="1" hangingPunct="1"/>
            <a:r>
              <a:rPr lang="ru-RU" dirty="0" smtClean="0"/>
              <a:t>Разработка функций визуализирующих полигональные сетки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077072"/>
            <a:ext cx="2376264" cy="251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33" name="Picture 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4217" y="3739208"/>
            <a:ext cx="3019783" cy="311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Пример: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1023938" y="2312988"/>
            <a:ext cx="42703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41338"/>
            <a:r>
              <a:rPr lang="en-US" b="1">
                <a:latin typeface="Courier New" pitchFamily="49" charset="0"/>
              </a:rPr>
              <a:t>void DrawSomeObject()</a:t>
            </a:r>
          </a:p>
          <a:p>
            <a:pPr defTabSz="541338"/>
            <a:r>
              <a:rPr lang="en-US" b="1">
                <a:latin typeface="Courier New" pitchFamily="49" charset="0"/>
              </a:rPr>
              <a:t>{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glBegin(GL_TRIANGLES);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glNormald(1, 0, 0);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glColor3f(0.1f, 1, 1);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glVertex3f(3, 2, 3);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	//...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	glEnd();</a:t>
            </a:r>
          </a:p>
          <a:p>
            <a:pPr defTabSz="541338"/>
            <a:r>
              <a:rPr lang="en-US" b="1">
                <a:latin typeface="Courier New" pitchFamily="49" charset="0"/>
              </a:rPr>
              <a:t>	// ...</a:t>
            </a:r>
          </a:p>
          <a:p>
            <a:pPr defTabSz="541338"/>
            <a:r>
              <a:rPr lang="en-US" b="1">
                <a:latin typeface="Courier New" pitchFamily="49" charset="0"/>
              </a:rPr>
              <a:t>}</a:t>
            </a:r>
            <a:endParaRPr lang="ru-RU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Сокрытие невидимых линий и поверхностей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Объекты, расположенные ближе к наблюдателю, могут полностью или частично перекрывать  объекты, расположенные дальше</a:t>
            </a:r>
          </a:p>
          <a:p>
            <a:pPr eaLnBrk="1" hangingPunct="1"/>
            <a:r>
              <a:rPr lang="ru-RU" smtClean="0"/>
              <a:t>Самый простой способ решения данной задачи – включить тест глубины командой</a:t>
            </a:r>
          </a:p>
          <a:p>
            <a:pPr lvl="1" eaLnBrk="1" hangingPunct="1"/>
            <a:r>
              <a:rPr lang="en-US" smtClean="0"/>
              <a:t>glEnable(GL_DEPTH_TEST)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Вопросы?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Вершины полигона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Каждый полигон определяется путем перечисления его </a:t>
            </a:r>
            <a:r>
              <a:rPr lang="ru-RU" b="1" smtClean="0">
                <a:solidFill>
                  <a:schemeClr val="hlink"/>
                </a:solidFill>
              </a:rPr>
              <a:t>вершин</a:t>
            </a:r>
          </a:p>
          <a:p>
            <a:pPr eaLnBrk="1" hangingPunct="1"/>
            <a:r>
              <a:rPr lang="ru-RU" b="1" smtClean="0">
                <a:solidFill>
                  <a:schemeClr val="hlink"/>
                </a:solidFill>
              </a:rPr>
              <a:t>Вершина</a:t>
            </a:r>
            <a:r>
              <a:rPr lang="ru-RU" smtClean="0"/>
              <a:t> задается при помощи перечисления ее </a:t>
            </a:r>
            <a:r>
              <a:rPr lang="ru-RU" b="1" smtClean="0">
                <a:solidFill>
                  <a:schemeClr val="hlink"/>
                </a:solidFill>
              </a:rPr>
              <a:t>координат</a:t>
            </a:r>
            <a:r>
              <a:rPr lang="ru-RU" smtClean="0"/>
              <a:t> в пространстве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представления вершины </a:t>
            </a:r>
            <a:r>
              <a:rPr lang="ru-RU" dirty="0" smtClean="0"/>
              <a:t>полигональной сетки</a:t>
            </a:r>
            <a:endParaRPr lang="ru-RU" dirty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187450" y="2565400"/>
            <a:ext cx="5708650" cy="20145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4500">
              <a:tabLst>
                <a:tab pos="541338" algn="l"/>
              </a:tabLst>
            </a:pP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Vertex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x;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y;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GLfloat</a:t>
            </a:r>
            <a:r>
              <a:rPr lang="en-US" b="1" dirty="0">
                <a:latin typeface="Courier New" pitchFamily="49" charset="0"/>
              </a:rPr>
              <a:t>	z;</a:t>
            </a:r>
          </a:p>
          <a:p>
            <a:pPr defTabSz="444500">
              <a:tabLst>
                <a:tab pos="541338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444500">
              <a:tabLst>
                <a:tab pos="541338" algn="l"/>
              </a:tabLst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Нормаль к полигону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solidFill>
                  <a:schemeClr val="hlink"/>
                </a:solidFill>
              </a:rPr>
              <a:t>Вектор нормали</a:t>
            </a:r>
            <a:r>
              <a:rPr lang="ru-RU" smtClean="0"/>
              <a:t> задает направление перпендикуляра грани</a:t>
            </a:r>
          </a:p>
          <a:p>
            <a:pPr eaLnBrk="1" hangingPunct="1"/>
            <a:r>
              <a:rPr lang="ru-RU" smtClean="0"/>
              <a:t>При рисовании объекта эта информация используется для определения того, сколько света рассеивается на данной грани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07"/>
  <p:tag name="GENSWF_OUTPUT_FILE_NAME" val="lec07"/>
  <p:tag name="ISPRING_ULTRA_SCORM_SLIDE_COUNT" val="56"/>
  <p:tag name="ISPRING_ULTRA_SCORM_DURATION" val="3600"/>
  <p:tag name="ISPRING_ULTRA_SCORM_QUIZ_NUMBER" val="0"/>
  <p:tag name="ISPRING_ULTRA_SCORM_TRACKING_SLIDES" val="1"/>
  <p:tag name="ISPRINGONLINEALLOWACCESS" val="1"/>
  <p:tag name="ISPRINGONLINEUPLOADPRESENTATION" val="1"/>
  <p:tag name="ISPRINGONLINEALLOWDOWNLOAD" val="0"/>
  <p:tag name="ISPRINGONLINETOPIC" val="Education"/>
  <p:tag name="ISPRINGONLINETAGS" val="компьютерная графика полигональные сетки OpenGL"/>
  <p:tag name="ISPRINGONLINELANG" val="ru"/>
  <p:tag name="ISPRING_RESOURCE_PATHS_HASH_2" val="3f5c62e022f638cee6d955229fb59771db83c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738</TotalTime>
  <Words>1651</Words>
  <Application>Microsoft Office PowerPoint</Application>
  <PresentationFormat>Экран (4:3)</PresentationFormat>
  <Paragraphs>390</Paragraphs>
  <Slides>63</Slides>
  <Notes>56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5" baseType="lpstr">
      <vt:lpstr>Поток</vt:lpstr>
      <vt:lpstr>Формула</vt:lpstr>
      <vt:lpstr>Моделирование трехмерных поверхностей полигональными сетками</vt:lpstr>
      <vt:lpstr>Полигональные сетки (Polygonal meshes)</vt:lpstr>
      <vt:lpstr>Достоинства полигональных сеток </vt:lpstr>
      <vt:lpstr>Пример:</vt:lpstr>
      <vt:lpstr>Монолитные объекты и тонкие оболочки</vt:lpstr>
      <vt:lpstr>Примеры:</vt:lpstr>
      <vt:lpstr>Вершины полигона</vt:lpstr>
      <vt:lpstr>Пример представления вершины полигональной сетки</vt:lpstr>
      <vt:lpstr>Нормаль к полигону</vt:lpstr>
      <vt:lpstr>Пример представления нормали полигона</vt:lpstr>
      <vt:lpstr>Нормали в вершинах и нормали в поверхностях</vt:lpstr>
      <vt:lpstr>Слайд 12</vt:lpstr>
      <vt:lpstr>Пример структур данных для хранения сеток</vt:lpstr>
      <vt:lpstr>Возможные вариации</vt:lpstr>
      <vt:lpstr>Пример</vt:lpstr>
      <vt:lpstr>Лицевые и нелицевые стороны граней</vt:lpstr>
      <vt:lpstr>Определение видимой стороны грани</vt:lpstr>
      <vt:lpstr>Обход сторон куба против часовой стрелки</vt:lpstr>
      <vt:lpstr>Команда glFrontFace</vt:lpstr>
      <vt:lpstr>Режим отбраковки граней (Face culling)</vt:lpstr>
      <vt:lpstr>Управление режимом отбраковки граней</vt:lpstr>
      <vt:lpstr>Нахождение нормальных векторов (нормалей)</vt:lpstr>
      <vt:lpstr>Задание нормалей вручную</vt:lpstr>
      <vt:lpstr>Редактирование нормалей в программе 3D Studio Max</vt:lpstr>
      <vt:lpstr>Аналитический метод нахождения нормалей</vt:lpstr>
      <vt:lpstr>Пример</vt:lpstr>
      <vt:lpstr>Вычисление нормалей для плоских граней полигональной сетки</vt:lpstr>
      <vt:lpstr>Метод Ньюэла для нахождения нормали к плоской грани</vt:lpstr>
      <vt:lpstr>Нахождение нормали к вершинам сетки, описывающим криволинейную поверхность</vt:lpstr>
      <vt:lpstr>Свойства сеток</vt:lpstr>
      <vt:lpstr>Моделирование поверхностей вращения</vt:lpstr>
      <vt:lpstr>Создание поверхности вращения</vt:lpstr>
      <vt:lpstr>Поверхности на базе функций двух переменных</vt:lpstr>
      <vt:lpstr>Пример поверхности заданной, функцией sinc с круговой симметрией</vt:lpstr>
      <vt:lpstr>Равномерно разбиваем отображаемую область функции вдоль осей x и y</vt:lpstr>
      <vt:lpstr>Вычисляем значение координаты z и нормалей в узлах сетки</vt:lpstr>
      <vt:lpstr>Рисуем сетку с помощью лент из треугольников</vt:lpstr>
      <vt:lpstr>Или даже с помощью одной ленты</vt:lpstr>
      <vt:lpstr>Результат</vt:lpstr>
      <vt:lpstr>Визуализация трехмерных сцен при помощи OpenGL</vt:lpstr>
      <vt:lpstr>Задачи</vt:lpstr>
      <vt:lpstr>Очистка буфера кадра</vt:lpstr>
      <vt:lpstr>Команда glClear</vt:lpstr>
      <vt:lpstr>Команда glClearColor</vt:lpstr>
      <vt:lpstr>Команда glClearDepth</vt:lpstr>
      <vt:lpstr>Команда glClearStencil</vt:lpstr>
      <vt:lpstr>Установка порта просмотра и матрицы проецирования</vt:lpstr>
      <vt:lpstr>Команда glViewPort</vt:lpstr>
      <vt:lpstr>Установка матрицы перспективного преобразования</vt:lpstr>
      <vt:lpstr>Команда glFrustum</vt:lpstr>
      <vt:lpstr>Геометрический смысл параметров glFrustum</vt:lpstr>
      <vt:lpstr>Проецирование и отображение точек в порт просмотра</vt:lpstr>
      <vt:lpstr>Точность хранения значений в буфере глубины</vt:lpstr>
      <vt:lpstr>Команда gluPerspective</vt:lpstr>
      <vt:lpstr>Установка и ориентирование камеры</vt:lpstr>
      <vt:lpstr>Пример установки камеры</vt:lpstr>
      <vt:lpstr>Размещение объектов на сцене</vt:lpstr>
      <vt:lpstr>Пример</vt:lpstr>
      <vt:lpstr>Комбинация матричных преобразований</vt:lpstr>
      <vt:lpstr>Визуализация объектов</vt:lpstr>
      <vt:lpstr>Пример:</vt:lpstr>
      <vt:lpstr>Сокрытие невидимых линий и поверхностей</vt:lpstr>
      <vt:lpstr>Вопросы?</vt:lpstr>
    </vt:vector>
  </TitlesOfParts>
  <Company>Brainwave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3D объектов полигональными сетками</dc:title>
  <dc:creator>Aleksey Malov</dc:creator>
  <cp:lastModifiedBy>Valued Acer Customer</cp:lastModifiedBy>
  <cp:revision>81</cp:revision>
  <dcterms:created xsi:type="dcterms:W3CDTF">2006-11-07T21:38:44Z</dcterms:created>
  <dcterms:modified xsi:type="dcterms:W3CDTF">2012-10-29T05:35:51Z</dcterms:modified>
</cp:coreProperties>
</file>