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10" r:id="rId3"/>
    <p:sldId id="261" r:id="rId4"/>
    <p:sldId id="262" r:id="rId5"/>
    <p:sldId id="277" r:id="rId6"/>
    <p:sldId id="278" r:id="rId7"/>
    <p:sldId id="279" r:id="rId8"/>
    <p:sldId id="280" r:id="rId9"/>
    <p:sldId id="281" r:id="rId10"/>
    <p:sldId id="282" r:id="rId11"/>
    <p:sldId id="263" r:id="rId12"/>
    <p:sldId id="283" r:id="rId13"/>
    <p:sldId id="265" r:id="rId14"/>
    <p:sldId id="264" r:id="rId15"/>
    <p:sldId id="267" r:id="rId16"/>
    <p:sldId id="271" r:id="rId17"/>
    <p:sldId id="284" r:id="rId18"/>
    <p:sldId id="266" r:id="rId19"/>
    <p:sldId id="269" r:id="rId20"/>
    <p:sldId id="272" r:id="rId21"/>
    <p:sldId id="274" r:id="rId22"/>
    <p:sldId id="293" r:id="rId23"/>
    <p:sldId id="294" r:id="rId24"/>
    <p:sldId id="295" r:id="rId25"/>
    <p:sldId id="296" r:id="rId26"/>
    <p:sldId id="297" r:id="rId27"/>
    <p:sldId id="287" r:id="rId28"/>
    <p:sldId id="288" r:id="rId29"/>
    <p:sldId id="285" r:id="rId30"/>
    <p:sldId id="286" r:id="rId31"/>
    <p:sldId id="290" r:id="rId32"/>
    <p:sldId id="291" r:id="rId33"/>
    <p:sldId id="292" r:id="rId34"/>
    <p:sldId id="303" r:id="rId35"/>
    <p:sldId id="298" r:id="rId36"/>
    <p:sldId id="299" r:id="rId37"/>
    <p:sldId id="300" r:id="rId38"/>
    <p:sldId id="304" r:id="rId39"/>
    <p:sldId id="302" r:id="rId40"/>
    <p:sldId id="305" r:id="rId41"/>
    <p:sldId id="309" r:id="rId42"/>
    <p:sldId id="306" r:id="rId43"/>
    <p:sldId id="307" r:id="rId44"/>
    <p:sldId id="308" r:id="rId45"/>
    <p:sldId id="289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15.12.2010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15.12.2010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15.12.2010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15.12.2010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15.12.2010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15.12.2010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15.12.2010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15.12.2010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15.12.2010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15.12.2010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63445-B0B9-48B1-81B7-B7BCBC84F2F4}" type="datetimeFigureOut">
              <a:rPr lang="ru-RU" smtClean="0"/>
              <a:pPr/>
              <a:t>15.12.2010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3763445-B0B9-48B1-81B7-B7BCBC84F2F4}" type="datetimeFigureOut">
              <a:rPr lang="ru-RU" smtClean="0"/>
              <a:pPr/>
              <a:t>15.12.2010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A80D86-F933-49A5-8902-DA1B8F6960F3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registry/specs/EXT/stencil_wrap.txt" TargetMode="External"/><Relationship Id="rId2" Type="http://schemas.openxmlformats.org/officeDocument/2006/relationships/hyperlink" Target="http://www.opengl.org/registry/specs/EXT/stencil_two_side.tx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unkuser.net/vsm/" TargetMode="External"/><Relationship Id="rId3" Type="http://schemas.openxmlformats.org/officeDocument/2006/relationships/hyperlink" Target="http://www.comp.nus.edu.sg/~tants/tsm.html" TargetMode="External"/><Relationship Id="rId7" Type="http://schemas.openxmlformats.org/officeDocument/2006/relationships/hyperlink" Target="http://people.csail.mit.edu/ericchan/papers/smoothie/" TargetMode="External"/><Relationship Id="rId2" Type="http://schemas.openxmlformats.org/officeDocument/2006/relationships/hyperlink" Target="http://developer.download.nvidia.com/SDK/10.5/opengl/src/cascaded_shadow_maps/doc/cascaded_shadow_map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http.developer.nvidia.com/GPUGems/gpugems_ch11.html" TargetMode="External"/><Relationship Id="rId5" Type="http://schemas.openxmlformats.org/officeDocument/2006/relationships/hyperlink" Target="http://appsrv.cse.cuhk.edu.hk/~fzhang/pssm_project/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://www.cg.tuwien.ac.at/research/vr/lispsm/" TargetMode="External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amedev.ru/code/terms/ShadowVolume" TargetMode="External"/><Relationship Id="rId3" Type="http://schemas.openxmlformats.org/officeDocument/2006/relationships/hyperlink" Target="http://www.devmaster.net/articles/shadow_techniques/" TargetMode="External"/><Relationship Id="rId7" Type="http://schemas.openxmlformats.org/officeDocument/2006/relationships/hyperlink" Target="http://en.wikipedia.org/wiki/Shadow_volume" TargetMode="External"/><Relationship Id="rId2" Type="http://schemas.openxmlformats.org/officeDocument/2006/relationships/hyperlink" Target="http://www.gamedev.net/reference/articles/article1990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lth.se/~tam/pubs/soft_egwr2002.pdf" TargetMode="External"/><Relationship Id="rId5" Type="http://schemas.openxmlformats.org/officeDocument/2006/relationships/hyperlink" Target="http://developer.nvidia.com/attach/6831" TargetMode="External"/><Relationship Id="rId4" Type="http://schemas.openxmlformats.org/officeDocument/2006/relationships/hyperlink" Target="http://developer.nvidia.com/object/hwshadowmap_paper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Визуализация теней в реальном времени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к модели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Модель должна быть замкнутым объектом</a:t>
            </a:r>
          </a:p>
          <a:p>
            <a:pPr lvl="1"/>
            <a:r>
              <a:rPr lang="ru-RU" dirty="0" smtClean="0"/>
              <a:t>Не должно быть отсутствующих полигонов</a:t>
            </a:r>
          </a:p>
          <a:p>
            <a:pPr lvl="1"/>
            <a:r>
              <a:rPr lang="ru-RU" dirty="0" smtClean="0"/>
              <a:t>Каждое ребро должно соединять ровно две грани</a:t>
            </a:r>
          </a:p>
          <a:p>
            <a:r>
              <a:rPr lang="ru-RU" dirty="0" smtClean="0"/>
              <a:t>Выпуклость модели не требуется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Stencil Shadow Volume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Реализация технологии </a:t>
            </a:r>
            <a:r>
              <a:rPr lang="en-US" dirty="0" smtClean="0"/>
              <a:t>Shadow Volume</a:t>
            </a:r>
            <a:r>
              <a:rPr lang="ru-RU" dirty="0" smtClean="0"/>
              <a:t>, использующая буфер трафарета</a:t>
            </a:r>
          </a:p>
          <a:p>
            <a:pPr lvl="1"/>
            <a:r>
              <a:rPr lang="ru-RU" dirty="0" smtClean="0"/>
              <a:t>Используется для построения теней в реальном времени</a:t>
            </a:r>
          </a:p>
          <a:p>
            <a:r>
              <a:rPr lang="ru-RU" dirty="0" smtClean="0"/>
              <a:t>Общий принцип</a:t>
            </a:r>
          </a:p>
          <a:p>
            <a:pPr lvl="1"/>
            <a:r>
              <a:rPr lang="ru-RU" dirty="0" smtClean="0"/>
              <a:t>Построить сцену в буфере кадра без источников света</a:t>
            </a:r>
          </a:p>
          <a:p>
            <a:pPr lvl="1"/>
            <a:r>
              <a:rPr lang="ru-RU" dirty="0" smtClean="0"/>
              <a:t>Для каждого источника света</a:t>
            </a:r>
          </a:p>
          <a:p>
            <a:pPr lvl="2"/>
            <a:r>
              <a:rPr lang="ru-RU" dirty="0" smtClean="0"/>
              <a:t>Используя информацию из буфера глубины построить маску в буфере трафарета, закрывающую только те части, которые находятся в тени</a:t>
            </a:r>
          </a:p>
          <a:p>
            <a:pPr lvl="2"/>
            <a:r>
              <a:rPr lang="ru-RU" dirty="0" smtClean="0"/>
              <a:t>Построить сцену со включенным освещением, используя буфер трафарета для маскирования затененных областей, используя аддитивный </a:t>
            </a:r>
            <a:r>
              <a:rPr lang="ru-RU" dirty="0" err="1" smtClean="0"/>
              <a:t>блендинг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Depth-pass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Depth-Pass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Сцена рисуется с отключенными источниками света</a:t>
            </a:r>
          </a:p>
          <a:p>
            <a:pPr lvl="1"/>
            <a:r>
              <a:rPr lang="ru-RU" dirty="0" smtClean="0"/>
              <a:t>Результат – полностью затененная сцена, сформировано содержимое буфера глубины</a:t>
            </a:r>
          </a:p>
          <a:p>
            <a:r>
              <a:rPr lang="ru-RU" dirty="0" smtClean="0"/>
              <a:t>Запрещается запись в буфер цвета и буфер глубины</a:t>
            </a:r>
          </a:p>
          <a:p>
            <a:r>
              <a:rPr lang="ru-RU" dirty="0" smtClean="0"/>
              <a:t>Рисуются лицевые грани теневого объема так, чтобы инкрементировать значение в буфере трафарета при прохождении теста глубины</a:t>
            </a:r>
          </a:p>
          <a:p>
            <a:r>
              <a:rPr lang="ru-RU" dirty="0" smtClean="0"/>
              <a:t>Рисуются </a:t>
            </a:r>
            <a:r>
              <a:rPr lang="ru-RU" dirty="0" err="1" smtClean="0"/>
              <a:t>нелицевые</a:t>
            </a:r>
            <a:r>
              <a:rPr lang="ru-RU" dirty="0" smtClean="0"/>
              <a:t> грани теневого объема так, чтобы декрементировать значение в буфере трафарета при прохождении теста глубины</a:t>
            </a:r>
          </a:p>
          <a:p>
            <a:r>
              <a:rPr lang="ru-RU" dirty="0" smtClean="0"/>
              <a:t>Разрешается запись в буфер цвета и буфер глубины</a:t>
            </a:r>
          </a:p>
          <a:p>
            <a:r>
              <a:rPr lang="ru-RU" dirty="0" smtClean="0"/>
              <a:t>Сцена рисуется со включенными источником света в тех местах, где значение буфера трафарета равно 0</a:t>
            </a:r>
          </a:p>
          <a:p>
            <a:pPr lvl="1"/>
            <a:r>
              <a:rPr lang="ru-RU" dirty="0" smtClean="0"/>
              <a:t>Будут перезаписаны фрагменты изображения, находящиеся вне теневого объема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2483768" y="3752201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Depth-pass</a:t>
            </a:r>
            <a:r>
              <a:rPr lang="ru-RU" dirty="0" smtClean="0"/>
              <a:t> алгоритм</a:t>
            </a:r>
            <a:endParaRPr lang="ru-RU" dirty="0"/>
          </a:p>
        </p:txBody>
      </p:sp>
      <p:grpSp>
        <p:nvGrpSpPr>
          <p:cNvPr id="142" name="Группа 63"/>
          <p:cNvGrpSpPr/>
          <p:nvPr/>
        </p:nvGrpSpPr>
        <p:grpSpPr>
          <a:xfrm>
            <a:off x="899592" y="4797152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6" name="Группа 45"/>
          <p:cNvGrpSpPr/>
          <p:nvPr/>
        </p:nvGrpSpPr>
        <p:grpSpPr>
          <a:xfrm rot="2991041">
            <a:off x="3449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2353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575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 rot="5400000">
            <a:off x="1979712" y="4437112"/>
            <a:ext cx="1872208" cy="720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2195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TextBox 161"/>
          <p:cNvSpPr txBox="1"/>
          <p:nvPr/>
        </p:nvSpPr>
        <p:spPr>
          <a:xfrm>
            <a:off x="5076056" y="1844824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Рисуем лицевые стороны теневого объема, инкрементируя содержимое буфера трафарета</a:t>
            </a:r>
            <a:endParaRPr lang="ru-RU" sz="1400" dirty="0"/>
          </a:p>
        </p:txBody>
      </p:sp>
      <p:sp>
        <p:nvSpPr>
          <p:cNvPr id="163" name="TextBox 162"/>
          <p:cNvSpPr txBox="1"/>
          <p:nvPr/>
        </p:nvSpPr>
        <p:spPr>
          <a:xfrm>
            <a:off x="1619672" y="450912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164" name="TextBox 163"/>
          <p:cNvSpPr txBox="1"/>
          <p:nvPr/>
        </p:nvSpPr>
        <p:spPr>
          <a:xfrm>
            <a:off x="1619672" y="5229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791580" y="490516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единительная линия 168"/>
          <p:cNvCxnSpPr>
            <a:stCxn id="145" idx="2"/>
          </p:cNvCxnSpPr>
          <p:nvPr/>
        </p:nvCxnSpPr>
        <p:spPr>
          <a:xfrm flipV="1">
            <a:off x="1141671" y="3212976"/>
            <a:ext cx="3502337" cy="16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/>
          <p:cNvCxnSpPr>
            <a:stCxn id="145" idx="2"/>
          </p:cNvCxnSpPr>
          <p:nvPr/>
        </p:nvCxnSpPr>
        <p:spPr>
          <a:xfrm>
            <a:off x="1141671" y="4898656"/>
            <a:ext cx="4222417" cy="2346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45" idx="7"/>
          </p:cNvCxnSpPr>
          <p:nvPr/>
        </p:nvCxnSpPr>
        <p:spPr>
          <a:xfrm rot="16200000" flipH="1">
            <a:off x="1098420" y="4851965"/>
            <a:ext cx="2325677" cy="2317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619672" y="57332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179" name="TextBox 178"/>
          <p:cNvSpPr txBox="1"/>
          <p:nvPr/>
        </p:nvSpPr>
        <p:spPr>
          <a:xfrm>
            <a:off x="1691680" y="414908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181" name="Прямая соединительная линия 180"/>
          <p:cNvCxnSpPr/>
          <p:nvPr/>
        </p:nvCxnSpPr>
        <p:spPr>
          <a:xfrm rot="5400000">
            <a:off x="1783123" y="6421748"/>
            <a:ext cx="876250" cy="33905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3635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TextBox 185"/>
          <p:cNvSpPr txBox="1"/>
          <p:nvPr/>
        </p:nvSpPr>
        <p:spPr>
          <a:xfrm>
            <a:off x="5076056" y="2348880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Рисуем </a:t>
            </a:r>
            <a:r>
              <a:rPr lang="ru-RU" sz="1400" dirty="0" err="1" smtClean="0"/>
              <a:t>нелицевые</a:t>
            </a:r>
            <a:r>
              <a:rPr lang="ru-RU" sz="1400" dirty="0" smtClean="0"/>
              <a:t> стороны теневого объема, декрементируя содержимое буфера трафарета</a:t>
            </a:r>
            <a:endParaRPr lang="ru-RU" sz="1400" dirty="0"/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4105274" y="4067173"/>
            <a:ext cx="962029" cy="3143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/>
          <p:cNvCxnSpPr>
            <a:stCxn id="145" idx="2"/>
          </p:cNvCxnSpPr>
          <p:nvPr/>
        </p:nvCxnSpPr>
        <p:spPr>
          <a:xfrm flipV="1">
            <a:off x="1141671" y="4653136"/>
            <a:ext cx="4078401" cy="245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/>
          <p:cNvCxnSpPr/>
          <p:nvPr/>
        </p:nvCxnSpPr>
        <p:spPr>
          <a:xfrm rot="5400000">
            <a:off x="2257426" y="5829300"/>
            <a:ext cx="447675" cy="18097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/>
          <p:cNvCxnSpPr/>
          <p:nvPr/>
        </p:nvCxnSpPr>
        <p:spPr>
          <a:xfrm>
            <a:off x="1187624" y="4941168"/>
            <a:ext cx="4104456" cy="792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4395788" y="5024437"/>
            <a:ext cx="1019175" cy="3429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1619672" y="47971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4552953" y="6191252"/>
            <a:ext cx="1523997" cy="5143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1"/>
          <p:nvPr/>
        </p:nvSpPr>
        <p:spPr>
          <a:xfrm>
            <a:off x="1596274" y="494116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217" name="TextBox 216"/>
          <p:cNvSpPr txBox="1"/>
          <p:nvPr/>
        </p:nvSpPr>
        <p:spPr>
          <a:xfrm>
            <a:off x="5076056" y="2852936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Рисуем освещенные части сцены там, где </a:t>
            </a:r>
            <a:r>
              <a:rPr lang="en-US" sz="1400" dirty="0" smtClean="0"/>
              <a:t>stencil=0</a:t>
            </a:r>
            <a:endParaRPr lang="ru-RU" sz="1400" dirty="0"/>
          </a:p>
        </p:txBody>
      </p:sp>
      <p:cxnSp>
        <p:nvCxnSpPr>
          <p:cNvPr id="220" name="Прямая соединительная линия 219"/>
          <p:cNvCxnSpPr/>
          <p:nvPr/>
        </p:nvCxnSpPr>
        <p:spPr>
          <a:xfrm flipV="1">
            <a:off x="3299518" y="3284984"/>
            <a:ext cx="709811" cy="58216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Дуга 222"/>
          <p:cNvSpPr/>
          <p:nvPr/>
        </p:nvSpPr>
        <p:spPr>
          <a:xfrm>
            <a:off x="2195736" y="5589240"/>
            <a:ext cx="3240360" cy="648072"/>
          </a:xfrm>
          <a:prstGeom prst="arc">
            <a:avLst>
              <a:gd name="adj1" fmla="val 10678398"/>
              <a:gd name="adj2" fmla="val 1132916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3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3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2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162" grpId="0"/>
      <p:bldP spid="163" grpId="0"/>
      <p:bldP spid="164" grpId="0"/>
      <p:bldP spid="176" grpId="0"/>
      <p:bldP spid="186" grpId="0"/>
      <p:bldP spid="212" grpId="0"/>
      <p:bldP spid="216" grpId="0"/>
      <p:bldP spid="217" grpId="0"/>
      <p:bldP spid="2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Если наблюдатель находится внутри теневого объема, сцена не будет нарисована корректно </a:t>
            </a:r>
          </a:p>
          <a:p>
            <a:pPr lvl="1"/>
            <a:r>
              <a:rPr lang="ru-RU" dirty="0" smtClean="0"/>
              <a:t>Затененные участки сцены будут нарисованы без теней</a:t>
            </a:r>
          </a:p>
          <a:p>
            <a:pPr lvl="1"/>
            <a:r>
              <a:rPr lang="ru-RU" dirty="0" smtClean="0"/>
              <a:t>Лицевые грани теневого объема были отсечены ближней плоскостью отсечения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Полилиния 66"/>
          <p:cNvSpPr/>
          <p:nvPr/>
        </p:nvSpPr>
        <p:spPr>
          <a:xfrm>
            <a:off x="2483768" y="3752201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5" name="Группа 45"/>
          <p:cNvGrpSpPr/>
          <p:nvPr/>
        </p:nvGrpSpPr>
        <p:grpSpPr>
          <a:xfrm rot="2991041">
            <a:off x="3449295" y="3528035"/>
            <a:ext cx="1080120" cy="955768"/>
            <a:chOff x="6084168" y="4077072"/>
            <a:chExt cx="1080120" cy="955768"/>
          </a:xfrm>
        </p:grpSpPr>
        <p:sp>
          <p:nvSpPr>
            <p:cNvPr id="56" name="Прямоугольник с одним вырезанным углом 55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7" name="Прямая соединительная линия 56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единительная линия 58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единительная линия 59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единительная линия 60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Проблема </a:t>
            </a:r>
            <a:r>
              <a:rPr lang="en-US" dirty="0" smtClean="0"/>
              <a:t>Depth-pass</a:t>
            </a:r>
            <a:r>
              <a:rPr lang="ru-RU" dirty="0" smtClean="0"/>
              <a:t> алгоритма</a:t>
            </a:r>
            <a:endParaRPr lang="ru-RU" dirty="0"/>
          </a:p>
        </p:txBody>
      </p:sp>
      <p:grpSp>
        <p:nvGrpSpPr>
          <p:cNvPr id="2" name="Группа 63"/>
          <p:cNvGrpSpPr/>
          <p:nvPr/>
        </p:nvGrpSpPr>
        <p:grpSpPr>
          <a:xfrm>
            <a:off x="2987824" y="5085184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2353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575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/>
          <p:nvPr/>
        </p:nvCxnSpPr>
        <p:spPr>
          <a:xfrm rot="5400000">
            <a:off x="1079612" y="4833156"/>
            <a:ext cx="3168352" cy="12241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2195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2879812" y="5193196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3635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4244485" y="3927962"/>
            <a:ext cx="547326" cy="178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4134587" y="4763234"/>
            <a:ext cx="1414825" cy="4696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4552953" y="6191252"/>
            <a:ext cx="1523997" cy="5143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>
            <a:stCxn id="145" idx="2"/>
          </p:cNvCxnSpPr>
          <p:nvPr/>
        </p:nvCxnSpPr>
        <p:spPr>
          <a:xfrm flipV="1">
            <a:off x="3229903" y="3501008"/>
            <a:ext cx="2566233" cy="168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>
            <a:stCxn id="145" idx="2"/>
          </p:cNvCxnSpPr>
          <p:nvPr/>
        </p:nvCxnSpPr>
        <p:spPr>
          <a:xfrm>
            <a:off x="3229903" y="5186688"/>
            <a:ext cx="2926273" cy="83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07904" y="486916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-1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3686236" y="4499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3707904" y="53012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62" name="Дуга 61"/>
          <p:cNvSpPr/>
          <p:nvPr/>
        </p:nvSpPr>
        <p:spPr>
          <a:xfrm>
            <a:off x="2195736" y="5589240"/>
            <a:ext cx="3240360" cy="648072"/>
          </a:xfrm>
          <a:prstGeom prst="arc">
            <a:avLst>
              <a:gd name="adj1" fmla="val 15932398"/>
              <a:gd name="adj2" fmla="val 20979991"/>
            </a:avLst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/>
          <p:nvPr/>
        </p:nvCxnSpPr>
        <p:spPr>
          <a:xfrm rot="16200000" flipH="1">
            <a:off x="3727939" y="4478215"/>
            <a:ext cx="269635" cy="222740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Умножение 67"/>
          <p:cNvSpPr/>
          <p:nvPr/>
        </p:nvSpPr>
        <p:spPr>
          <a:xfrm>
            <a:off x="4067944" y="5301208"/>
            <a:ext cx="648072" cy="648072"/>
          </a:xfrm>
          <a:prstGeom prst="mathMultiply">
            <a:avLst>
              <a:gd name="adj1" fmla="val 10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Умножение 68"/>
          <p:cNvSpPr/>
          <p:nvPr/>
        </p:nvSpPr>
        <p:spPr>
          <a:xfrm rot="1692741">
            <a:off x="3563888" y="4221088"/>
            <a:ext cx="648072" cy="648072"/>
          </a:xfrm>
          <a:prstGeom prst="mathMultiply">
            <a:avLst>
              <a:gd name="adj1" fmla="val 10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</a:t>
            </a:r>
            <a:r>
              <a:rPr lang="en-US" dirty="0" smtClean="0"/>
              <a:t>Depth-fail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Алгоритм </a:t>
            </a:r>
            <a:r>
              <a:rPr lang="en-US" dirty="0" smtClean="0"/>
              <a:t>Depth Fail</a:t>
            </a:r>
            <a:r>
              <a:rPr lang="ru-RU" dirty="0" smtClean="0"/>
              <a:t> (алгоритм </a:t>
            </a:r>
            <a:r>
              <a:rPr lang="ru-RU" dirty="0" err="1" smtClean="0"/>
              <a:t>Кармака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Сцена рисуется с отключенными источниками света</a:t>
            </a:r>
          </a:p>
          <a:p>
            <a:pPr lvl="1"/>
            <a:r>
              <a:rPr lang="ru-RU" dirty="0" smtClean="0"/>
              <a:t>Результат – полностью затененная сцена, сформировано содержимое буфера глубины</a:t>
            </a:r>
          </a:p>
          <a:p>
            <a:r>
              <a:rPr lang="ru-RU" dirty="0" smtClean="0"/>
              <a:t>Запрещается запись в буфер цвета и буфер глубины</a:t>
            </a:r>
          </a:p>
          <a:p>
            <a:r>
              <a:rPr lang="ru-RU" dirty="0" smtClean="0"/>
              <a:t>Рисуются </a:t>
            </a:r>
            <a:r>
              <a:rPr lang="ru-RU" b="1" dirty="0" err="1" smtClean="0">
                <a:solidFill>
                  <a:srgbClr val="FF0000"/>
                </a:solidFill>
              </a:rPr>
              <a:t>нелицевые</a:t>
            </a:r>
            <a:r>
              <a:rPr lang="ru-RU" dirty="0" smtClean="0"/>
              <a:t> грани теневого объема так, чтобы инкрементировать значение в буфере трафарета при </a:t>
            </a:r>
            <a:r>
              <a:rPr lang="ru-RU" b="1" dirty="0" err="1" smtClean="0">
                <a:solidFill>
                  <a:srgbClr val="FF0000"/>
                </a:solidFill>
              </a:rPr>
              <a:t>непрохождении</a:t>
            </a:r>
            <a:r>
              <a:rPr lang="ru-RU" dirty="0" smtClean="0"/>
              <a:t> теста глубины</a:t>
            </a:r>
          </a:p>
          <a:p>
            <a:r>
              <a:rPr lang="ru-RU" dirty="0" smtClean="0"/>
              <a:t>Рисуются </a:t>
            </a:r>
            <a:r>
              <a:rPr lang="ru-RU" b="1" dirty="0" smtClean="0">
                <a:solidFill>
                  <a:srgbClr val="FF0000"/>
                </a:solidFill>
              </a:rPr>
              <a:t>лицевые</a:t>
            </a:r>
            <a:r>
              <a:rPr lang="ru-RU" dirty="0" smtClean="0"/>
              <a:t> грани теневого объема так, чтобы декрементировать значение в буфере трафарета при </a:t>
            </a:r>
            <a:r>
              <a:rPr lang="ru-RU" b="1" dirty="0" err="1" smtClean="0">
                <a:solidFill>
                  <a:srgbClr val="FF0000"/>
                </a:solidFill>
              </a:rPr>
              <a:t>непрохождении</a:t>
            </a:r>
            <a:r>
              <a:rPr lang="ru-RU" dirty="0" smtClean="0"/>
              <a:t> теста глубины</a:t>
            </a:r>
          </a:p>
          <a:p>
            <a:r>
              <a:rPr lang="ru-RU" dirty="0" smtClean="0"/>
              <a:t>Разрешается запись в буфер цвета и буфер глубины</a:t>
            </a:r>
          </a:p>
          <a:p>
            <a:r>
              <a:rPr lang="ru-RU" dirty="0" smtClean="0"/>
              <a:t>Сцена рисуется со включенными источником света в тех местах, где значение буфера трафарета равно 0</a:t>
            </a:r>
          </a:p>
          <a:p>
            <a:pPr lvl="1"/>
            <a:r>
              <a:rPr lang="ru-RU" dirty="0" smtClean="0"/>
              <a:t>Будут перезаписаны фрагменты изображения, находящиеся вне теневого объема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Требования к </a:t>
            </a:r>
            <a:r>
              <a:rPr lang="en-US" dirty="0" smtClean="0"/>
              <a:t>Depth-Fail</a:t>
            </a:r>
            <a:r>
              <a:rPr lang="ru-RU" dirty="0" smtClean="0"/>
              <a:t>-алгоритму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Теневой объем должен быть замкнутым</a:t>
            </a:r>
          </a:p>
          <a:p>
            <a:pPr lvl="1"/>
            <a:r>
              <a:rPr lang="ru-RU" dirty="0" smtClean="0"/>
              <a:t>Должны быть нарисованы дополнительные грани, задающие «верх» и «низ» теневого объема</a:t>
            </a:r>
          </a:p>
          <a:p>
            <a:r>
              <a:rPr lang="ru-RU" dirty="0" smtClean="0"/>
              <a:t>Данный подход требует рисования большего количества полигонов, нежели </a:t>
            </a:r>
            <a:r>
              <a:rPr lang="en-US" dirty="0" smtClean="0"/>
              <a:t>Depth-pass</a:t>
            </a:r>
          </a:p>
          <a:p>
            <a:pPr lvl="1"/>
            <a:r>
              <a:rPr lang="ru-RU" dirty="0" smtClean="0"/>
              <a:t>Можно применять только в тех случаях, когда </a:t>
            </a:r>
            <a:r>
              <a:rPr lang="en-US" dirty="0" smtClean="0"/>
              <a:t>Depth-pass</a:t>
            </a:r>
            <a:r>
              <a:rPr lang="ru-RU" dirty="0" smtClean="0"/>
              <a:t> алгоритм не справляется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Тени как средство повышения реалистичности изображения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Наличие теней в сцене позволяет лучше передать информацию о взаимном расположении объектов, их размере и расстоянии до них</a:t>
            </a:r>
            <a:endParaRPr lang="ru-RU" dirty="0"/>
          </a:p>
        </p:txBody>
      </p:sp>
      <p:sp>
        <p:nvSpPr>
          <p:cNvPr id="15362" name="AutoShape 2" descr="mk:@MSITStore:G:\books\unsorted\Game.Design.eBooks.Pack\Programming\GPU%20Gems%203.chm::/final/images/NWRlOHJhN3Avc2NpOTUyL2cwbWEyOGd0cjQxNDMvcGdwaWZqMmMwaDAuL2dpOHM-.jpg"/>
          <p:cNvSpPr>
            <a:spLocks noChangeAspect="1" noChangeArrowheads="1"/>
          </p:cNvSpPr>
          <p:nvPr/>
        </p:nvSpPr>
        <p:spPr bwMode="auto">
          <a:xfrm>
            <a:off x="155575" y="-1143000"/>
            <a:ext cx="3810000" cy="2381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4" name="AutoShape 4" descr="mk:@MSITStore:G:\books\unsorted\Game.Design.eBooks.Pack\Programming\GPU%20Gems%203.chm::/final/images/NWRlOHJhN3Avc2NpOTUyL2cwbWEyOGd0cjQxNDMvcGdwaWZqMmMwaDAuL2dpOHM-.jpg"/>
          <p:cNvSpPr>
            <a:spLocks noChangeAspect="1" noChangeArrowheads="1"/>
          </p:cNvSpPr>
          <p:nvPr/>
        </p:nvSpPr>
        <p:spPr bwMode="auto">
          <a:xfrm>
            <a:off x="63500" y="-136525"/>
            <a:ext cx="3810000" cy="238125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86300" y="4048125"/>
            <a:ext cx="44577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2483768" y="3752201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Depth-fail</a:t>
            </a:r>
            <a:r>
              <a:rPr lang="ru-RU" dirty="0" smtClean="0"/>
              <a:t> алгоритм</a:t>
            </a:r>
            <a:endParaRPr lang="ru-RU" dirty="0"/>
          </a:p>
        </p:txBody>
      </p:sp>
      <p:grpSp>
        <p:nvGrpSpPr>
          <p:cNvPr id="2" name="Группа 63"/>
          <p:cNvGrpSpPr/>
          <p:nvPr/>
        </p:nvGrpSpPr>
        <p:grpSpPr>
          <a:xfrm>
            <a:off x="899592" y="4437112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45"/>
          <p:cNvGrpSpPr/>
          <p:nvPr/>
        </p:nvGrpSpPr>
        <p:grpSpPr>
          <a:xfrm rot="2991041">
            <a:off x="3449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2353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575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2195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TextBox 161"/>
          <p:cNvSpPr txBox="1"/>
          <p:nvPr/>
        </p:nvSpPr>
        <p:spPr>
          <a:xfrm>
            <a:off x="5076056" y="1844824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Рисуем </a:t>
            </a:r>
            <a:r>
              <a:rPr lang="ru-RU" sz="1400" dirty="0" err="1" smtClean="0"/>
              <a:t>нелицевые</a:t>
            </a:r>
            <a:r>
              <a:rPr lang="ru-RU" sz="1400" dirty="0" smtClean="0"/>
              <a:t> стороны теневого объема, инкрементируя содержимое буфера трафарета, где тест глубины не проходит</a:t>
            </a:r>
            <a:endParaRPr lang="ru-RU" sz="1400" dirty="0"/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791580" y="4905164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3635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TextBox 185"/>
          <p:cNvSpPr txBox="1"/>
          <p:nvPr/>
        </p:nvSpPr>
        <p:spPr>
          <a:xfrm>
            <a:off x="5076056" y="2708920"/>
            <a:ext cx="4067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Рисуем лицевые стороны теневого объема, декрементируя содержимое буфера трафарета, где тест глубины не проходит</a:t>
            </a:r>
            <a:endParaRPr lang="ru-RU" sz="1400" dirty="0"/>
          </a:p>
        </p:txBody>
      </p:sp>
      <p:cxnSp>
        <p:nvCxnSpPr>
          <p:cNvPr id="187" name="Прямая соединительная линия 186"/>
          <p:cNvCxnSpPr/>
          <p:nvPr/>
        </p:nvCxnSpPr>
        <p:spPr>
          <a:xfrm rot="16200000" flipH="1">
            <a:off x="3970458" y="3325692"/>
            <a:ext cx="488708" cy="4095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/>
          <p:cNvCxnSpPr/>
          <p:nvPr/>
        </p:nvCxnSpPr>
        <p:spPr>
          <a:xfrm rot="16200000" flipH="1">
            <a:off x="4463976" y="5121201"/>
            <a:ext cx="927376" cy="2792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/>
          <p:nvPr/>
        </p:nvCxnSpPr>
        <p:spPr>
          <a:xfrm rot="16200000" flipH="1">
            <a:off x="4076701" y="4086224"/>
            <a:ext cx="1023939" cy="3476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5076056" y="3501008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Рисуем освещенные части сцены там, где </a:t>
            </a:r>
            <a:r>
              <a:rPr lang="en-US" sz="1400" dirty="0" smtClean="0"/>
              <a:t>stencil=0</a:t>
            </a:r>
            <a:endParaRPr lang="ru-RU" sz="1400" dirty="0"/>
          </a:p>
        </p:txBody>
      </p:sp>
      <p:cxnSp>
        <p:nvCxnSpPr>
          <p:cNvPr id="43" name="Прямая соединительная линия 42"/>
          <p:cNvCxnSpPr>
            <a:stCxn id="145" idx="2"/>
          </p:cNvCxnSpPr>
          <p:nvPr/>
        </p:nvCxnSpPr>
        <p:spPr>
          <a:xfrm flipV="1">
            <a:off x="1141671" y="2996952"/>
            <a:ext cx="3430329" cy="154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145" idx="2"/>
          </p:cNvCxnSpPr>
          <p:nvPr/>
        </p:nvCxnSpPr>
        <p:spPr>
          <a:xfrm>
            <a:off x="1141671" y="4538616"/>
            <a:ext cx="3862377" cy="25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619672" y="385175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596274" y="428380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619672" y="443711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71" name="Прямая соединительная линия 70"/>
          <p:cNvCxnSpPr>
            <a:stCxn id="145" idx="2"/>
          </p:cNvCxnSpPr>
          <p:nvPr/>
        </p:nvCxnSpPr>
        <p:spPr>
          <a:xfrm>
            <a:off x="1141671" y="4538616"/>
            <a:ext cx="4438441" cy="1338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/>
          <p:cNvCxnSpPr/>
          <p:nvPr/>
        </p:nvCxnSpPr>
        <p:spPr>
          <a:xfrm rot="16200000" flipH="1">
            <a:off x="4788024" y="6021288"/>
            <a:ext cx="864096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единительная линия 76"/>
          <p:cNvCxnSpPr>
            <a:stCxn id="145" idx="2"/>
          </p:cNvCxnSpPr>
          <p:nvPr/>
        </p:nvCxnSpPr>
        <p:spPr>
          <a:xfrm>
            <a:off x="1141671" y="4538616"/>
            <a:ext cx="1846153" cy="24907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596274" y="464384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+1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1619672" y="5363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cxnSp>
        <p:nvCxnSpPr>
          <p:cNvPr id="83" name="Прямая соединительная линия 82"/>
          <p:cNvCxnSpPr>
            <a:stCxn id="145" idx="2"/>
          </p:cNvCxnSpPr>
          <p:nvPr/>
        </p:nvCxnSpPr>
        <p:spPr>
          <a:xfrm flipV="1">
            <a:off x="1141671" y="3429000"/>
            <a:ext cx="3574345" cy="1109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 rot="10800000" flipV="1">
            <a:off x="3286126" y="3284983"/>
            <a:ext cx="709811" cy="6107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886036" y="40050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92" name="Прямая соединительная линия 91"/>
          <p:cNvCxnSpPr/>
          <p:nvPr/>
        </p:nvCxnSpPr>
        <p:spPr>
          <a:xfrm rot="10800000">
            <a:off x="2699792" y="6597352"/>
            <a:ext cx="266429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>
            <a:off x="2195736" y="6597352"/>
            <a:ext cx="50405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единительная линия 98"/>
          <p:cNvCxnSpPr/>
          <p:nvPr/>
        </p:nvCxnSpPr>
        <p:spPr>
          <a:xfrm rot="5400000">
            <a:off x="1979712" y="4437112"/>
            <a:ext cx="1872208" cy="7200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145" idx="2"/>
          </p:cNvCxnSpPr>
          <p:nvPr/>
        </p:nvCxnSpPr>
        <p:spPr>
          <a:xfrm>
            <a:off x="1141671" y="4538616"/>
            <a:ext cx="2278201" cy="1914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единительная линия 106"/>
          <p:cNvCxnSpPr/>
          <p:nvPr/>
        </p:nvCxnSpPr>
        <p:spPr>
          <a:xfrm rot="5400000">
            <a:off x="2227793" y="5873525"/>
            <a:ext cx="468252" cy="1877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1619672" y="501317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cxnSp>
        <p:nvCxnSpPr>
          <p:cNvPr id="111" name="Прямая соединительная линия 110"/>
          <p:cNvCxnSpPr/>
          <p:nvPr/>
        </p:nvCxnSpPr>
        <p:spPr>
          <a:xfrm rot="5400000">
            <a:off x="2085442" y="6312974"/>
            <a:ext cx="394672" cy="17408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/>
          <p:nvPr/>
        </p:nvCxnSpPr>
        <p:spPr>
          <a:xfrm flipV="1">
            <a:off x="3299518" y="3284984"/>
            <a:ext cx="709811" cy="58216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Дуга 116"/>
          <p:cNvSpPr/>
          <p:nvPr/>
        </p:nvSpPr>
        <p:spPr>
          <a:xfrm>
            <a:off x="2195736" y="5589240"/>
            <a:ext cx="3240360" cy="648072"/>
          </a:xfrm>
          <a:prstGeom prst="arc">
            <a:avLst>
              <a:gd name="adj1" fmla="val 10678398"/>
              <a:gd name="adj2" fmla="val 11329168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3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3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3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3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162" grpId="0"/>
      <p:bldP spid="186" grpId="0"/>
      <p:bldP spid="217" grpId="0"/>
      <p:bldP spid="68" grpId="0"/>
      <p:bldP spid="70" grpId="0"/>
      <p:bldP spid="81" grpId="0"/>
      <p:bldP spid="82" grpId="0"/>
      <p:bldP spid="90" grpId="0"/>
      <p:bldP spid="110" grpId="0"/>
      <p:bldP spid="1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Полилиния 225"/>
          <p:cNvSpPr/>
          <p:nvPr/>
        </p:nvSpPr>
        <p:spPr>
          <a:xfrm>
            <a:off x="2483768" y="3752201"/>
            <a:ext cx="2661139" cy="2227385"/>
          </a:xfrm>
          <a:custGeom>
            <a:avLst/>
            <a:gdLst>
              <a:gd name="connsiteX0" fmla="*/ 797169 w 2661139"/>
              <a:gd name="connsiteY0" fmla="*/ 152400 h 2227385"/>
              <a:gd name="connsiteX1" fmla="*/ 1981200 w 2661139"/>
              <a:gd name="connsiteY1" fmla="*/ 0 h 2227385"/>
              <a:gd name="connsiteX2" fmla="*/ 2661139 w 2661139"/>
              <a:gd name="connsiteY2" fmla="*/ 2227385 h 2227385"/>
              <a:gd name="connsiteX3" fmla="*/ 0 w 2661139"/>
              <a:gd name="connsiteY3" fmla="*/ 2215662 h 2227385"/>
              <a:gd name="connsiteX4" fmla="*/ 797169 w 2661139"/>
              <a:gd name="connsiteY4" fmla="*/ 152400 h 222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1139" h="2227385">
                <a:moveTo>
                  <a:pt x="797169" y="152400"/>
                </a:moveTo>
                <a:lnTo>
                  <a:pt x="1981200" y="0"/>
                </a:lnTo>
                <a:lnTo>
                  <a:pt x="2661139" y="2227385"/>
                </a:lnTo>
                <a:lnTo>
                  <a:pt x="0" y="2215662"/>
                </a:lnTo>
                <a:lnTo>
                  <a:pt x="797169" y="1524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1" name="Заголовок 1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Depth-fail</a:t>
            </a:r>
            <a:r>
              <a:rPr lang="ru-RU" dirty="0" smtClean="0"/>
              <a:t> алгоритм</a:t>
            </a:r>
            <a:endParaRPr lang="ru-RU" dirty="0"/>
          </a:p>
        </p:txBody>
      </p:sp>
      <p:grpSp>
        <p:nvGrpSpPr>
          <p:cNvPr id="2" name="Группа 63"/>
          <p:cNvGrpSpPr/>
          <p:nvPr/>
        </p:nvGrpSpPr>
        <p:grpSpPr>
          <a:xfrm>
            <a:off x="3059832" y="4869160"/>
            <a:ext cx="288032" cy="216024"/>
            <a:chOff x="1115616" y="3284984"/>
            <a:chExt cx="288032" cy="216024"/>
          </a:xfrm>
        </p:grpSpPr>
        <p:cxnSp>
          <p:nvCxnSpPr>
            <p:cNvPr id="143" name="Прямая соединительная линия 142"/>
            <p:cNvCxnSpPr/>
            <p:nvPr/>
          </p:nvCxnSpPr>
          <p:spPr>
            <a:xfrm flipV="1">
              <a:off x="1115616" y="3284984"/>
              <a:ext cx="288032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Прямая соединительная линия 143"/>
            <p:cNvCxnSpPr/>
            <p:nvPr/>
          </p:nvCxnSpPr>
          <p:spPr>
            <a:xfrm>
              <a:off x="1115616" y="3356992"/>
              <a:ext cx="288032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Овал 144"/>
            <p:cNvSpPr/>
            <p:nvPr/>
          </p:nvSpPr>
          <p:spPr>
            <a:xfrm flipH="1">
              <a:off x="1311976" y="3314480"/>
              <a:ext cx="45719" cy="144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" name="Группа 45"/>
          <p:cNvGrpSpPr/>
          <p:nvPr/>
        </p:nvGrpSpPr>
        <p:grpSpPr>
          <a:xfrm rot="2991041">
            <a:off x="3449295" y="3528035"/>
            <a:ext cx="1080120" cy="955768"/>
            <a:chOff x="6084168" y="4077072"/>
            <a:chExt cx="1080120" cy="955768"/>
          </a:xfrm>
        </p:grpSpPr>
        <p:sp>
          <p:nvSpPr>
            <p:cNvPr id="147" name="Прямоугольник с одним вырезанным углом 146"/>
            <p:cNvSpPr/>
            <p:nvPr/>
          </p:nvSpPr>
          <p:spPr>
            <a:xfrm>
              <a:off x="6084168" y="4077072"/>
              <a:ext cx="1053805" cy="922079"/>
            </a:xfrm>
            <a:prstGeom prst="snip1Rect">
              <a:avLst>
                <a:gd name="adj" fmla="val 48795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8" name="Прямая соединительная линия 147"/>
            <p:cNvCxnSpPr/>
            <p:nvPr/>
          </p:nvCxnSpPr>
          <p:spPr>
            <a:xfrm rot="5400000" flipH="1" flipV="1">
              <a:off x="5616116" y="4545124"/>
              <a:ext cx="936104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Прямая соединительная линия 148"/>
            <p:cNvCxnSpPr/>
            <p:nvPr/>
          </p:nvCxnSpPr>
          <p:spPr>
            <a:xfrm rot="10800000">
              <a:off x="6084168" y="4077072"/>
              <a:ext cx="648072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Прямая соединительная линия 149"/>
            <p:cNvCxnSpPr/>
            <p:nvPr/>
          </p:nvCxnSpPr>
          <p:spPr>
            <a:xfrm rot="16200000" flipV="1">
              <a:off x="6715433" y="4100052"/>
              <a:ext cx="462117" cy="422788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Прямая соединительная линия 150"/>
            <p:cNvCxnSpPr/>
            <p:nvPr/>
          </p:nvCxnSpPr>
          <p:spPr>
            <a:xfrm rot="10800000" flipV="1">
              <a:off x="6084168" y="5013176"/>
              <a:ext cx="1080120" cy="2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Прямая соединительная линия 151"/>
            <p:cNvCxnSpPr/>
            <p:nvPr/>
          </p:nvCxnSpPr>
          <p:spPr>
            <a:xfrm rot="5400000">
              <a:off x="6902428" y="4780812"/>
              <a:ext cx="504056" cy="0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Прямая соединительная линия 155"/>
          <p:cNvCxnSpPr/>
          <p:nvPr/>
        </p:nvCxnSpPr>
        <p:spPr>
          <a:xfrm rot="16200000" flipH="1">
            <a:off x="2353444" y="3775348"/>
            <a:ext cx="4653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/>
          <p:nvPr/>
        </p:nvCxnSpPr>
        <p:spPr>
          <a:xfrm rot="5400000">
            <a:off x="575556" y="3681028"/>
            <a:ext cx="4824536" cy="1872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Овал 158"/>
          <p:cNvSpPr/>
          <p:nvPr/>
        </p:nvSpPr>
        <p:spPr>
          <a:xfrm>
            <a:off x="2195736" y="5589240"/>
            <a:ext cx="3240360" cy="64807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7" name="Прямая соединительная линия 166"/>
          <p:cNvCxnSpPr/>
          <p:nvPr/>
        </p:nvCxnSpPr>
        <p:spPr>
          <a:xfrm rot="5400000">
            <a:off x="2951820" y="5121188"/>
            <a:ext cx="1800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10-конечная звезда 156"/>
          <p:cNvSpPr/>
          <p:nvPr/>
        </p:nvSpPr>
        <p:spPr>
          <a:xfrm>
            <a:off x="3635896" y="1916832"/>
            <a:ext cx="576064" cy="576064"/>
          </a:xfrm>
          <a:prstGeom prst="star10">
            <a:avLst>
              <a:gd name="adj" fmla="val 23758"/>
              <a:gd name="hf" fmla="val 10514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7" name="TextBox 216"/>
          <p:cNvSpPr txBox="1"/>
          <p:nvPr/>
        </p:nvSpPr>
        <p:spPr>
          <a:xfrm>
            <a:off x="5076056" y="1988840"/>
            <a:ext cx="4067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Отсутствует проблема нахождения наблюдателя в тени источника света</a:t>
            </a:r>
            <a:endParaRPr lang="ru-RU" sz="1400" dirty="0"/>
          </a:p>
        </p:txBody>
      </p:sp>
      <p:cxnSp>
        <p:nvCxnSpPr>
          <p:cNvPr id="50" name="Прямая соединительная линия 49"/>
          <p:cNvCxnSpPr>
            <a:stCxn id="145" idx="2"/>
          </p:cNvCxnSpPr>
          <p:nvPr/>
        </p:nvCxnSpPr>
        <p:spPr>
          <a:xfrm flipV="1">
            <a:off x="3301911" y="2780928"/>
            <a:ext cx="1630129" cy="2189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145" idx="2"/>
          </p:cNvCxnSpPr>
          <p:nvPr/>
        </p:nvCxnSpPr>
        <p:spPr>
          <a:xfrm flipV="1">
            <a:off x="3301911" y="4221088"/>
            <a:ext cx="2062177" cy="7495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/>
          <p:nvPr/>
        </p:nvCxnSpPr>
        <p:spPr>
          <a:xfrm rot="16200000" flipH="1">
            <a:off x="4294187" y="3649662"/>
            <a:ext cx="158754" cy="1301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 rot="16200000" flipH="1">
            <a:off x="4208465" y="4011614"/>
            <a:ext cx="676275" cy="2286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779912" y="429309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+1</a:t>
            </a:r>
            <a:endParaRPr lang="ru-RU" dirty="0"/>
          </a:p>
        </p:txBody>
      </p:sp>
      <p:cxnSp>
        <p:nvCxnSpPr>
          <p:cNvPr id="69" name="Прямая соединительная линия 68"/>
          <p:cNvCxnSpPr/>
          <p:nvPr/>
        </p:nvCxnSpPr>
        <p:spPr>
          <a:xfrm rot="16200000" flipH="1">
            <a:off x="4246575" y="4903774"/>
            <a:ext cx="1250157" cy="4088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45" idx="2"/>
          </p:cNvCxnSpPr>
          <p:nvPr/>
        </p:nvCxnSpPr>
        <p:spPr>
          <a:xfrm>
            <a:off x="3301911" y="4970664"/>
            <a:ext cx="2206193" cy="906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3779912" y="479715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rot="16200000" flipH="1">
            <a:off x="4788024" y="6021287"/>
            <a:ext cx="864097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4139952" y="6597352"/>
            <a:ext cx="1224136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единительная линия 92"/>
          <p:cNvCxnSpPr>
            <a:stCxn id="145" idx="7"/>
          </p:cNvCxnSpPr>
          <p:nvPr/>
        </p:nvCxnSpPr>
        <p:spPr>
          <a:xfrm rot="16200000" flipH="1">
            <a:off x="2826612" y="5356021"/>
            <a:ext cx="1821621" cy="949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3779912" y="5301208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+1</a:t>
            </a:r>
            <a:endParaRPr lang="ru-RU" dirty="0"/>
          </a:p>
        </p:txBody>
      </p:sp>
      <p:cxnSp>
        <p:nvCxnSpPr>
          <p:cNvPr id="97" name="Прямая соединительная линия 96"/>
          <p:cNvCxnSpPr/>
          <p:nvPr/>
        </p:nvCxnSpPr>
        <p:spPr>
          <a:xfrm>
            <a:off x="2195736" y="6597352"/>
            <a:ext cx="1944216" cy="1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 rot="5400000" flipH="1" flipV="1">
            <a:off x="1367644" y="4689141"/>
            <a:ext cx="2736305" cy="108012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/>
          <p:cNvCxnSpPr>
            <a:stCxn id="226" idx="0"/>
          </p:cNvCxnSpPr>
          <p:nvPr/>
        </p:nvCxnSpPr>
        <p:spPr>
          <a:xfrm flipV="1">
            <a:off x="3280937" y="3284984"/>
            <a:ext cx="714999" cy="61961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/>
          <p:cNvCxnSpPr>
            <a:stCxn id="147" idx="3"/>
          </p:cNvCxnSpPr>
          <p:nvPr/>
        </p:nvCxnSpPr>
        <p:spPr>
          <a:xfrm flipH="1" flipV="1">
            <a:off x="3995936" y="3284984"/>
            <a:ext cx="350214" cy="40274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Возможная проблема </a:t>
            </a:r>
            <a:r>
              <a:rPr lang="en-US" dirty="0" smtClean="0"/>
              <a:t>depth fail-</a:t>
            </a:r>
            <a:r>
              <a:rPr lang="ru-RU" dirty="0" smtClean="0"/>
              <a:t>алгоритма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Грани теневого объема могут быть отсечены дальней плоскостью отсечения и привести к визуальным артефактам</a:t>
            </a:r>
          </a:p>
          <a:p>
            <a:pPr lvl="1"/>
            <a:r>
              <a:rPr lang="ru-RU" dirty="0" smtClean="0"/>
              <a:t>Это менее вероятно, нежели для отсечению ближней плоскостью</a:t>
            </a:r>
          </a:p>
          <a:p>
            <a:r>
              <a:rPr lang="ru-RU" dirty="0" smtClean="0"/>
              <a:t>Проблема решается «вытягиванием» теневого объема в «бесконечность» и модификацией матрицы проецирования так, чтобы дальняя плоскость отсечения находилась в бесконечности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Модификация матрицы проецирования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2987824" y="2204864"/>
          <a:ext cx="5789976" cy="1872208"/>
        </p:xfrm>
        <a:graphic>
          <a:graphicData uri="http://schemas.openxmlformats.org/presentationml/2006/ole">
            <p:oleObj spid="_x0000_s9218" name="Формула" r:id="rId3" imgW="4241520" imgH="1371600" progId="Equation.3">
              <p:embed/>
            </p:oleObj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2721099" y="4365104"/>
          <a:ext cx="6422901" cy="1734006"/>
        </p:xfrm>
        <a:graphic>
          <a:graphicData uri="http://schemas.openxmlformats.org/presentationml/2006/ole">
            <p:oleObj spid="_x0000_s9219" name="Формула" r:id="rId4" imgW="4609800" imgH="124452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12" y="2564904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Стандартная матрица проецирования (</a:t>
            </a:r>
            <a:r>
              <a:rPr lang="en-US" dirty="0" err="1" smtClean="0"/>
              <a:t>glFrustum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486916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Модифицированная матрица проецирования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Решение проблемы отсечения дальней плоскостью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Бесконечно удаленная точка получается путем задания ее координаты </a:t>
            </a:r>
            <a:r>
              <a:rPr lang="en-US" dirty="0" smtClean="0"/>
              <a:t>w </a:t>
            </a:r>
            <a:r>
              <a:rPr lang="ru-RU" dirty="0" smtClean="0"/>
              <a:t>в 0.0</a:t>
            </a:r>
          </a:p>
          <a:p>
            <a:r>
              <a:rPr lang="ru-RU" dirty="0" smtClean="0"/>
              <a:t>Особенности</a:t>
            </a:r>
          </a:p>
          <a:p>
            <a:pPr lvl="1"/>
            <a:r>
              <a:rPr lang="ru-RU" dirty="0" smtClean="0"/>
              <a:t>Дальняя плоскость не отсекает вершины, удаленные на конечную </a:t>
            </a:r>
            <a:r>
              <a:rPr lang="ru-RU" dirty="0" err="1" smtClean="0"/>
              <a:t>дистацию</a:t>
            </a:r>
            <a:endParaRPr lang="ru-RU" dirty="0" smtClean="0"/>
          </a:p>
          <a:p>
            <a:pPr lvl="1"/>
            <a:r>
              <a:rPr lang="ru-RU" dirty="0" smtClean="0"/>
              <a:t>Точность представления значений в буфере глубины меняется незначительно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Проецирование бесконечно удаленной точки</a:t>
            </a:r>
            <a:endParaRPr lang="ru-RU" dirty="0"/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509588" y="1847850"/>
          <a:ext cx="5029200" cy="4889500"/>
        </p:xfrm>
        <a:graphic>
          <a:graphicData uri="http://schemas.openxmlformats.org/presentationml/2006/ole">
            <p:oleObj spid="_x0000_s10244" name="Формула" r:id="rId3" imgW="4203360" imgH="4089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Проецирование конечно удаленной точки</a:t>
            </a:r>
            <a:endParaRPr lang="ru-RU" dirty="0"/>
          </a:p>
        </p:txBody>
      </p:sp>
      <p:graphicFrame>
        <p:nvGraphicFramePr>
          <p:cNvPr id="10244" name="Object 2"/>
          <p:cNvGraphicFramePr>
            <a:graphicFrameLocks noChangeAspect="1"/>
          </p:cNvGraphicFramePr>
          <p:nvPr/>
        </p:nvGraphicFramePr>
        <p:xfrm>
          <a:off x="509588" y="1833563"/>
          <a:ext cx="5029200" cy="4919662"/>
        </p:xfrm>
        <a:graphic>
          <a:graphicData uri="http://schemas.openxmlformats.org/presentationml/2006/ole">
            <p:oleObj spid="_x0000_s11266" name="Формула" r:id="rId3" imgW="4203360" imgH="4114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Достоинства технологии </a:t>
            </a:r>
            <a:r>
              <a:rPr lang="en-US" dirty="0" smtClean="0"/>
              <a:t>Stencil Shadow volumes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Возможность </a:t>
            </a:r>
            <a:r>
              <a:rPr lang="ru-RU" dirty="0" err="1" smtClean="0"/>
              <a:t>самозатенения</a:t>
            </a:r>
            <a:endParaRPr lang="ru-RU" dirty="0" smtClean="0"/>
          </a:p>
          <a:p>
            <a:r>
              <a:rPr lang="ru-RU" dirty="0" smtClean="0"/>
              <a:t>При должном применении изображения лишены ряда визуальных артефактов, присущих ряду других методов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8047" y="1916832"/>
            <a:ext cx="396044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Недостатки технологии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Тени получаются слишком резкими</a:t>
            </a:r>
          </a:p>
          <a:p>
            <a:pPr lvl="1"/>
            <a:r>
              <a:rPr lang="ru-RU" dirty="0" smtClean="0"/>
              <a:t>Можно решить за счет многопроходной визуализации</a:t>
            </a:r>
          </a:p>
          <a:p>
            <a:r>
              <a:rPr lang="ru-RU" dirty="0" smtClean="0"/>
              <a:t>Высокие требования к скорости закрашивания полигонов</a:t>
            </a:r>
          </a:p>
          <a:p>
            <a:r>
              <a:rPr lang="ru-RU" dirty="0" smtClean="0"/>
              <a:t>Сложность объектов сцены заметно влияет на производительность приложения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теневого объема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Stencil Shadow Volume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Особенности построения теневого объема на </a:t>
            </a:r>
            <a:r>
              <a:rPr lang="en-US" dirty="0" smtClean="0"/>
              <a:t>GPU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Геометрия теневого объема динамически изменяется при взаимном изменении положения источника света и объекта</a:t>
            </a:r>
          </a:p>
          <a:p>
            <a:r>
              <a:rPr lang="ru-RU" dirty="0" smtClean="0"/>
              <a:t>Существующая технология требует генерирования новых вершин и граней дополнительно к вершинам и граням оригинального объекта</a:t>
            </a:r>
          </a:p>
          <a:p>
            <a:pPr lvl="1"/>
            <a:r>
              <a:rPr lang="ru-RU" dirty="0" smtClean="0"/>
              <a:t>Вершинный </a:t>
            </a:r>
            <a:r>
              <a:rPr lang="ru-RU" dirty="0" err="1" smtClean="0"/>
              <a:t>шейдер</a:t>
            </a:r>
            <a:r>
              <a:rPr lang="ru-RU" dirty="0" smtClean="0"/>
              <a:t> не может добавлять новые вершины или отбрасывать существующие</a:t>
            </a:r>
          </a:p>
          <a:p>
            <a:pPr lvl="1"/>
            <a:r>
              <a:rPr lang="ru-RU" dirty="0" smtClean="0"/>
              <a:t>Объект должен содержать некоторую дополнительную информацию для построения теневого объема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Дополнение полигональной сетки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К оригинальной модели добавляются дополнительные вершины и грани, задающие ребро</a:t>
            </a:r>
          </a:p>
          <a:p>
            <a:pPr lvl="1"/>
            <a:r>
              <a:rPr lang="ru-RU" dirty="0" smtClean="0"/>
              <a:t>Ребро представляется в виде пары вырожденных треугольников</a:t>
            </a:r>
          </a:p>
          <a:p>
            <a:pPr lvl="1"/>
            <a:r>
              <a:rPr lang="ru-RU" dirty="0" smtClean="0"/>
              <a:t>4 вершины на ребро – по 2 вершины, хранящих нормали соседних граней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3992" y="2924944"/>
            <a:ext cx="4390665" cy="19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Вытягивание вершин </a:t>
            </a:r>
            <a:r>
              <a:rPr lang="ru-RU" dirty="0" err="1" smtClean="0"/>
              <a:t>нелицевых</a:t>
            </a:r>
            <a:r>
              <a:rPr lang="ru-RU" dirty="0" smtClean="0"/>
              <a:t> граней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Вершинный </a:t>
            </a:r>
            <a:r>
              <a:rPr lang="ru-RU" dirty="0" err="1" smtClean="0"/>
              <a:t>шейдер</a:t>
            </a:r>
            <a:r>
              <a:rPr lang="ru-RU" dirty="0" smtClean="0"/>
              <a:t> выполняет «вытягивание» «неосвещенных» вершин от источника света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4366" y="3212977"/>
            <a:ext cx="4870224" cy="151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Вершинный </a:t>
            </a:r>
            <a:r>
              <a:rPr lang="ru-RU" dirty="0" err="1" smtClean="0"/>
              <a:t>шейдер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2276872"/>
            <a:ext cx="792088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58775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источник света в системе координат наблюдателя</a:t>
            </a:r>
          </a:p>
          <a:p>
            <a:pPr defTabSz="3587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uniform vec4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Степень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Вытягивания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полигонов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uniform float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ExtrusionFactor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8775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defTabSz="3587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87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vec4 pos = 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gl_ModelViewMatrix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gl_Vertex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87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vec4 l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LightPosition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– pos;</a:t>
            </a:r>
          </a:p>
          <a:p>
            <a:pPr defTabSz="358775"/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if (dot(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gl_Normal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, l)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0.0)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{</a:t>
            </a:r>
            <a:endParaRPr lang="ru-RU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Вытягиваем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dirty="0" err="1" smtClean="0">
                <a:latin typeface="Courier New" pitchFamily="49" charset="0"/>
                <a:cs typeface="Courier New" pitchFamily="49" charset="0"/>
              </a:rPr>
              <a:t>нелицевую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вершину</a:t>
            </a:r>
            <a:endParaRPr lang="en-US" sz="1600" b="1" dirty="0" smtClean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pos -= l *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ExtrustionFactor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pos.w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0.0;</a:t>
            </a:r>
            <a:r>
              <a:rPr lang="ru-RU" sz="1600" dirty="0" smtClean="0">
                <a:latin typeface="Courier New" pitchFamily="49" charset="0"/>
                <a:cs typeface="Courier New" pitchFamily="49" charset="0"/>
              </a:rPr>
              <a:t> // направляем ее бесконечность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defTabSz="3587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587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16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gl_Position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gl_ProjectionMatrix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 * pos;</a:t>
            </a:r>
          </a:p>
          <a:p>
            <a:pPr defTabSz="358775"/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Оптимизации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Использование теста ножниц (</a:t>
            </a:r>
            <a:r>
              <a:rPr lang="en-US" dirty="0" smtClean="0"/>
              <a:t>scissors test)</a:t>
            </a:r>
            <a:r>
              <a:rPr lang="ru-RU" dirty="0" smtClean="0"/>
              <a:t>, ограничивающих область теневого объема</a:t>
            </a:r>
          </a:p>
          <a:p>
            <a:r>
              <a:rPr lang="ru-RU" dirty="0" smtClean="0"/>
              <a:t>Двусторонний </a:t>
            </a:r>
            <a:r>
              <a:rPr lang="en-US" dirty="0" smtClean="0"/>
              <a:t>Stencil-</a:t>
            </a:r>
            <a:r>
              <a:rPr lang="ru-RU" dirty="0" smtClean="0"/>
              <a:t>буфер</a:t>
            </a:r>
          </a:p>
          <a:p>
            <a:pPr lvl="1"/>
            <a:r>
              <a:rPr lang="ru-RU" dirty="0" smtClean="0"/>
              <a:t>Расширение </a:t>
            </a:r>
            <a:r>
              <a:rPr lang="en-US" dirty="0" err="1" smtClean="0">
                <a:hlinkClick r:id="rId2"/>
              </a:rPr>
              <a:t>GL_EXT_stencil_two_side</a:t>
            </a:r>
            <a:r>
              <a:rPr lang="en-US" dirty="0" smtClean="0"/>
              <a:t> </a:t>
            </a:r>
            <a:endParaRPr lang="ru-RU" dirty="0" smtClean="0"/>
          </a:p>
          <a:p>
            <a:pPr lvl="2"/>
            <a:r>
              <a:rPr lang="ru-RU" dirty="0" smtClean="0"/>
              <a:t>Позволяет задать различные операции над буфером трафарета для лицевых и </a:t>
            </a:r>
            <a:r>
              <a:rPr lang="ru-RU" dirty="0" err="1" smtClean="0"/>
              <a:t>нелицевых</a:t>
            </a:r>
            <a:r>
              <a:rPr lang="ru-RU" dirty="0" smtClean="0"/>
              <a:t> граней</a:t>
            </a:r>
          </a:p>
          <a:p>
            <a:pPr lvl="2"/>
            <a:r>
              <a:rPr lang="ru-RU" dirty="0" smtClean="0"/>
              <a:t>Визуализация теневого объема осуществляется только один раз</a:t>
            </a:r>
          </a:p>
          <a:p>
            <a:r>
              <a:rPr lang="ru-RU" dirty="0" smtClean="0"/>
              <a:t>Циклический </a:t>
            </a:r>
            <a:r>
              <a:rPr lang="en-US" dirty="0" smtClean="0"/>
              <a:t>Stencil-buffer</a:t>
            </a:r>
          </a:p>
          <a:p>
            <a:pPr lvl="1"/>
            <a:r>
              <a:rPr lang="ru-RU" dirty="0" smtClean="0"/>
              <a:t>Расширение </a:t>
            </a:r>
            <a:r>
              <a:rPr lang="en-US" dirty="0" err="1" smtClean="0">
                <a:hlinkClick r:id="rId3"/>
              </a:rPr>
              <a:t>GL_EXT_stencil_wrap</a:t>
            </a:r>
            <a:endParaRPr lang="ru-RU" dirty="0" smtClean="0"/>
          </a:p>
          <a:p>
            <a:pPr lvl="2"/>
            <a:r>
              <a:rPr lang="ru-RU" dirty="0" smtClean="0"/>
              <a:t>Позволяет избежать «насыщения» значений в буфере трафарета и уменьшить вероятность возникновения визуальных артефактов для сложных теневых </a:t>
            </a:r>
            <a:r>
              <a:rPr lang="ru-RU" dirty="0" err="1" smtClean="0"/>
              <a:t>объемо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mapping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mapping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Технология добавления теней к визуализированной сцене</a:t>
            </a:r>
          </a:p>
          <a:p>
            <a:r>
              <a:rPr lang="ru-RU" dirty="0" smtClean="0"/>
              <a:t>Построение тени заключается в проверке видимости фрагмента из положения источника света</a:t>
            </a:r>
          </a:p>
          <a:p>
            <a:pPr lvl="1"/>
            <a:r>
              <a:rPr lang="ru-RU" dirty="0" smtClean="0"/>
              <a:t>Проверка осуществляется путем сравнения глубины фрагмента относительно источника света с буфером глубины, хранящемся в текстуре </a:t>
            </a:r>
            <a:r>
              <a:rPr lang="en-US" dirty="0" smtClean="0"/>
              <a:t>(shadow map)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Принцип работы алгоритма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Из положения источника света все видимые объекты будут освещены</a:t>
            </a:r>
          </a:p>
          <a:p>
            <a:pPr lvl="1"/>
            <a:r>
              <a:rPr lang="ru-RU" dirty="0" smtClean="0"/>
              <a:t>Все объекты, находящиеся за ними, будут в тени</a:t>
            </a:r>
          </a:p>
          <a:p>
            <a:pPr lvl="1"/>
            <a:r>
              <a:rPr lang="ru-RU" dirty="0" smtClean="0"/>
              <a:t>Для наблюдателя точка будет казаться затененной, если она видна ему, но не источнику света</a:t>
            </a:r>
          </a:p>
          <a:p>
            <a:r>
              <a:rPr lang="ru-RU" b="1" dirty="0" smtClean="0"/>
              <a:t>Построение тени.</a:t>
            </a:r>
            <a:r>
              <a:rPr lang="ru-RU" dirty="0" smtClean="0"/>
              <a:t> Строится изображение сцены из положения источника света, при этом глубина фрагментов сохраняется в текстуру теней</a:t>
            </a:r>
          </a:p>
          <a:p>
            <a:r>
              <a:rPr lang="ru-RU" b="1" dirty="0" smtClean="0"/>
              <a:t>Затенение сцены.</a:t>
            </a:r>
            <a:r>
              <a:rPr lang="ru-RU" dirty="0" smtClean="0"/>
              <a:t> Затем сцена строится обычным образом, при этом осуществляется сравнение глубины фрагмента (относительно источника света) с глубиной из текстуры теней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4164" y="1935163"/>
            <a:ext cx="3166247" cy="473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0" y="2132856"/>
            <a:ext cx="298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 сцены от наблюдателя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372200" y="2132856"/>
            <a:ext cx="27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Вид сцены от источника света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" y="4005064"/>
            <a:ext cx="22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Теневая карта – (светлее = глубже)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444208" y="3861048"/>
            <a:ext cx="2267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Теневая карта , спроецированная на вид сцены с </a:t>
            </a:r>
            <a:r>
              <a:rPr lang="ru-RU" dirty="0" err="1" smtClean="0"/>
              <a:t>т.з</a:t>
            </a:r>
            <a:r>
              <a:rPr lang="ru-RU" dirty="0" smtClean="0"/>
              <a:t>. наблюдателя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51520" y="5373216"/>
            <a:ext cx="2267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Расстояние до источника света с </a:t>
            </a:r>
            <a:r>
              <a:rPr lang="ru-RU" dirty="0" err="1" smtClean="0"/>
              <a:t>т.з</a:t>
            </a:r>
            <a:r>
              <a:rPr lang="ru-RU" dirty="0" smtClean="0"/>
              <a:t>. наблюдателя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516216" y="5229200"/>
            <a:ext cx="2627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Сцена, построенная с учетом сравнения глубины двух предыдущих изображений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тени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Сцена строится из положения источника света</a:t>
            </a:r>
          </a:p>
          <a:p>
            <a:pPr lvl="1"/>
            <a:r>
              <a:rPr lang="ru-RU" dirty="0" smtClean="0"/>
              <a:t>Для точечных источников света</a:t>
            </a:r>
          </a:p>
          <a:p>
            <a:pPr lvl="2"/>
            <a:r>
              <a:rPr lang="ru-RU" dirty="0" smtClean="0"/>
              <a:t>Перспективная проекция</a:t>
            </a:r>
          </a:p>
          <a:p>
            <a:pPr lvl="2"/>
            <a:r>
              <a:rPr lang="ru-RU" dirty="0" smtClean="0"/>
              <a:t>Фактически – источник не точечный, а «прямоугольный прожектор»</a:t>
            </a:r>
          </a:p>
          <a:p>
            <a:pPr lvl="1"/>
            <a:r>
              <a:rPr lang="ru-RU" dirty="0" smtClean="0"/>
              <a:t>Для направленных источников света</a:t>
            </a:r>
          </a:p>
          <a:p>
            <a:pPr lvl="2"/>
            <a:r>
              <a:rPr lang="ru-RU" dirty="0" smtClean="0"/>
              <a:t>Ортографическая проекция</a:t>
            </a:r>
          </a:p>
          <a:p>
            <a:r>
              <a:rPr lang="ru-RU" dirty="0" smtClean="0"/>
              <a:t>Запись в буфер цвета обычно не осуществляется для экономии времени</a:t>
            </a:r>
          </a:p>
          <a:p>
            <a:pPr lvl="1"/>
            <a:r>
              <a:rPr lang="ru-RU" dirty="0" smtClean="0"/>
              <a:t>Впрочем, можно создать источник света в виде изображения</a:t>
            </a:r>
          </a:p>
          <a:p>
            <a:r>
              <a:rPr lang="ru-RU" dirty="0" smtClean="0"/>
              <a:t>Несколько источников света – несколько текстур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Shadow volume (</a:t>
            </a:r>
            <a:r>
              <a:rPr lang="ru-RU" dirty="0" smtClean="0"/>
              <a:t>теневой объем)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Технология, используемая в трехмерной графике для добавления теней к визуализированной сцене</a:t>
            </a:r>
          </a:p>
          <a:p>
            <a:r>
              <a:rPr lang="ru-RU" dirty="0" smtClean="0"/>
              <a:t>Трехмерная фигура, задающая регион, заслоненный от источника света</a:t>
            </a:r>
          </a:p>
          <a:p>
            <a:r>
              <a:rPr lang="ru-RU" dirty="0" smtClean="0"/>
              <a:t>Теневой объем разделяет сцену на 2 части</a:t>
            </a:r>
          </a:p>
          <a:p>
            <a:pPr lvl="1"/>
            <a:r>
              <a:rPr lang="ru-RU" dirty="0" smtClean="0"/>
              <a:t>Области, находящиеся в тени</a:t>
            </a:r>
          </a:p>
          <a:p>
            <a:pPr lvl="1"/>
            <a:r>
              <a:rPr lang="ru-RU" dirty="0" smtClean="0"/>
              <a:t>Области, находящиеся за ее пределами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Затенение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Сцена строится из положения </a:t>
            </a:r>
            <a:r>
              <a:rPr lang="ru-RU" dirty="0" smtClean="0"/>
              <a:t>наблюдателя с </a:t>
            </a:r>
            <a:r>
              <a:rPr lang="ru-RU" dirty="0" smtClean="0"/>
              <a:t>применением карты теней</a:t>
            </a:r>
          </a:p>
          <a:p>
            <a:r>
              <a:rPr lang="ru-RU" dirty="0" smtClean="0"/>
              <a:t>Задачи</a:t>
            </a:r>
          </a:p>
          <a:p>
            <a:pPr lvl="1"/>
            <a:r>
              <a:rPr lang="ru-RU" dirty="0" smtClean="0"/>
              <a:t>Найти координаты фрагмента в системе координат </a:t>
            </a:r>
            <a:r>
              <a:rPr lang="ru-RU" dirty="0" smtClean="0"/>
              <a:t>источника света</a:t>
            </a:r>
            <a:endParaRPr lang="ru-RU" dirty="0" smtClean="0"/>
          </a:p>
          <a:p>
            <a:pPr lvl="1"/>
            <a:r>
              <a:rPr lang="ru-RU" dirty="0" smtClean="0"/>
              <a:t>Сравнить данные координаты с величиной из теневой карты</a:t>
            </a:r>
          </a:p>
          <a:p>
            <a:pPr lvl="1"/>
            <a:r>
              <a:rPr lang="ru-RU" dirty="0" smtClean="0"/>
              <a:t>Принять решение о том, виден фрагмент или нет и нарисовать его соответствующим образом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Добавление смещения к глубине полигонов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Значения в</a:t>
            </a:r>
            <a:r>
              <a:rPr lang="en-US" dirty="0" smtClean="0"/>
              <a:t> </a:t>
            </a:r>
            <a:r>
              <a:rPr lang="ru-RU" dirty="0" smtClean="0"/>
              <a:t>карте теней и вычисленное значение глубины могут иметь разную точность</a:t>
            </a:r>
          </a:p>
          <a:p>
            <a:pPr lvl="1"/>
            <a:r>
              <a:rPr lang="ru-RU" dirty="0" smtClean="0"/>
              <a:t>Возможны артефакты </a:t>
            </a:r>
            <a:r>
              <a:rPr lang="en-US" dirty="0" smtClean="0"/>
              <a:t>(z-fighting)</a:t>
            </a:r>
          </a:p>
          <a:p>
            <a:pPr lvl="1"/>
            <a:r>
              <a:rPr lang="ru-RU" dirty="0" smtClean="0"/>
              <a:t>Добавляют небольшое смещение к полигонам при рисовании теней</a:t>
            </a:r>
          </a:p>
          <a:p>
            <a:pPr lvl="2"/>
            <a:r>
              <a:rPr lang="en-US" dirty="0" err="1" smtClean="0"/>
              <a:t>glPolygonOffset</a:t>
            </a:r>
            <a:endParaRPr lang="ru-RU" dirty="0" smtClean="0"/>
          </a:p>
        </p:txBody>
      </p:sp>
      <p:pic>
        <p:nvPicPr>
          <p:cNvPr id="4" name="Picture 3" descr="Stitching or Z-fighting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3848354"/>
            <a:ext cx="3851920" cy="2721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Трансформация в систему координат источника света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/>
        </p:nvGraphicFramePr>
        <p:xfrm>
          <a:off x="539551" y="2276872"/>
          <a:ext cx="7934179" cy="4392488"/>
        </p:xfrm>
        <a:graphic>
          <a:graphicData uri="http://schemas.openxmlformats.org/presentationml/2006/ole">
            <p:oleObj spid="_x0000_s13314" name="Формула" r:id="rId3" imgW="5092560" imgH="28191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«Тест глубины» с использованием карты теней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После трансформации координат фрагмента в систему координат наблюдателя будут получены 3 координаты:</a:t>
            </a:r>
            <a:endParaRPr lang="en-US" dirty="0" smtClean="0"/>
          </a:p>
          <a:p>
            <a:pPr lvl="1"/>
            <a:r>
              <a:rPr lang="en-US" dirty="0" smtClean="0"/>
              <a:t>X,Y – </a:t>
            </a:r>
            <a:r>
              <a:rPr lang="ru-RU" dirty="0" smtClean="0"/>
              <a:t>координаты внутри теневой текстуры</a:t>
            </a:r>
          </a:p>
          <a:p>
            <a:pPr lvl="1"/>
            <a:r>
              <a:rPr lang="en-US" dirty="0" smtClean="0"/>
              <a:t>Z –</a:t>
            </a:r>
            <a:r>
              <a:rPr lang="ru-RU" dirty="0" smtClean="0"/>
              <a:t> глубина фрагмента</a:t>
            </a:r>
          </a:p>
          <a:p>
            <a:r>
              <a:rPr lang="ru-RU" dirty="0" smtClean="0"/>
              <a:t>Сравнивается значение из текстуры с глубиной фрагмента</a:t>
            </a:r>
          </a:p>
          <a:p>
            <a:pPr lvl="1"/>
            <a:r>
              <a:rPr lang="ru-RU" dirty="0" smtClean="0"/>
              <a:t>Координата </a:t>
            </a:r>
            <a:r>
              <a:rPr lang="en-US" dirty="0" smtClean="0"/>
              <a:t>Z</a:t>
            </a:r>
            <a:r>
              <a:rPr lang="ru-RU" dirty="0" smtClean="0"/>
              <a:t> больше значения из карты глубины - фрагмент затенен</a:t>
            </a:r>
          </a:p>
          <a:p>
            <a:pPr lvl="1"/>
            <a:r>
              <a:rPr lang="ru-RU" dirty="0" smtClean="0"/>
              <a:t>В противном случае – фрагмент освещен</a:t>
            </a:r>
          </a:p>
          <a:p>
            <a:pPr lvl="2"/>
            <a:r>
              <a:rPr lang="ru-RU" dirty="0" smtClean="0"/>
              <a:t>Стандартная модель освещения (</a:t>
            </a:r>
            <a:r>
              <a:rPr lang="en-US" dirty="0" err="1" smtClean="0"/>
              <a:t>lambert</a:t>
            </a:r>
            <a:r>
              <a:rPr lang="en-US" dirty="0" smtClean="0"/>
              <a:t>/</a:t>
            </a:r>
            <a:r>
              <a:rPr lang="en-US" dirty="0" err="1" smtClean="0"/>
              <a:t>phong</a:t>
            </a:r>
            <a:r>
              <a:rPr lang="en-US" dirty="0" smtClean="0"/>
              <a:t>,</a:t>
            </a:r>
            <a:r>
              <a:rPr lang="ru-RU" dirty="0" smtClean="0"/>
              <a:t> и т.п.</a:t>
            </a:r>
            <a:r>
              <a:rPr lang="en-US" dirty="0" smtClean="0"/>
              <a:t>)</a:t>
            </a:r>
            <a:endParaRPr lang="ru-RU" dirty="0" smtClean="0"/>
          </a:p>
          <a:p>
            <a:r>
              <a:rPr lang="ru-RU" dirty="0" smtClean="0"/>
              <a:t>Если </a:t>
            </a:r>
            <a:r>
              <a:rPr lang="en-US" dirty="0" smtClean="0"/>
              <a:t>(X,Y)</a:t>
            </a:r>
            <a:r>
              <a:rPr lang="ru-RU" dirty="0" smtClean="0"/>
              <a:t> за пределами текстуры (</a:t>
            </a:r>
            <a:r>
              <a:rPr lang="en-US" dirty="0" smtClean="0"/>
              <a:t>0..1)</a:t>
            </a:r>
            <a:endParaRPr lang="ru-RU" dirty="0" smtClean="0"/>
          </a:p>
          <a:p>
            <a:pPr lvl="1"/>
            <a:r>
              <a:rPr lang="ru-RU" dirty="0" smtClean="0"/>
              <a:t>Фрагмент вне карты глубины и должен быть освещен стандартным образом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Качество тени зависит от размера текстуры</a:t>
            </a:r>
          </a:p>
          <a:p>
            <a:r>
              <a:rPr lang="ru-RU" dirty="0" smtClean="0"/>
              <a:t>Подверженность </a:t>
            </a:r>
            <a:r>
              <a:rPr lang="ru-RU" dirty="0" err="1" smtClean="0"/>
              <a:t>алиасингу</a:t>
            </a:r>
            <a:endParaRPr lang="ru-RU" dirty="0" smtClean="0"/>
          </a:p>
          <a:p>
            <a:pPr lvl="1"/>
            <a:r>
              <a:rPr lang="ru-RU" dirty="0" smtClean="0"/>
              <a:t>Решения</a:t>
            </a:r>
          </a:p>
          <a:p>
            <a:pPr lvl="2"/>
            <a:r>
              <a:rPr lang="en-US" dirty="0" smtClean="0">
                <a:hlinkClick r:id="rId2"/>
              </a:rPr>
              <a:t>Cascaded Shadow Maps</a:t>
            </a:r>
            <a:endParaRPr lang="en-US" dirty="0" smtClean="0"/>
          </a:p>
          <a:p>
            <a:pPr lvl="2"/>
            <a:r>
              <a:rPr lang="en-US" dirty="0" smtClean="0">
                <a:hlinkClick r:id="rId3"/>
              </a:rPr>
              <a:t>Trapezoidal Shadow Maps</a:t>
            </a:r>
            <a:endParaRPr lang="en-US" dirty="0" smtClean="0"/>
          </a:p>
          <a:p>
            <a:pPr lvl="2"/>
            <a:r>
              <a:rPr lang="en-US" dirty="0" smtClean="0">
                <a:hlinkClick r:id="rId4"/>
              </a:rPr>
              <a:t>Light Space Perspective Shadow Maps</a:t>
            </a:r>
            <a:endParaRPr lang="en-US" dirty="0" smtClean="0"/>
          </a:p>
          <a:p>
            <a:pPr lvl="2"/>
            <a:r>
              <a:rPr lang="en-US" dirty="0" smtClean="0">
                <a:hlinkClick r:id="rId5"/>
              </a:rPr>
              <a:t>Parallel-Split Shadow maps</a:t>
            </a:r>
            <a:endParaRPr lang="ru-RU" dirty="0" smtClean="0"/>
          </a:p>
          <a:p>
            <a:r>
              <a:rPr lang="ru-RU" dirty="0" smtClean="0"/>
              <a:t>Могут иметь резкие края</a:t>
            </a:r>
            <a:endParaRPr lang="en-US" dirty="0" smtClean="0"/>
          </a:p>
          <a:p>
            <a:pPr lvl="1"/>
            <a:r>
              <a:rPr lang="ru-RU" dirty="0" smtClean="0"/>
              <a:t>Решения</a:t>
            </a:r>
          </a:p>
          <a:p>
            <a:pPr lvl="2"/>
            <a:r>
              <a:rPr lang="en-US" dirty="0" smtClean="0">
                <a:hlinkClick r:id="rId6"/>
              </a:rPr>
              <a:t>Percentage Closer Filtering</a:t>
            </a:r>
            <a:endParaRPr lang="en-US" dirty="0" smtClean="0"/>
          </a:p>
          <a:p>
            <a:pPr lvl="2"/>
            <a:r>
              <a:rPr lang="en-US" dirty="0" err="1" smtClean="0">
                <a:hlinkClick r:id="rId7"/>
              </a:rPr>
              <a:t>Smothies</a:t>
            </a:r>
            <a:endParaRPr lang="en-US" dirty="0" smtClean="0"/>
          </a:p>
          <a:p>
            <a:pPr lvl="2"/>
            <a:r>
              <a:rPr lang="en-US" dirty="0" smtClean="0">
                <a:hlinkClick r:id="rId8"/>
              </a:rPr>
              <a:t>Variance Shadow Maps</a:t>
            </a:r>
            <a:endParaRPr lang="ru-RU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087452" y="2132856"/>
            <a:ext cx="2056548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114778" y="4653136"/>
            <a:ext cx="2029222" cy="2204864"/>
          </a:xfrm>
          <a:prstGeom prst="rect">
            <a:avLst/>
          </a:prstGeom>
          <a:noFill/>
          <a:ln w="38100" cap="sq">
            <a:solidFill>
              <a:schemeClr val="tx2"/>
            </a:solidFill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Ссылки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CG Shadow Volumes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Shadow mapping and Shadow Volumes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Hardware shadow mapping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Practical and Robust Stenciled Shadow Volumes for Real-time rendering</a:t>
            </a:r>
            <a:endParaRPr lang="en-US" dirty="0" smtClean="0"/>
          </a:p>
          <a:p>
            <a:r>
              <a:rPr lang="en-US" dirty="0" smtClean="0">
                <a:hlinkClick r:id="rId6"/>
              </a:rPr>
              <a:t>Approximate soft Shadows on Arbitrary Surfaces</a:t>
            </a:r>
            <a:endParaRPr lang="en-US" dirty="0" smtClean="0"/>
          </a:p>
          <a:p>
            <a:r>
              <a:rPr lang="en-US" dirty="0" smtClean="0">
                <a:hlinkClick r:id="rId7"/>
              </a:rPr>
              <a:t>Shadow volume</a:t>
            </a:r>
            <a:endParaRPr lang="en-US" dirty="0" smtClean="0"/>
          </a:p>
          <a:p>
            <a:r>
              <a:rPr lang="en-US" dirty="0" smtClean="0">
                <a:hlinkClick r:id="rId8"/>
              </a:rPr>
              <a:t>Shadow volume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Теневой объем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348880"/>
            <a:ext cx="7655662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теневого объема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Для построения теневого объема необходимо выделить контур объекта, наблюдаемый с позиции источника света</a:t>
            </a:r>
          </a:p>
          <a:p>
            <a:pPr lvl="1"/>
            <a:r>
              <a:rPr lang="ru-RU" dirty="0" smtClean="0"/>
              <a:t>Контур зависит от положения источника света относительно объекта</a:t>
            </a:r>
          </a:p>
          <a:p>
            <a:r>
              <a:rPr lang="ru-RU" dirty="0" smtClean="0"/>
              <a:t>Для полигональной сетки таким контуром будет множество ребер, соединяющих освещенные и неосвещенные грани сетки</a:t>
            </a:r>
          </a:p>
          <a:p>
            <a:pPr lvl="1"/>
            <a:r>
              <a:rPr lang="ru-RU" dirty="0" smtClean="0"/>
              <a:t>Освещенная грань – </a:t>
            </a:r>
            <a:r>
              <a:rPr lang="ru-RU" dirty="0" err="1" smtClean="0"/>
              <a:t>грань</a:t>
            </a:r>
            <a:r>
              <a:rPr lang="ru-RU" dirty="0" smtClean="0"/>
              <a:t>, «видимая» из положения источника света</a:t>
            </a:r>
          </a:p>
          <a:p>
            <a:pPr lvl="1"/>
            <a:r>
              <a:rPr lang="ru-RU" dirty="0" smtClean="0"/>
              <a:t>Неосвещенная грань – </a:t>
            </a:r>
            <a:r>
              <a:rPr lang="ru-RU" dirty="0" err="1" smtClean="0"/>
              <a:t>грань</a:t>
            </a:r>
            <a:r>
              <a:rPr lang="ru-RU" dirty="0" smtClean="0"/>
              <a:t>, «не видимая» из положения источника света</a:t>
            </a:r>
          </a:p>
          <a:p>
            <a:pPr lvl="1"/>
            <a:r>
              <a:rPr lang="ru-RU" dirty="0" smtClean="0"/>
              <a:t>Видимость можно определить по знаку скалярного произведения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Выделение сегмента контура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2708920"/>
            <a:ext cx="5400600" cy="213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Объект 6"/>
          <p:cNvGraphicFramePr>
            <a:graphicFrameLocks noChangeAspect="1"/>
          </p:cNvGraphicFramePr>
          <p:nvPr/>
        </p:nvGraphicFramePr>
        <p:xfrm>
          <a:off x="1309688" y="5373688"/>
          <a:ext cx="5637212" cy="792162"/>
        </p:xfrm>
        <a:graphic>
          <a:graphicData uri="http://schemas.openxmlformats.org/presentationml/2006/ole">
            <p:oleObj spid="_x0000_s3075" name="Формула" r:id="rId4" imgW="15364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Вытягивание теневого объема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После определения контура, каждое силуэтное ребро «вытягивается» от источника света</a:t>
            </a:r>
          </a:p>
          <a:p>
            <a:r>
              <a:rPr lang="ru-RU" dirty="0" smtClean="0"/>
              <a:t>В результате образуются грани теневого объема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8969" y="3212976"/>
            <a:ext cx="5223109" cy="1944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Критерий принадлежности к затененной части сцены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 smtClean="0"/>
              <a:t>Для любой точки сцены справедливо:</a:t>
            </a:r>
          </a:p>
          <a:p>
            <a:pPr lvl="1"/>
            <a:r>
              <a:rPr lang="ru-RU" dirty="0" smtClean="0"/>
              <a:t>Если луч, соединяющий глаз с данной точкой, пересекает теневой объем нечетное количество раз, точка находится в тени</a:t>
            </a:r>
          </a:p>
          <a:p>
            <a:pPr lvl="1"/>
            <a:r>
              <a:rPr lang="ru-RU" dirty="0" smtClean="0"/>
              <a:t>В противном случае - освещена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95825" y="2904331"/>
            <a:ext cx="394335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1395</TotalTime>
  <Words>1497</Words>
  <Application>Microsoft Office PowerPoint</Application>
  <PresentationFormat>Экран (4:3)</PresentationFormat>
  <Paragraphs>230</Paragraphs>
  <Slides>45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47" baseType="lpstr">
      <vt:lpstr>Поток</vt:lpstr>
      <vt:lpstr>Формула</vt:lpstr>
      <vt:lpstr>Визуализация теней в реальном времени</vt:lpstr>
      <vt:lpstr>Тени как средство повышения реалистичности изображения</vt:lpstr>
      <vt:lpstr>Stencil Shadow Volume</vt:lpstr>
      <vt:lpstr>Shadow volume (теневой объем)</vt:lpstr>
      <vt:lpstr>Теневой объем</vt:lpstr>
      <vt:lpstr>Построение теневого объема</vt:lpstr>
      <vt:lpstr>Выделение сегмента контура</vt:lpstr>
      <vt:lpstr>Вытягивание теневого объема</vt:lpstr>
      <vt:lpstr>Критерий принадлежности к затененной части сцены</vt:lpstr>
      <vt:lpstr>Требования к модели</vt:lpstr>
      <vt:lpstr>Stencil Shadow Volume</vt:lpstr>
      <vt:lpstr>Алгоритм Depth-pass</vt:lpstr>
      <vt:lpstr>Алгоритм Depth-Pass</vt:lpstr>
      <vt:lpstr>Depth-pass алгоритм</vt:lpstr>
      <vt:lpstr>Проблемы</vt:lpstr>
      <vt:lpstr>Проблема Depth-pass алгоритма</vt:lpstr>
      <vt:lpstr>Алгоритм Depth-fail</vt:lpstr>
      <vt:lpstr>Алгоритм Depth Fail (алгоритм Кармака)</vt:lpstr>
      <vt:lpstr>Требования к Depth-Fail-алгоритму</vt:lpstr>
      <vt:lpstr>Depth-fail алгоритм</vt:lpstr>
      <vt:lpstr>Depth-fail алгоритм</vt:lpstr>
      <vt:lpstr>Возможная проблема depth fail-алгоритма</vt:lpstr>
      <vt:lpstr>Модификация матрицы проецирования</vt:lpstr>
      <vt:lpstr>Решение проблемы отсечения дальней плоскостью</vt:lpstr>
      <vt:lpstr>Проецирование бесконечно удаленной точки</vt:lpstr>
      <vt:lpstr>Проецирование конечно удаленной точки</vt:lpstr>
      <vt:lpstr>Достоинства технологии Stencil Shadow volumes</vt:lpstr>
      <vt:lpstr>Недостатки технологии</vt:lpstr>
      <vt:lpstr>Построение теневого объема на GPU</vt:lpstr>
      <vt:lpstr>Особенности построения теневого объема на GPU</vt:lpstr>
      <vt:lpstr>Дополнение полигональной сетки</vt:lpstr>
      <vt:lpstr>Вытягивание вершин нелицевых граней</vt:lpstr>
      <vt:lpstr>Вершинный шейдер</vt:lpstr>
      <vt:lpstr>Оптимизации</vt:lpstr>
      <vt:lpstr>Shadow mapping</vt:lpstr>
      <vt:lpstr>Shadow mapping</vt:lpstr>
      <vt:lpstr>Принцип работы алгоритма</vt:lpstr>
      <vt:lpstr>Слайд 38</vt:lpstr>
      <vt:lpstr>Построение тени</vt:lpstr>
      <vt:lpstr>Затенение</vt:lpstr>
      <vt:lpstr>Добавление смещения к глубине полигонов</vt:lpstr>
      <vt:lpstr>Трансформация в систему координат источника света</vt:lpstr>
      <vt:lpstr>«Тест глубины» с использованием карты теней</vt:lpstr>
      <vt:lpstr>Проблемы</vt:lpstr>
      <vt:lpstr>Ссылки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Valued Acer Customer</cp:lastModifiedBy>
  <cp:revision>360</cp:revision>
  <dcterms:created xsi:type="dcterms:W3CDTF">2010-12-14T05:50:03Z</dcterms:created>
  <dcterms:modified xsi:type="dcterms:W3CDTF">2010-12-15T08:14:10Z</dcterms:modified>
</cp:coreProperties>
</file>