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0" r:id="rId15"/>
    <p:sldId id="269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763445-B0B9-48B1-81B7-B7BCBC84F2F4}" type="datetimeFigureOut">
              <a:rPr lang="ru-RU" smtClean="0"/>
              <a:pPr/>
              <a:t>09.12.2011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.developer.nvidia.com/GPUGems3/gpugems3_ch0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ching_Tetrahedrons" TargetMode="External"/><Relationship Id="rId7" Type="http://schemas.openxmlformats.org/officeDocument/2006/relationships/hyperlink" Target="http://http.developer.nvidia.com/GPUGems3/gpugems3_ch07.html" TargetMode="External"/><Relationship Id="rId2" Type="http://schemas.openxmlformats.org/officeDocument/2006/relationships/hyperlink" Target="http://local.wasp.uwa.edu.au/~pbourke/geometry/polygoni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medev.net/reference/programming/features/isometa2d/page3.asp" TargetMode="External"/><Relationship Id="rId5" Type="http://schemas.openxmlformats.org/officeDocument/2006/relationships/hyperlink" Target="http://ru.wikipedia.org/wiki/Marching_cubes" TargetMode="External"/><Relationship Id="rId4" Type="http://schemas.openxmlformats.org/officeDocument/2006/relationships/hyperlink" Target="http://http.developer.nvidia.com/GPUGems3/gpugems3_ch0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Визуализация сглаженных замкнутых поверхностей при помощи </a:t>
            </a:r>
            <a:r>
              <a:rPr lang="ru-RU" dirty="0" err="1" smtClean="0"/>
              <a:t>метасфер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Marching Tetrahedrons (</a:t>
            </a:r>
            <a:r>
              <a:rPr lang="ru-RU" dirty="0" smtClean="0"/>
              <a:t>движущиеся тетраэдры)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Разработан для обхода патента на алгоритм </a:t>
            </a:r>
            <a:r>
              <a:rPr lang="en-US" dirty="0" smtClean="0"/>
              <a:t>Marching Cubes (</a:t>
            </a:r>
            <a:r>
              <a:rPr lang="ru-RU" dirty="0" smtClean="0"/>
              <a:t>патент истек в 2005 году)</a:t>
            </a:r>
          </a:p>
          <a:p>
            <a:r>
              <a:rPr lang="ru-RU" dirty="0" smtClean="0"/>
              <a:t>Куб разбивается на 6 неправильных тетраэдров</a:t>
            </a:r>
          </a:p>
          <a:p>
            <a:pPr lvl="1"/>
            <a:r>
              <a:rPr lang="ru-RU" dirty="0" smtClean="0"/>
              <a:t>Разбиение происходит путем разрезания пополам по диагонали каждой из трех пар противоположных граней куба</a:t>
            </a:r>
          </a:p>
        </p:txBody>
      </p:sp>
      <p:pic>
        <p:nvPicPr>
          <p:cNvPr id="5" name="Содержимое 4" descr="Marching_tetrahedron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118519"/>
            <a:ext cx="4038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полигональной сетки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Построение полигональной сетки выполняется подобно алгоритму </a:t>
            </a:r>
            <a:r>
              <a:rPr lang="en-US" dirty="0" smtClean="0"/>
              <a:t>Marching Cubes</a:t>
            </a:r>
            <a:r>
              <a:rPr lang="ru-RU" dirty="0" smtClean="0"/>
              <a:t>. Отличия:</a:t>
            </a:r>
          </a:p>
          <a:p>
            <a:pPr lvl="1"/>
            <a:r>
              <a:rPr lang="ru-RU" dirty="0" smtClean="0"/>
              <a:t>Всего 4 вершины вместо 8 (16 возможных ситуаций вместо 256)</a:t>
            </a:r>
          </a:p>
          <a:p>
            <a:pPr lvl="1"/>
            <a:r>
              <a:rPr lang="ru-RU" dirty="0" smtClean="0"/>
              <a:t>19 ребер вместо 12</a:t>
            </a:r>
          </a:p>
          <a:p>
            <a:pPr lvl="1"/>
            <a:r>
              <a:rPr lang="ru-RU" dirty="0" smtClean="0"/>
              <a:t>Каждый тетраэдр может сгенерировать 0, 1 или 2 треугольника</a:t>
            </a:r>
          </a:p>
          <a:p>
            <a:r>
              <a:rPr lang="ru-RU" dirty="0" smtClean="0"/>
              <a:t>При обработке соседних кубов могут быть повторно использованы результаты нахождения точек пересечения изоповерхности с общими ребрами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Возможные ситуации взаимного расположения тетраэдра и изоповерхности</a:t>
            </a:r>
            <a:endParaRPr lang="ru-RU" sz="4000" dirty="0"/>
          </a:p>
        </p:txBody>
      </p:sp>
      <p:pic>
        <p:nvPicPr>
          <p:cNvPr id="4" name="Содержимое 6" descr="polytetra2.gi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1162" y="1935163"/>
            <a:ext cx="474167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Расчет нормали к изоповерхности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Вектор нормали к вершинах полигональной сетки можно найти при помощи градиента скалярного поля в точке вершины</a:t>
            </a:r>
          </a:p>
          <a:p>
            <a:r>
              <a:rPr lang="ru-RU" dirty="0" smtClean="0"/>
              <a:t>Данная нормаль может быть использована для освещения,  также моделирования эффектов отражения и дифракции света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Внешний вид криволинейной поверхности, задаваемой при помощи </a:t>
            </a:r>
            <a:r>
              <a:rPr lang="ru-RU" sz="4400" dirty="0" err="1" smtClean="0"/>
              <a:t>метасфер</a:t>
            </a:r>
            <a:endParaRPr lang="ru-RU" sz="4400" dirty="0"/>
          </a:p>
        </p:txBody>
      </p:sp>
      <p:pic>
        <p:nvPicPr>
          <p:cNvPr id="6" name="Содержимое 5" descr="metaball-an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996952"/>
            <a:ext cx="8820980" cy="2520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Применение технологий алгоритмов</a:t>
            </a:r>
            <a:r>
              <a:rPr lang="en-US" sz="4000" dirty="0" smtClean="0"/>
              <a:t> Marching Cubes </a:t>
            </a:r>
            <a:r>
              <a:rPr lang="ru-RU" sz="4000" dirty="0" smtClean="0"/>
              <a:t>и </a:t>
            </a:r>
            <a:r>
              <a:rPr lang="en-US" sz="4000" dirty="0" smtClean="0"/>
              <a:t>Marching Tetrahedrons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Визуализация </a:t>
            </a:r>
            <a:r>
              <a:rPr lang="ru-RU" dirty="0" err="1" smtClean="0"/>
              <a:t>метасфер</a:t>
            </a:r>
            <a:endParaRPr lang="ru-RU" dirty="0" smtClean="0"/>
          </a:p>
          <a:p>
            <a:r>
              <a:rPr lang="ru-RU" dirty="0" smtClean="0"/>
              <a:t>Визуализация 3</a:t>
            </a:r>
            <a:r>
              <a:rPr lang="en-US" dirty="0" smtClean="0"/>
              <a:t>D </a:t>
            </a:r>
            <a:r>
              <a:rPr lang="ru-RU" dirty="0" smtClean="0"/>
              <a:t>ландшафтов, задаваемых процедурно</a:t>
            </a:r>
          </a:p>
          <a:p>
            <a:r>
              <a:rPr lang="ru-RU" dirty="0" smtClean="0"/>
              <a:t>Визуализация медицинских данных, полученных в результате магниторезонансного сканирования и рентгеновской томографии</a:t>
            </a:r>
          </a:p>
          <a:p>
            <a:pPr lvl="1"/>
            <a:r>
              <a:rPr lang="ru-RU" dirty="0" smtClean="0"/>
              <a:t>3</a:t>
            </a:r>
            <a:r>
              <a:rPr lang="en-US" dirty="0" smtClean="0"/>
              <a:t>D</a:t>
            </a:r>
            <a:r>
              <a:rPr lang="ru-RU" dirty="0" smtClean="0"/>
              <a:t> реконструкция внутренних органов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полигональных сеток скалярного поля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Используется алгоритм </a:t>
            </a:r>
            <a:r>
              <a:rPr lang="en-US" dirty="0" smtClean="0"/>
              <a:t>Marching </a:t>
            </a:r>
            <a:r>
              <a:rPr lang="en-US" dirty="0" smtClean="0"/>
              <a:t>Cubes </a:t>
            </a:r>
            <a:r>
              <a:rPr lang="ru-RU" dirty="0" smtClean="0"/>
              <a:t>либо </a:t>
            </a:r>
            <a:r>
              <a:rPr lang="en-US" dirty="0" smtClean="0"/>
              <a:t>Marching Tetrahedrons</a:t>
            </a:r>
            <a:endParaRPr lang="en-US" dirty="0" smtClean="0"/>
          </a:p>
          <a:p>
            <a:r>
              <a:rPr lang="ru-RU" dirty="0" smtClean="0"/>
              <a:t>Для генерирования полигональных сеток используются геометрические шейдеры</a:t>
            </a:r>
          </a:p>
          <a:p>
            <a:pPr lvl="1"/>
            <a:r>
              <a:rPr lang="ru-RU" dirty="0" smtClean="0"/>
              <a:t>Требуется поддержка </a:t>
            </a:r>
            <a:r>
              <a:rPr lang="en-US" dirty="0" smtClean="0"/>
              <a:t>OpenGL 3.2 </a:t>
            </a:r>
            <a:r>
              <a:rPr lang="ru-RU" dirty="0" smtClean="0"/>
              <a:t>или </a:t>
            </a:r>
            <a:r>
              <a:rPr lang="en-US" dirty="0" smtClean="0"/>
              <a:t>Direct 3D 10</a:t>
            </a:r>
            <a:endParaRPr lang="ru-RU" dirty="0" smtClean="0"/>
          </a:p>
          <a:p>
            <a:pPr lvl="1"/>
            <a:r>
              <a:rPr lang="ru-RU" dirty="0" smtClean="0"/>
              <a:t>Достаточно подробное </a:t>
            </a:r>
            <a:r>
              <a:rPr lang="ru-RU" dirty="0" smtClean="0">
                <a:hlinkClick r:id="rId2"/>
              </a:rPr>
              <a:t>описание метода</a:t>
            </a:r>
            <a:r>
              <a:rPr lang="ru-RU" dirty="0" smtClean="0"/>
              <a:t> в книге </a:t>
            </a:r>
            <a:r>
              <a:rPr lang="en-US" dirty="0" smtClean="0"/>
              <a:t>GPU Gems 3</a:t>
            </a:r>
            <a:endParaRPr lang="ru-RU" dirty="0" smtClean="0"/>
          </a:p>
          <a:p>
            <a:r>
              <a:rPr lang="ru-RU" dirty="0" smtClean="0"/>
              <a:t>Альтернативный вариант – </a:t>
            </a:r>
            <a:r>
              <a:rPr lang="ru-RU" dirty="0" err="1" smtClean="0"/>
              <a:t>рендеринг</a:t>
            </a:r>
            <a:r>
              <a:rPr lang="ru-RU" dirty="0" smtClean="0"/>
              <a:t> при помощи системы частиц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060848"/>
            <a:ext cx="2959274" cy="295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0" name="AutoShape 4" descr="mk:@MSITStore:G:\books\unsorted\Game.Design.eBooks.Pack\Programming\GPU%20Gems%203.chm::/final/images/NWRlOHJhN3Avc2NpOTUyL2cwbWEyOGd0cjQxNDMvcGdwaWZqM2MyaDAuL2dpMXM-.jpg"/>
          <p:cNvSpPr>
            <a:spLocks noChangeAspect="1" noChangeArrowheads="1"/>
          </p:cNvSpPr>
          <p:nvPr/>
        </p:nvSpPr>
        <p:spPr bwMode="auto">
          <a:xfrm>
            <a:off x="155575" y="-884238"/>
            <a:ext cx="4762500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 l="61545" t="36832" r="19632" b="43029"/>
          <a:stretch>
            <a:fillRect/>
          </a:stretch>
        </p:blipFill>
        <p:spPr bwMode="auto">
          <a:xfrm>
            <a:off x="179512" y="2348880"/>
            <a:ext cx="3096344" cy="2525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077072"/>
            <a:ext cx="3276110" cy="26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Polygonizing</a:t>
            </a:r>
            <a:r>
              <a:rPr lang="en-US" dirty="0" smtClean="0">
                <a:hlinkClick r:id="rId2"/>
              </a:rPr>
              <a:t> a scalar field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Marching Tetrahedrons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Generating Complex Procedural Terrain using the GPU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Marching Cubes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Exploring </a:t>
            </a:r>
            <a:r>
              <a:rPr lang="en-US" dirty="0" err="1" smtClean="0">
                <a:hlinkClick r:id="rId6"/>
              </a:rPr>
              <a:t>Metaballs</a:t>
            </a:r>
            <a:r>
              <a:rPr lang="en-US" dirty="0" smtClean="0">
                <a:hlinkClick r:id="rId6"/>
              </a:rPr>
              <a:t> and </a:t>
            </a:r>
            <a:r>
              <a:rPr lang="en-US" dirty="0" err="1" smtClean="0">
                <a:hlinkClick r:id="rId6"/>
              </a:rPr>
              <a:t>Insosurfaces</a:t>
            </a:r>
            <a:r>
              <a:rPr lang="en-US" dirty="0" smtClean="0">
                <a:hlinkClick r:id="rId6"/>
              </a:rPr>
              <a:t> in 2D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Point-Based Visualization of </a:t>
            </a:r>
            <a:r>
              <a:rPr lang="en-US" dirty="0" err="1" smtClean="0">
                <a:hlinkClick r:id="rId7"/>
              </a:rPr>
              <a:t>metaballs</a:t>
            </a:r>
            <a:r>
              <a:rPr lang="en-US" dirty="0" smtClean="0">
                <a:hlinkClick r:id="rId7"/>
              </a:rPr>
              <a:t> on a GPU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Метасфера</a:t>
            </a:r>
            <a:r>
              <a:rPr lang="ru-RU" dirty="0" smtClean="0"/>
              <a:t> (</a:t>
            </a:r>
            <a:r>
              <a:rPr lang="en-US" dirty="0" err="1" smtClean="0"/>
              <a:t>metaball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Метасфера</a:t>
            </a:r>
            <a:r>
              <a:rPr lang="ru-RU" dirty="0" smtClean="0"/>
              <a:t> –</a:t>
            </a:r>
            <a:r>
              <a:rPr lang="en-US" dirty="0" smtClean="0"/>
              <a:t>n-</a:t>
            </a:r>
            <a:r>
              <a:rPr lang="ru-RU" dirty="0" smtClean="0"/>
              <a:t>мерный объект, представляющий собой замкнутую сглаженную поверхность</a:t>
            </a:r>
            <a:endParaRPr lang="en-US" dirty="0" smtClean="0"/>
          </a:p>
        </p:txBody>
      </p:sp>
      <p:pic>
        <p:nvPicPr>
          <p:cNvPr id="6" name="Содержимое 5" descr="Metaball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30759" y="1920875"/>
            <a:ext cx="2473482" cy="4433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действия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пространстве задается множество управляющих точек, обладающих </a:t>
            </a:r>
            <a:r>
              <a:rPr lang="ru-RU" b="1" dirty="0" smtClean="0"/>
              <a:t>потенциалом</a:t>
            </a:r>
          </a:p>
          <a:p>
            <a:pPr lvl="1"/>
            <a:r>
              <a:rPr lang="ru-RU" dirty="0" smtClean="0"/>
              <a:t>Задается функция зависимости потенциала от расстояния</a:t>
            </a:r>
          </a:p>
          <a:p>
            <a:pPr lvl="1"/>
            <a:r>
              <a:rPr lang="ru-RU" dirty="0" smtClean="0"/>
              <a:t>Результирующий потенциал в данной точке пространства – суперпозиции (сумме) потенциалов, создаваемых управляющими точками</a:t>
            </a:r>
          </a:p>
          <a:p>
            <a:r>
              <a:rPr lang="ru-RU" dirty="0" smtClean="0"/>
              <a:t>Для построения криволинейной поверхности, необходимо построить </a:t>
            </a:r>
            <a:r>
              <a:rPr lang="ru-RU" b="1" dirty="0" smtClean="0"/>
              <a:t>поверхность уровня</a:t>
            </a:r>
            <a:endParaRPr lang="ru-RU" dirty="0" smtClean="0"/>
          </a:p>
          <a:p>
            <a:pPr lvl="1"/>
            <a:r>
              <a:rPr lang="ru-RU" dirty="0" smtClean="0"/>
              <a:t>Множество точек, с потенциалом, равным некоторой величине </a:t>
            </a:r>
            <a:r>
              <a:rPr lang="en-US" dirty="0" smtClean="0"/>
              <a:t>U</a:t>
            </a:r>
            <a:r>
              <a:rPr lang="en-US" baseline="-25000" dirty="0" smtClean="0"/>
              <a:t>0</a:t>
            </a:r>
          </a:p>
          <a:p>
            <a:pPr lvl="1"/>
            <a:r>
              <a:rPr lang="ru-RU" dirty="0" smtClean="0"/>
              <a:t>Такую поверхность еще называют </a:t>
            </a:r>
            <a:r>
              <a:rPr lang="ru-RU" b="1" dirty="0" smtClean="0"/>
              <a:t>изоповерхностью</a:t>
            </a:r>
            <a:r>
              <a:rPr lang="ru-RU" dirty="0" smtClean="0"/>
              <a:t> или </a:t>
            </a:r>
            <a:r>
              <a:rPr lang="ru-RU" b="1" dirty="0" smtClean="0"/>
              <a:t>эквипотенциальной поверхностью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Условие нахождения точки внутри изоповерхности</a:t>
            </a:r>
            <a:endParaRPr lang="ru-RU" dirty="0"/>
          </a:p>
        </p:txBody>
      </p:sp>
      <p:graphicFrame>
        <p:nvGraphicFramePr>
          <p:cNvPr id="58371" name="Содержимое 5"/>
          <p:cNvGraphicFramePr>
            <a:graphicFrameLocks noChangeAspect="1"/>
          </p:cNvGraphicFramePr>
          <p:nvPr/>
        </p:nvGraphicFramePr>
        <p:xfrm>
          <a:off x="755576" y="1916832"/>
          <a:ext cx="37052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Формула" r:id="rId3" imgW="1143000" imgH="431640" progId="Equation.3">
                  <p:embed/>
                </p:oleObj>
              </mc:Choice>
              <mc:Fallback>
                <p:oleObj name="Формула" r:id="rId3" imgW="1143000" imgH="431640" progId="Equation.3">
                  <p:embed/>
                  <p:pic>
                    <p:nvPicPr>
                      <p:cNvPr id="0" name="Содержимое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16832"/>
                        <a:ext cx="37052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Содержимое 5"/>
          <p:cNvGraphicFramePr>
            <a:graphicFrameLocks noChangeAspect="1"/>
          </p:cNvGraphicFramePr>
          <p:nvPr/>
        </p:nvGraphicFramePr>
        <p:xfrm>
          <a:off x="539750" y="3400425"/>
          <a:ext cx="5328394" cy="9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Формула" r:id="rId5" imgW="2577960" imgH="469800" progId="Equation.3">
                  <p:embed/>
                </p:oleObj>
              </mc:Choice>
              <mc:Fallback>
                <p:oleObj name="Формула" r:id="rId5" imgW="257796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00425"/>
                        <a:ext cx="5328394" cy="9705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44208" y="3645024"/>
            <a:ext cx="133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Метасфера</a:t>
            </a:r>
            <a:endParaRPr lang="ru-RU" dirty="0"/>
          </a:p>
        </p:txBody>
      </p:sp>
      <p:graphicFrame>
        <p:nvGraphicFramePr>
          <p:cNvPr id="10" name="Содержимое 5"/>
          <p:cNvGraphicFramePr>
            <a:graphicFrameLocks noChangeAspect="1"/>
          </p:cNvGraphicFramePr>
          <p:nvPr/>
        </p:nvGraphicFramePr>
        <p:xfrm>
          <a:off x="454025" y="4397376"/>
          <a:ext cx="5414119" cy="137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Формула" r:id="rId7" imgW="2654280" imgH="672840" progId="Equation.3">
                  <p:embed/>
                </p:oleObj>
              </mc:Choice>
              <mc:Fallback>
                <p:oleObj name="Формула" r:id="rId7" imgW="2654280" imgH="672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397376"/>
                        <a:ext cx="5414119" cy="1372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444208" y="4797152"/>
            <a:ext cx="184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Метаэллипсоид</a:t>
            </a:r>
            <a:endParaRPr lang="ru-RU" dirty="0"/>
          </a:p>
        </p:txBody>
      </p:sp>
      <p:graphicFrame>
        <p:nvGraphicFramePr>
          <p:cNvPr id="12" name="Содержимое 5"/>
          <p:cNvGraphicFramePr>
            <a:graphicFrameLocks noChangeAspect="1"/>
          </p:cNvGraphicFramePr>
          <p:nvPr/>
        </p:nvGraphicFramePr>
        <p:xfrm>
          <a:off x="539552" y="5733256"/>
          <a:ext cx="6067426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Формула" r:id="rId9" imgW="3288960" imgH="507960" progId="Equation.3">
                  <p:embed/>
                </p:oleObj>
              </mc:Choice>
              <mc:Fallback>
                <p:oleObj name="Формула" r:id="rId9" imgW="3288960" imgH="5079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733256"/>
                        <a:ext cx="6067426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48264" y="6021288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Мета-тор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Критерии выбора подходящей функции потенциала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Компактность носителя функции</a:t>
            </a:r>
          </a:p>
          <a:p>
            <a:pPr lvl="1"/>
            <a:r>
              <a:rPr lang="ru-RU" dirty="0" smtClean="0"/>
              <a:t>Функция потенциала обращается в ноль за пределами некоторой ограничивающей сферы</a:t>
            </a:r>
          </a:p>
          <a:p>
            <a:pPr lvl="1"/>
            <a:r>
              <a:rPr lang="ru-RU" dirty="0" smtClean="0"/>
              <a:t>Позволяет сократить количество обрабатываемых контрольных точек при вычислении суперпозиции потенциала</a:t>
            </a:r>
          </a:p>
          <a:p>
            <a:r>
              <a:rPr lang="ru-RU" dirty="0" smtClean="0"/>
              <a:t>Гладкость</a:t>
            </a:r>
          </a:p>
          <a:p>
            <a:pPr lvl="1"/>
            <a:r>
              <a:rPr lang="ru-RU" dirty="0" err="1" smtClean="0"/>
              <a:t>Метасфера</a:t>
            </a:r>
            <a:r>
              <a:rPr lang="ru-RU" dirty="0" smtClean="0"/>
              <a:t> зависит от результата суперпозиции полей управляющих точек, следовательно ее гладкость зависит от гладкости функции потенциала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Технологии визуализации </a:t>
            </a:r>
            <a:r>
              <a:rPr lang="ru-RU" dirty="0" err="1" smtClean="0"/>
              <a:t>метасфер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Casting / Ray tracing</a:t>
            </a:r>
            <a:endParaRPr lang="ru-RU" dirty="0" smtClean="0"/>
          </a:p>
          <a:p>
            <a:r>
              <a:rPr lang="en-US" dirty="0" smtClean="0"/>
              <a:t>Marching Cubes</a:t>
            </a:r>
          </a:p>
          <a:p>
            <a:r>
              <a:rPr lang="en-US" dirty="0" smtClean="0"/>
              <a:t>Marching Tetrahedrons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Marching Cubes (</a:t>
            </a:r>
            <a:r>
              <a:rPr lang="ru-RU" dirty="0" smtClean="0"/>
              <a:t>движущиеся кубики)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Алгоритм построения полигональной сетки, описывающей изоповерхность трехмерного скалярного поля</a:t>
            </a:r>
          </a:p>
          <a:p>
            <a:r>
              <a:rPr lang="ru-RU" dirty="0" smtClean="0"/>
              <a:t>На каждой итерации алгоритм просматривает 8 соседних позиций, находящихся в вершинах куба, параллельного осям координат</a:t>
            </a:r>
          </a:p>
          <a:p>
            <a:pPr lvl="1"/>
            <a:r>
              <a:rPr lang="ru-RU" dirty="0" smtClean="0"/>
              <a:t>Каждая из 8 вершин куба может находиться либо над, либо под изоповерхностью, что допускает 2</a:t>
            </a:r>
            <a:r>
              <a:rPr lang="ru-RU" baseline="30000" dirty="0" smtClean="0"/>
              <a:t>8</a:t>
            </a:r>
            <a:r>
              <a:rPr lang="ru-RU" dirty="0" smtClean="0"/>
              <a:t>=256 вариантов взаимного расположения куба и изоповерхности, каждый из которых генерирует от 0 до 5 треугольных граней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Механизм генерирования треугольных граней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одного выбранного из 256 возможных вариантов определяются ребра куба, пересекаемые изоповерхностью и находятся точки пересечения изоповерхностью и ребра</a:t>
            </a:r>
          </a:p>
          <a:p>
            <a:pPr lvl="1"/>
            <a:r>
              <a:rPr lang="ru-RU" dirty="0" smtClean="0"/>
              <a:t>Индексы пересекаемых граней обычно задаются при помощи таблицы</a:t>
            </a:r>
          </a:p>
          <a:p>
            <a:pPr lvl="1"/>
            <a:r>
              <a:rPr lang="ru-RU" dirty="0" smtClean="0"/>
              <a:t>Точка пересечения находится при помощи линейной интерполяции конечных значений потенциала на ребрах функции</a:t>
            </a:r>
          </a:p>
          <a:p>
            <a:r>
              <a:rPr lang="ru-RU" dirty="0" smtClean="0"/>
              <a:t>Точки пересечения соединяются в треугольные грани</a:t>
            </a:r>
          </a:p>
          <a:p>
            <a:pPr lvl="1"/>
            <a:r>
              <a:rPr lang="ru-RU" dirty="0" smtClean="0"/>
              <a:t>Обычно порядок соединения вершин также задается при помощи таблиц (индексы пересекаемых ребер)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Базовые ситуации взаимного расположения изоповерхности и куба</a:t>
            </a:r>
            <a:endParaRPr lang="ru-RU" sz="4400" dirty="0"/>
          </a:p>
        </p:txBody>
      </p:sp>
      <p:pic>
        <p:nvPicPr>
          <p:cNvPr id="7" name="Содержимое 6" descr="marching_cub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89540"/>
            <a:ext cx="8229600" cy="3880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1567</TotalTime>
  <Words>546</Words>
  <Application>Microsoft Office PowerPoint</Application>
  <PresentationFormat>Экран 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Поток</vt:lpstr>
      <vt:lpstr>Формула</vt:lpstr>
      <vt:lpstr>Визуализация сглаженных замкнутых поверхностей при помощи метасфер</vt:lpstr>
      <vt:lpstr>Метасфера (metaball)</vt:lpstr>
      <vt:lpstr>Принцип действия</vt:lpstr>
      <vt:lpstr>Условие нахождения точки внутри изоповерхности</vt:lpstr>
      <vt:lpstr>Критерии выбора подходящей функции потенциала</vt:lpstr>
      <vt:lpstr>Технологии визуализации метасфер</vt:lpstr>
      <vt:lpstr>Алгоритм Marching Cubes (движущиеся кубики)</vt:lpstr>
      <vt:lpstr>Механизм генерирования треугольных граней</vt:lpstr>
      <vt:lpstr>Базовые ситуации взаимного расположения изоповерхности и куба</vt:lpstr>
      <vt:lpstr>Marching Tetrahedrons (движущиеся тетраэдры)</vt:lpstr>
      <vt:lpstr>Построение полигональной сетки</vt:lpstr>
      <vt:lpstr>Возможные ситуации взаимного расположения тетраэдра и изоповерхности</vt:lpstr>
      <vt:lpstr>Расчет нормали к изоповерхности</vt:lpstr>
      <vt:lpstr>Внешний вид криволинейной поверхности, задаваемой при помощи метасфер</vt:lpstr>
      <vt:lpstr>Применение технологий алгоритмов Marching Cubes и Marching Tetrahedrons</vt:lpstr>
      <vt:lpstr>Построение полигональных сеток скалярного поля на GPU</vt:lpstr>
      <vt:lpstr>Примеры</vt:lpstr>
      <vt:lpstr>Ссылки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456</cp:revision>
  <dcterms:created xsi:type="dcterms:W3CDTF">2010-12-14T05:50:03Z</dcterms:created>
  <dcterms:modified xsi:type="dcterms:W3CDTF">2011-12-09T19:30:55Z</dcterms:modified>
</cp:coreProperties>
</file>