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3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Обыкновенная дробь</a:t>
            </a:r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ввода</a:t>
            </a:r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Сокращаем дробь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НОД (наибольший общий делитель)</a:t>
            </a:r>
          </a:p>
          <a:p>
            <a:pPr lvl="1"/>
            <a:r>
              <a:rPr lang="ru-RU" dirty="0" smtClean="0"/>
              <a:t>Наибольшее целое, на которое и числитель и знаменатель делятся без остатка</a:t>
            </a:r>
          </a:p>
          <a:p>
            <a:r>
              <a:rPr lang="ru-RU" dirty="0" smtClean="0"/>
              <a:t>Делим числитель и знаменатель на НОД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GCD := Numerator;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WHILE GCD &gt;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DO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IF (Numerator MOD GCD = 0) AND (Denominator MOD GCD = 0)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THEN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Numerator := Numerator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Denominator := Denominator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</a:t>
            </a:r>
            <a:r>
              <a:rPr lang="en-US" sz="1600" dirty="0" smtClean="0">
                <a:latin typeface="Lucida Console" panose="020B0609040504020204" pitchFamily="49" charset="0"/>
              </a:rPr>
              <a:t>EXIT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ELSE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GCD := GCD - 1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 err="1">
                <a:latin typeface="Lucida Console" panose="020B0609040504020204" pitchFamily="49" charset="0"/>
              </a:rPr>
              <a:t>END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999 999 999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</a:t>
            </a:r>
            <a:r>
              <a:rPr lang="ru-RU" dirty="0" smtClean="0"/>
              <a:t>/ знаменатель</a:t>
            </a:r>
            <a:endParaRPr lang="ru-RU" dirty="0" smtClean="0"/>
          </a:p>
          <a:p>
            <a:pPr lvl="1"/>
            <a:r>
              <a:rPr lang="ru-RU" dirty="0" smtClean="0"/>
              <a:t>Целая часть равна 0</a:t>
            </a:r>
          </a:p>
          <a:p>
            <a:pPr lvl="2"/>
            <a:r>
              <a:rPr lang="ru-RU" dirty="0" smtClean="0"/>
              <a:t>Выводим </a:t>
            </a:r>
            <a:r>
              <a:rPr lang="ru-RU" dirty="0"/>
              <a:t>Числитель / </a:t>
            </a:r>
            <a:r>
              <a:rPr lang="ru-RU" dirty="0" smtClean="0"/>
              <a:t>знаменатель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PROCEDURE </a:t>
            </a:r>
            <a:r>
              <a:rPr lang="en-US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Numerator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WRITELN(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WRITE(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WRITELN(Numerator, '/', Denominator)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</a:t>
            </a:r>
            <a:r>
              <a:rPr lang="ru-RU" dirty="0" smtClean="0"/>
              <a:t>дробь</a:t>
            </a:r>
            <a:r>
              <a:rPr lang="en-US" dirty="0" smtClean="0"/>
              <a:t> </a:t>
            </a:r>
            <a:r>
              <a:rPr lang="ru-RU" smtClean="0"/>
              <a:t>в виде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</a:t>
            </a:r>
            <a:r>
              <a:rPr lang="ru-RU" dirty="0" smtClean="0"/>
              <a:t>строку и превращаем </a:t>
            </a:r>
            <a:r>
              <a:rPr lang="ru-RU" dirty="0"/>
              <a:t>в число при помощи </a:t>
            </a:r>
            <a:r>
              <a:rPr lang="ru-RU" dirty="0" smtClean="0"/>
              <a:t>процедуры </a:t>
            </a:r>
            <a:r>
              <a:rPr lang="en-US" dirty="0" smtClean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1228725" y="2833298"/>
            <a:ext cx="6057900" cy="871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еще не все!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0333" y="1690689"/>
            <a:ext cx="8517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210425" y="1524000"/>
            <a:ext cx="1857375" cy="838200"/>
          </a:xfrm>
          <a:prstGeom prst="wedgeRectCallout">
            <a:avLst>
              <a:gd name="adj1" fmla="val -123939"/>
              <a:gd name="adj2" fmla="val 1079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Сложный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Для хранения ОДНОЙ смешанной дроби у нас используются ТРИ независимые переменные</a:t>
            </a:r>
          </a:p>
          <a:p>
            <a:pPr lvl="1"/>
            <a:r>
              <a:rPr lang="ru-RU" dirty="0" smtClean="0"/>
              <a:t>При работе с ними легко допустить ошибку</a:t>
            </a:r>
          </a:p>
          <a:p>
            <a:pPr lvl="1"/>
            <a:r>
              <a:rPr lang="ru-RU" dirty="0" smtClean="0"/>
              <a:t>Мы продолжаем работать с примитивными типами данных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Сделать код чуть более высокоуровневым – ввести новый тип данных – «Смешанная дробь»</a:t>
            </a:r>
            <a:endParaRPr lang="ru-RU" dirty="0"/>
          </a:p>
          <a:p>
            <a:pPr lvl="1"/>
            <a:r>
              <a:rPr lang="ru-RU" dirty="0" smtClean="0"/>
              <a:t>Для этого используем «Запись»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97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734" y="2175862"/>
            <a:ext cx="1200149" cy="2131684"/>
            <a:chOff x="285750" y="1123723"/>
            <a:chExt cx="1200149" cy="21316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33" y="1123723"/>
              <a:ext cx="1166966" cy="17277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750" y="2886075"/>
              <a:ext cx="120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Числитель</a:t>
              </a:r>
              <a:endParaRPr lang="ru-RU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901268">
            <a:off x="2464042" y="449968"/>
            <a:ext cx="1497081" cy="1933943"/>
            <a:chOff x="3017769" y="1256558"/>
            <a:chExt cx="1497081" cy="19339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35591" y="1256558"/>
              <a:ext cx="982327" cy="15646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17769" y="2821169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Знаменатель</a:t>
              </a:r>
              <a:endParaRPr lang="ru-RU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4317518">
            <a:off x="1808460" y="4462220"/>
            <a:ext cx="1497081" cy="2107172"/>
            <a:chOff x="737357" y="3676421"/>
            <a:chExt cx="1497081" cy="2107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7" y="3676421"/>
              <a:ext cx="1074323" cy="16861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357" y="5414261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Целая часть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4681" y="901245"/>
            <a:ext cx="3909511" cy="5269027"/>
            <a:chOff x="4777289" y="560273"/>
            <a:chExt cx="3909511" cy="5269027"/>
          </a:xfrm>
        </p:grpSpPr>
        <p:grpSp>
          <p:nvGrpSpPr>
            <p:cNvPr id="35" name="Group 34"/>
            <p:cNvGrpSpPr/>
            <p:nvPr/>
          </p:nvGrpSpPr>
          <p:grpSpPr>
            <a:xfrm>
              <a:off x="4777289" y="560273"/>
              <a:ext cx="3909511" cy="5269027"/>
              <a:chOff x="4777289" y="560273"/>
              <a:chExt cx="3909511" cy="52690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77289" y="560273"/>
                <a:ext cx="3909511" cy="5269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16207" y="772561"/>
                <a:ext cx="1640570" cy="2345882"/>
                <a:chOff x="7133118" y="772562"/>
                <a:chExt cx="1640570" cy="234588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133118" y="772562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7288733" y="879661"/>
                  <a:ext cx="1200149" cy="2131684"/>
                  <a:chOff x="285750" y="1123723"/>
                  <a:chExt cx="1200149" cy="213168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18933" y="1123723"/>
                    <a:ext cx="1166966" cy="172771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5750" y="2886075"/>
                    <a:ext cx="1200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Числитель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4918563" y="759377"/>
                <a:ext cx="1640570" cy="2345882"/>
                <a:chOff x="5004860" y="2028825"/>
                <a:chExt cx="1640570" cy="234588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04860" y="2028825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38043" y="2175862"/>
                  <a:ext cx="1585688" cy="2198845"/>
                  <a:chOff x="737357" y="3676421"/>
                  <a:chExt cx="1497081" cy="2107172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8737" y="3676421"/>
                    <a:ext cx="1074323" cy="168615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37357" y="5414261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Целая часть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16207" y="3293276"/>
                <a:ext cx="1640570" cy="2365768"/>
                <a:chOff x="7133118" y="3600968"/>
                <a:chExt cx="1640570" cy="236576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133118" y="3600968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7274446" y="3660042"/>
                  <a:ext cx="1497081" cy="2306694"/>
                  <a:chOff x="6815768" y="2783157"/>
                  <a:chExt cx="1497081" cy="230669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5768" y="2783157"/>
                    <a:ext cx="1144231" cy="182248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815768" y="4720519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Знаменатель</a:t>
                    </a:r>
                    <a:endParaRPr lang="ru-RU" dirty="0"/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4951746" y="3629025"/>
              <a:ext cx="173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Смешанная дробь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7"/>
          <p:cNvSpPr/>
          <p:nvPr/>
        </p:nvSpPr>
        <p:spPr>
          <a:xfrm>
            <a:off x="628650" y="1841242"/>
            <a:ext cx="6515100" cy="128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«Смешанная дробь»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8650" y="1841242"/>
            <a:ext cx="8058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Lucida Console" panose="020B0609040504020204" pitchFamily="49" charset="0"/>
              </a:rPr>
              <a:t>TYPE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i="1" dirty="0" smtClean="0">
                <a:latin typeface="Lucida Console" panose="020B0609040504020204" pitchFamily="49" charset="0"/>
              </a:rPr>
              <a:t>{Тип данных Смешанная дробь}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ru-RU" sz="1600" dirty="0" smtClean="0">
                <a:latin typeface="Lucida Console" panose="020B0609040504020204" pitchFamily="49" charset="0"/>
              </a:rPr>
              <a:t> = RECORD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  </a:t>
            </a:r>
            <a:r>
              <a:rPr lang="ru-RU" sz="1600" dirty="0" err="1" smtClean="0">
                <a:latin typeface="Lucida Console" panose="020B0609040504020204" pitchFamily="49" charset="0"/>
              </a:rPr>
              <a:t>IntegerPart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Denominator</a:t>
            </a:r>
            <a:r>
              <a:rPr lang="ru-RU" sz="1600" dirty="0" smtClean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END;</a:t>
            </a:r>
          </a:p>
          <a:p>
            <a:endParaRPr lang="ru-RU" sz="1600" dirty="0" smtClean="0">
              <a:latin typeface="Lucida Console" panose="020B0609040504020204" pitchFamily="49" charset="0"/>
            </a:endParaRPr>
          </a:p>
          <a:p>
            <a:r>
              <a:rPr lang="ru-RU" sz="1600" i="1" dirty="0" smtClean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PROCEDURE </a:t>
            </a:r>
            <a:r>
              <a:rPr lang="en-US" sz="1600" dirty="0" err="1" smtClean="0">
                <a:latin typeface="Lucida Console" panose="020B0609040504020204" pitchFamily="49" charset="0"/>
              </a:rPr>
              <a:t>PrintFraction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 =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  WRITE(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, '/',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Fract.Denominator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"/>
          <p:cNvSpPr/>
          <p:nvPr/>
        </p:nvSpPr>
        <p:spPr>
          <a:xfrm>
            <a:off x="0" y="5353050"/>
            <a:ext cx="7391400" cy="69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4"/>
          <p:cNvSpPr/>
          <p:nvPr/>
        </p:nvSpPr>
        <p:spPr>
          <a:xfrm>
            <a:off x="0" y="6046398"/>
            <a:ext cx="2695575" cy="48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45797"/>
            <a:ext cx="9144000" cy="329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0" y="71527"/>
            <a:ext cx="923448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PROGRAM Fraction(INPUT, OUTPUT);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500" dirty="0" smtClean="0">
                <a:latin typeface="Lucida Console" panose="020B0609040504020204" pitchFamily="49" charset="0"/>
              </a:rPr>
              <a:t>FUNCTION </a:t>
            </a:r>
            <a:r>
              <a:rPr lang="en-US" sz="1500" dirty="0" err="1">
                <a:latin typeface="Lucida Console" panose="020B0609040504020204" pitchFamily="49" charset="0"/>
              </a:rPr>
              <a:t>ReadFraction</a:t>
            </a:r>
            <a:r>
              <a:rPr lang="en-US" sz="1500" dirty="0">
                <a:latin typeface="Lucida Console" panose="020B0609040504020204" pitchFamily="49" charset="0"/>
              </a:rPr>
              <a:t>(VAR Numerator, Denominator: INTEGER): BOOLEAN</a:t>
            </a:r>
            <a:r>
              <a:rPr lang="en-US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PROCEDURE </a:t>
            </a:r>
            <a:r>
              <a:rPr lang="en-US" sz="1500" dirty="0" err="1">
                <a:latin typeface="Lucida Console" panose="020B0609040504020204" pitchFamily="49" charset="0"/>
              </a:rPr>
              <a:t>PrintFraction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Fract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dirty="0" err="1">
                <a:latin typeface="Lucida Console" panose="020B0609040504020204" pitchFamily="49" charset="0"/>
              </a:rPr>
              <a:t>CompoundFraction</a:t>
            </a:r>
            <a:r>
              <a:rPr lang="en-US" sz="1500" dirty="0">
                <a:latin typeface="Lucida Console" panose="020B0609040504020204" pitchFamily="49" charset="0"/>
              </a:rPr>
              <a:t>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ru-RU" sz="1500" i="1" dirty="0" smtClean="0">
                <a:latin typeface="Lucida Console" panose="020B0609040504020204" pitchFamily="49" charset="0"/>
              </a:rPr>
              <a:t>{</a:t>
            </a:r>
            <a:r>
              <a:rPr lang="ru-RU" sz="1500" i="1" dirty="0">
                <a:latin typeface="Lucida Console" panose="020B0609040504020204" pitchFamily="49" charset="0"/>
              </a:rPr>
              <a:t>Преобразует простую дробь в смешанную}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r>
              <a:rPr lang="ru-RU" sz="1500" dirty="0">
                <a:latin typeface="Lucida Console" panose="020B0609040504020204" pitchFamily="49" charset="0"/>
              </a:rPr>
              <a:t>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 := </a:t>
            </a:r>
            <a:r>
              <a:rPr lang="ru-RU" sz="15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Fract.IntegerPart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DIV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Fract.Numerator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MOD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 DIV GCD;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Fract.Denominator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 DIV GCD;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 smtClean="0">
                <a:latin typeface="Lucida Console" panose="020B0609040504020204" pitchFamily="49" charset="0"/>
              </a:rPr>
              <a:t>PrintFraction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ToCompoundFraction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222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работает!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1408</Words>
  <Application>Microsoft Office PowerPoint</Application>
  <PresentationFormat>On-screen Show (4:3)</PresentationFormat>
  <Paragraphs>397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Сокращаем дробь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  <vt:lpstr>Это еще не все!</vt:lpstr>
      <vt:lpstr>Анализ</vt:lpstr>
      <vt:lpstr>PowerPoint Presentation</vt:lpstr>
      <vt:lpstr>Тип данных «Смешанная дробь»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53</cp:revision>
  <dcterms:created xsi:type="dcterms:W3CDTF">2017-04-07T14:24:15Z</dcterms:created>
  <dcterms:modified xsi:type="dcterms:W3CDTF">2017-04-07T23:21:15Z</dcterms:modified>
</cp:coreProperties>
</file>