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8" r:id="rId24"/>
    <p:sldId id="279" r:id="rId25"/>
    <p:sldId id="281" r:id="rId26"/>
    <p:sldId id="280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67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5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13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8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3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5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96864-A842-443A-9851-C4EA0A1AD914}" type="datetimeFigureOut">
              <a:rPr lang="ru-RU" smtClean="0"/>
              <a:t>08.04.2017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0039-3A59-4B71-BE95-1AEA0B24E7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-malov/fra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Задание №2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Обыкновенная дробь</a:t>
            </a:r>
          </a:p>
        </p:txBody>
      </p:sp>
    </p:spTree>
    <p:extLst>
      <p:ext uri="{BB962C8B-B14F-4D97-AF65-F5344CB8AC3E}">
        <p14:creationId xmlns:p14="http://schemas.microsoft.com/office/powerpoint/2010/main" val="29977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стал понятнее</a:t>
            </a:r>
          </a:p>
          <a:p>
            <a:pPr lvl="1"/>
            <a:r>
              <a:rPr lang="ru-RU" dirty="0"/>
              <a:t>Вместо </a:t>
            </a:r>
            <a:r>
              <a:rPr lang="en-US" dirty="0" smtClean="0"/>
              <a:t>IF-THEN-ELSE</a:t>
            </a:r>
            <a:r>
              <a:rPr lang="ru-RU" dirty="0" smtClean="0"/>
              <a:t> </a:t>
            </a:r>
            <a:r>
              <a:rPr lang="ru-RU" dirty="0"/>
              <a:t>– понятное имя процедуры</a:t>
            </a:r>
          </a:p>
          <a:p>
            <a:pPr lvl="1"/>
            <a:r>
              <a:rPr lang="ru-RU" dirty="0"/>
              <a:t>Понятность сохранится при усложнении условий</a:t>
            </a:r>
          </a:p>
          <a:p>
            <a:r>
              <a:rPr lang="ru-RU" dirty="0"/>
              <a:t>Что пока не нравится?</a:t>
            </a:r>
          </a:p>
          <a:p>
            <a:pPr lvl="1"/>
            <a:r>
              <a:rPr lang="ru-RU" dirty="0"/>
              <a:t>Дробь </a:t>
            </a:r>
            <a:r>
              <a:rPr lang="ru-RU" dirty="0" smtClean="0"/>
              <a:t>в ряде случаев выводится не по </a:t>
            </a:r>
            <a:r>
              <a:rPr lang="ru-RU" dirty="0"/>
              <a:t>заданию</a:t>
            </a:r>
          </a:p>
          <a:p>
            <a:pPr lvl="2"/>
            <a:r>
              <a:rPr lang="en-US" dirty="0"/>
              <a:t>3/1 =&gt; 3 0/1</a:t>
            </a:r>
            <a:r>
              <a:rPr lang="ru-RU" dirty="0"/>
              <a:t> вместо 3</a:t>
            </a:r>
            <a:endParaRPr lang="en-US" dirty="0"/>
          </a:p>
          <a:p>
            <a:pPr lvl="2"/>
            <a:r>
              <a:rPr lang="en-US" dirty="0"/>
              <a:t>10/6 =&gt; 1 4/6</a:t>
            </a:r>
            <a:r>
              <a:rPr lang="ru-RU" dirty="0"/>
              <a:t> вместо 1 2/3</a:t>
            </a:r>
          </a:p>
          <a:p>
            <a:pPr lvl="1"/>
            <a:r>
              <a:rPr lang="ru-RU" dirty="0"/>
              <a:t>Не обрабатываются ошибки ввода</a:t>
            </a:r>
          </a:p>
          <a:p>
            <a:pPr lvl="1"/>
            <a:r>
              <a:rPr lang="ru-RU" dirty="0"/>
              <a:t>Используются глобальные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15976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69412" y="2346385"/>
            <a:ext cx="5434641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03253" y="6236898"/>
            <a:ext cx="431320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глобальных переменных при печати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1193" y="2087463"/>
            <a:ext cx="88124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Denominator)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88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Сокращаем дробь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Находим НОД (наибольший общий делитель)</a:t>
            </a:r>
          </a:p>
          <a:p>
            <a:pPr lvl="1"/>
            <a:r>
              <a:rPr lang="ru-RU" dirty="0" smtClean="0"/>
              <a:t>Наибольшее целое, на которое и числитель и знаменатель делятся без остатка</a:t>
            </a:r>
          </a:p>
          <a:p>
            <a:r>
              <a:rPr lang="ru-RU" dirty="0" smtClean="0"/>
              <a:t>Делим числитель и знаменатель на НОД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7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дробь «в лоб»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264" y="1588623"/>
            <a:ext cx="8971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{Упрощает правильную дробь (дробь, где числитель меньше знаменателя)}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i="1" dirty="0">
                <a:latin typeface="Lucida Console" panose="020B0609040504020204" pitchFamily="49" charset="0"/>
              </a:rPr>
              <a:t>{</a:t>
            </a:r>
            <a:r>
              <a:rPr lang="ru-RU" sz="1600" i="1" dirty="0" err="1">
                <a:latin typeface="Lucida Console" panose="020B0609040504020204" pitchFamily="49" charset="0"/>
              </a:rPr>
              <a:t>Greatest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Common</a:t>
            </a:r>
            <a:r>
              <a:rPr lang="ru-RU" sz="1600" i="1" dirty="0">
                <a:latin typeface="Lucida Console" panose="020B0609040504020204" pitchFamily="49" charset="0"/>
              </a:rPr>
              <a:t> </a:t>
            </a:r>
            <a:r>
              <a:rPr lang="ru-RU" sz="1600" i="1" dirty="0" err="1">
                <a:latin typeface="Lucida Console" panose="020B0609040504020204" pitchFamily="49" charset="0"/>
              </a:rPr>
              <a:t>Denominator</a:t>
            </a:r>
            <a:r>
              <a:rPr lang="ru-RU" sz="1600" i="1" dirty="0">
                <a:latin typeface="Lucida Console" panose="020B0609040504020204" pitchFamily="49" charset="0"/>
              </a:rPr>
              <a:t> - наибольший общий делитель}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GCD := Numerator;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WHILE GCD &gt;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DO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IF (Numerator MOD GCD = 0) AND (Denominator MOD GCD = 0)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THEN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BEGIN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Numerator := Numerator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Denominator := Denominator DIV GCD;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  </a:t>
            </a:r>
            <a:r>
              <a:rPr lang="en-US" sz="1600" dirty="0" smtClean="0">
                <a:latin typeface="Lucida Console" panose="020B0609040504020204" pitchFamily="49" charset="0"/>
              </a:rPr>
              <a:t>EXIT</a:t>
            </a:r>
            <a:r>
              <a:rPr lang="en-US" sz="1600" dirty="0">
                <a:latin typeface="Lucida Console" panose="020B0609040504020204" pitchFamily="49" charset="0"/>
              </a:rPr>
              <a:t/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ELSE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    GCD := GCD - 1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    END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 err="1">
                <a:latin typeface="Lucida Console" panose="020B0609040504020204" pitchFamily="49" charset="0"/>
              </a:rPr>
              <a:t>END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4453" y="5779698"/>
            <a:ext cx="5126247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1" y="2845998"/>
            <a:ext cx="7924799" cy="544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1835289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Lucida Console" panose="020B0609040504020204" pitchFamily="49" charset="0"/>
              </a:rPr>
              <a:t>PROGRAM </a:t>
            </a:r>
            <a:r>
              <a:rPr lang="ru-RU" sz="1600" dirty="0" err="1">
                <a:latin typeface="Lucida Console" panose="020B0609040504020204" pitchFamily="49" charset="0"/>
              </a:rPr>
              <a:t>Fraction</a:t>
            </a:r>
            <a:r>
              <a:rPr lang="ru-RU" sz="1600" dirty="0">
                <a:latin typeface="Lucida Console" panose="020B0609040504020204" pitchFamily="49" charset="0"/>
              </a:rPr>
              <a:t>(INPUT, OUTPUT);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…</a:t>
            </a:r>
            <a:endParaRPr lang="ru-RU" sz="1600" dirty="0">
              <a:latin typeface="Lucida Console" panose="020B0609040504020204" pitchFamily="49" charset="0"/>
            </a:endParaRP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36647" y="4401609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Поиск НОД последовательным перебором ужасно неэффективен</a:t>
                </a:r>
              </a:p>
              <a:p>
                <a:pPr lvl="1"/>
                <a:r>
                  <a:rPr lang="ru-RU" dirty="0"/>
                  <a:t>Упрощение дроби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ru-RU" sz="4000" b="0" i="1" smtClean="0">
                            <a:latin typeface="Cambria Math" panose="02040503050406030204" pitchFamily="18" charset="0"/>
                          </a:rPr>
                          <m:t>999 999 999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занимает несколько секунд</a:t>
                </a:r>
                <a:r>
                  <a:rPr lang="en-US" dirty="0"/>
                  <a:t> </a:t>
                </a:r>
                <a:r>
                  <a:rPr lang="ru-RU" dirty="0"/>
                  <a:t>на современном компьютере</a:t>
                </a:r>
              </a:p>
              <a:p>
                <a:r>
                  <a:rPr lang="ru-RU" dirty="0"/>
                  <a:t>Упрощение дроби и поиск НОД смешаны в одной процедуре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Эвклида по поиску НОД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Дано два числа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  <a:p>
            <a:r>
              <a:rPr lang="ru-RU" dirty="0"/>
              <a:t>Пока </a:t>
            </a:r>
            <a:r>
              <a:rPr lang="en-US" dirty="0"/>
              <a:t>B &lt;&gt; 0</a:t>
            </a:r>
          </a:p>
          <a:p>
            <a:pPr lvl="1"/>
            <a:r>
              <a:rPr lang="en-US" dirty="0"/>
              <a:t>T &lt;- B</a:t>
            </a:r>
          </a:p>
          <a:p>
            <a:pPr lvl="1"/>
            <a:r>
              <a:rPr lang="en-US" dirty="0"/>
              <a:t>B &lt;- A MOD B</a:t>
            </a:r>
          </a:p>
          <a:p>
            <a:pPr lvl="1"/>
            <a:r>
              <a:rPr lang="en-US" dirty="0"/>
              <a:t>A &lt;- T</a:t>
            </a:r>
          </a:p>
          <a:p>
            <a:r>
              <a:rPr lang="ru-RU" dirty="0"/>
              <a:t>В </a:t>
            </a:r>
            <a:r>
              <a:rPr lang="en-US" dirty="0"/>
              <a:t>A</a:t>
            </a:r>
            <a:r>
              <a:rPr lang="ru-RU" dirty="0"/>
              <a:t> будет содержатся НОД 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848471"/>
              </p:ext>
            </p:extLst>
          </p:nvPr>
        </p:nvGraphicFramePr>
        <p:xfrm>
          <a:off x="4629150" y="1825625"/>
          <a:ext cx="38862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650">
                  <a:extLst>
                    <a:ext uri="{9D8B030D-6E8A-4147-A177-3AD203B41FA5}">
                      <a16:colId xmlns="" xmlns:a16="http://schemas.microsoft.com/office/drawing/2014/main" val="1877902253"/>
                    </a:ext>
                  </a:extLst>
                </a:gridCol>
                <a:gridCol w="1327150">
                  <a:extLst>
                    <a:ext uri="{9D8B030D-6E8A-4147-A177-3AD203B41FA5}">
                      <a16:colId xmlns="" xmlns:a16="http://schemas.microsoft.com/office/drawing/2014/main" val="3026534838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62836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023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</a:t>
                      </a:r>
                      <a:r>
                        <a:rPr lang="en-US" baseline="0" dirty="0"/>
                        <a:t> 6</a:t>
                      </a:r>
                    </a:p>
                    <a:p>
                      <a:r>
                        <a:rPr lang="en-US" baseline="0" dirty="0"/>
                        <a:t>B &lt;- 2</a:t>
                      </a:r>
                    </a:p>
                    <a:p>
                      <a:r>
                        <a:rPr lang="en-US" baseline="0" dirty="0"/>
                        <a:t>A &lt;- 6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856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 &lt;- 2</a:t>
                      </a:r>
                    </a:p>
                    <a:p>
                      <a:r>
                        <a:rPr lang="en-US" dirty="0"/>
                        <a:t>B &lt;- 0</a:t>
                      </a:r>
                    </a:p>
                    <a:p>
                      <a:r>
                        <a:rPr lang="en-US" dirty="0"/>
                        <a:t>A &lt;- 2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5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НОД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&lt;-</a:t>
                      </a:r>
                      <a:r>
                        <a:rPr lang="ru-RU" baseline="0" dirty="0"/>
                        <a:t> 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955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33350" y="5576498"/>
            <a:ext cx="7359650" cy="78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33350" y="671690"/>
            <a:ext cx="7359650" cy="35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3350" y="671691"/>
            <a:ext cx="88074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{Возвращает наибольший общий делитель чисел A и B}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FUNCTION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(A, B: INTEGER):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WHILE B &lt;&gt;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DO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r>
              <a:rPr lang="ru-RU" sz="1600" dirty="0">
                <a:latin typeface="Lucida Console" panose="020B0609040504020204" pitchFamily="49" charset="0"/>
              </a:rPr>
              <a:t> :=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B := A MOD B;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  A := </a:t>
            </a:r>
            <a:r>
              <a:rPr lang="ru-RU" sz="1600" dirty="0" err="1">
                <a:latin typeface="Lucida Console" panose="020B0609040504020204" pitchFamily="49" charset="0"/>
              </a:rPr>
              <a:t>Temp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  END;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 := A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i="1" dirty="0">
                <a:latin typeface="Lucida Console" panose="020B0609040504020204" pitchFamily="49" charset="0"/>
              </a:rPr>
              <a:t>{Упрощает </a:t>
            </a:r>
            <a:r>
              <a:rPr lang="ru-RU" sz="1600" i="1" dirty="0" smtClean="0">
                <a:latin typeface="Lucida Console" panose="020B0609040504020204" pitchFamily="49" charset="0"/>
              </a:rPr>
              <a:t>произвольную дробь}</a:t>
            </a:r>
            <a:endParaRPr lang="ru-RU" sz="1600" i="1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SimplifyFraction</a:t>
            </a:r>
            <a:r>
              <a:rPr lang="ru-RU" sz="1600" dirty="0">
                <a:latin typeface="Lucida Console" panose="020B0609040504020204" pitchFamily="49" charset="0"/>
              </a:rPr>
              <a:t>(VAR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: INTEGER);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GCD := </a:t>
            </a:r>
            <a:r>
              <a:rPr lang="ru-RU" sz="16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600" dirty="0">
                <a:latin typeface="Lucida Console" panose="020B0609040504020204" pitchFamily="49" charset="0"/>
              </a:rPr>
              <a:t>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 DIV GCD;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603040" y="14220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603040" y="2927855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06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печать дроби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Числитель равен 0</a:t>
            </a:r>
          </a:p>
          <a:p>
            <a:pPr lvl="1"/>
            <a:r>
              <a:rPr lang="ru-RU" dirty="0"/>
              <a:t>Выводим целую часть</a:t>
            </a:r>
          </a:p>
          <a:p>
            <a:r>
              <a:rPr lang="ru-RU" dirty="0"/>
              <a:t>Числитель не равен 0</a:t>
            </a:r>
          </a:p>
          <a:p>
            <a:pPr lvl="1"/>
            <a:r>
              <a:rPr lang="ru-RU" dirty="0"/>
              <a:t>Целая часть не равна 0</a:t>
            </a:r>
          </a:p>
          <a:p>
            <a:pPr lvl="2"/>
            <a:r>
              <a:rPr lang="ru-RU" dirty="0"/>
              <a:t>Выводим Целую часть, числитель </a:t>
            </a:r>
            <a:r>
              <a:rPr lang="ru-RU" dirty="0" smtClean="0"/>
              <a:t>/ знаменатель</a:t>
            </a:r>
          </a:p>
          <a:p>
            <a:pPr lvl="1"/>
            <a:r>
              <a:rPr lang="ru-RU" dirty="0" smtClean="0"/>
              <a:t>Целая часть равна 0</a:t>
            </a:r>
          </a:p>
          <a:p>
            <a:pPr lvl="2"/>
            <a:r>
              <a:rPr lang="ru-RU" dirty="0" smtClean="0"/>
              <a:t>Выводим </a:t>
            </a:r>
            <a:r>
              <a:rPr lang="ru-RU" dirty="0"/>
              <a:t>Числитель / </a:t>
            </a:r>
            <a:r>
              <a:rPr lang="ru-RU" dirty="0" smtClean="0"/>
              <a:t>знаменатель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Улучшенный вывод дроби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4150" y="1927642"/>
            <a:ext cx="8775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PROCEDURE </a:t>
            </a:r>
            <a:r>
              <a:rPr lang="en-US" sz="1600" dirty="0" err="1">
                <a:latin typeface="Lucida Console" panose="020B0609040504020204" pitchFamily="49" charset="0"/>
              </a:rPr>
              <a:t>PrintFraction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Numerator, Denominator: INTEGER);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IF Numerator =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WRITELN(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IF 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WRITE(</a:t>
            </a:r>
            <a:r>
              <a:rPr lang="en-US" sz="1600" dirty="0" err="1">
                <a:latin typeface="Lucida Console" panose="020B0609040504020204" pitchFamily="49" charset="0"/>
              </a:rPr>
              <a:t>IntegerPart</a:t>
            </a:r>
            <a:r>
              <a:rPr lang="en-US" sz="1600" dirty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WRITELN(Numerator, '/', Denominator)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19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0312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73050" y="56892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656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Напишите программу, которая преобразует дробь, заданную в формате числитель/знаменатель, к виду смешанной дроби</a:t>
            </a:r>
          </a:p>
          <a:p>
            <a:r>
              <a:rPr lang="ru-RU" dirty="0"/>
              <a:t>Входные данные</a:t>
            </a:r>
          </a:p>
          <a:p>
            <a:pPr lvl="1"/>
            <a:r>
              <a:rPr lang="ru-RU" dirty="0"/>
              <a:t>Числитель и знаменатель – целые числа в диапазоне от 0 до 1</a:t>
            </a:r>
            <a:r>
              <a:rPr lang="en-US" dirty="0"/>
              <a:t>’</a:t>
            </a:r>
            <a:r>
              <a:rPr lang="ru-RU" dirty="0"/>
              <a:t>000</a:t>
            </a:r>
            <a:r>
              <a:rPr lang="en-US" dirty="0"/>
              <a:t>’</a:t>
            </a:r>
            <a:r>
              <a:rPr lang="ru-RU" dirty="0"/>
              <a:t>000</a:t>
            </a:r>
          </a:p>
          <a:p>
            <a:pPr lvl="1"/>
            <a:r>
              <a:rPr lang="ru-RU" dirty="0"/>
              <a:t>Числитель может быть больше знаменателя</a:t>
            </a:r>
            <a:endParaRPr lang="en-US" dirty="0"/>
          </a:p>
          <a:p>
            <a:r>
              <a:rPr lang="ru-RU" dirty="0"/>
              <a:t>Выходные данные</a:t>
            </a:r>
          </a:p>
          <a:p>
            <a:pPr lvl="1"/>
            <a:r>
              <a:rPr lang="ru-RU" dirty="0"/>
              <a:t>Смешанная </a:t>
            </a:r>
            <a:r>
              <a:rPr lang="ru-RU" dirty="0" smtClean="0"/>
              <a:t>дробь</a:t>
            </a:r>
            <a:r>
              <a:rPr lang="en-US" dirty="0" smtClean="0"/>
              <a:t> </a:t>
            </a:r>
            <a:r>
              <a:rPr lang="ru-RU" smtClean="0"/>
              <a:t>в виде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FF0000"/>
                </a:solidFill>
              </a:rPr>
              <a:t>целая часть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числитель</a:t>
            </a:r>
            <a:r>
              <a:rPr lang="ru-RU" dirty="0"/>
              <a:t>/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знаменатель</a:t>
            </a:r>
          </a:p>
          <a:p>
            <a:pPr lvl="1"/>
            <a:r>
              <a:rPr lang="ru-RU" dirty="0"/>
              <a:t>Дробь должна быть сокращенной</a:t>
            </a:r>
          </a:p>
        </p:txBody>
      </p:sp>
    </p:spTree>
    <p:extLst>
      <p:ext uri="{BB962C8B-B14F-4D97-AF65-F5344CB8AC3E}">
        <p14:creationId xmlns:p14="http://schemas.microsoft.com/office/powerpoint/2010/main" val="2789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обработку ошибок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Введено не число</a:t>
            </a:r>
          </a:p>
          <a:p>
            <a:pPr lvl="1"/>
            <a:r>
              <a:rPr lang="ru-RU" dirty="0"/>
              <a:t>Решение – считываем </a:t>
            </a:r>
            <a:r>
              <a:rPr lang="ru-RU" dirty="0" smtClean="0"/>
              <a:t>строку и превращаем </a:t>
            </a:r>
            <a:r>
              <a:rPr lang="ru-RU" dirty="0"/>
              <a:t>в число при помощи </a:t>
            </a:r>
            <a:r>
              <a:rPr lang="ru-RU" dirty="0" smtClean="0"/>
              <a:t>процедуры </a:t>
            </a:r>
            <a:r>
              <a:rPr lang="en-US" dirty="0" smtClean="0"/>
              <a:t>VAL</a:t>
            </a:r>
            <a:r>
              <a:rPr lang="ru-RU" dirty="0"/>
              <a:t>, обрабатывая ошибку</a:t>
            </a:r>
            <a:endParaRPr lang="en-US" dirty="0"/>
          </a:p>
          <a:p>
            <a:r>
              <a:rPr lang="ru-RU" dirty="0"/>
              <a:t>Введен нулевой знаменатель</a:t>
            </a:r>
          </a:p>
          <a:p>
            <a:pPr lvl="1"/>
            <a:r>
              <a:rPr lang="ru-RU" dirty="0"/>
              <a:t>Сообщаем об ошибке</a:t>
            </a:r>
          </a:p>
          <a:p>
            <a:r>
              <a:rPr lang="ru-RU" dirty="0"/>
              <a:t>Числитель или знаменатель выходят за пределы диапазона от 0 до 1</a:t>
            </a:r>
            <a:r>
              <a:rPr lang="en-US" dirty="0"/>
              <a:t>’000’000</a:t>
            </a:r>
          </a:p>
          <a:p>
            <a:pPr lvl="1"/>
            <a:r>
              <a:rPr lang="ru-RU" dirty="0"/>
              <a:t>Сообщаем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22383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7000" y="3138098"/>
            <a:ext cx="7048500" cy="1052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8800" y="5727700"/>
            <a:ext cx="5003800" cy="9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7000" y="0"/>
            <a:ext cx="2819400" cy="495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7000" y="636198"/>
            <a:ext cx="5613400" cy="2361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7000" y="-25400"/>
            <a:ext cx="91821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CONST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  </a:t>
            </a:r>
            <a:r>
              <a:rPr lang="en-US" sz="1500" dirty="0" err="1">
                <a:latin typeface="Lucida Console" panose="020B0609040504020204" pitchFamily="49" charset="0"/>
              </a:rPr>
              <a:t>UpperBound</a:t>
            </a:r>
            <a:r>
              <a:rPr lang="en-US" sz="1500" dirty="0">
                <a:latin typeface="Lucida Console" panose="020B0609040504020204" pitchFamily="49" charset="0"/>
              </a:rPr>
              <a:t> = 1000000;</a:t>
            </a:r>
            <a:endParaRPr lang="ru-RU" sz="1500" dirty="0">
              <a:latin typeface="Lucida Console" panose="020B0609040504020204" pitchFamily="49" charset="0"/>
            </a:endParaRP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(VAR X: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: STRING[255];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READLN(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VAL(</a:t>
            </a:r>
            <a:r>
              <a:rPr lang="ru-RU" sz="1500" dirty="0" err="1">
                <a:latin typeface="Lucida Console" panose="020B0609040504020204" pitchFamily="49" charset="0"/>
              </a:rPr>
              <a:t>InputString</a:t>
            </a:r>
            <a:r>
              <a:rPr lang="ru-RU" sz="1500" dirty="0">
                <a:latin typeface="Lucida Console" panose="020B0609040504020204" pitchFamily="49" charset="0"/>
              </a:rPr>
              <a:t>, X,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ErrorCode</a:t>
            </a:r>
            <a:r>
              <a:rPr lang="ru-RU" sz="15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(X,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 := (X &gt;= </a:t>
            </a:r>
            <a:r>
              <a:rPr lang="ru-RU" sz="1500" dirty="0" err="1">
                <a:latin typeface="Lucida Console" panose="020B0609040504020204" pitchFamily="49" charset="0"/>
              </a:rPr>
              <a:t>MinValue</a:t>
            </a:r>
            <a:r>
              <a:rPr lang="ru-RU" sz="1500" dirty="0">
                <a:latin typeface="Lucida Console" panose="020B0609040504020204" pitchFamily="49" charset="0"/>
              </a:rPr>
              <a:t>) AND (X &lt;= </a:t>
            </a:r>
            <a:r>
              <a:rPr lang="ru-RU" sz="1500" dirty="0" err="1">
                <a:latin typeface="Lucida Console" panose="020B0609040504020204" pitchFamily="49" charset="0"/>
              </a:rPr>
              <a:t>MaxValue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(VAR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BOOLEAN;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FALSE;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  <a:r>
              <a:rPr lang="ru-RU" sz="1500" dirty="0" err="1">
                <a:latin typeface="Lucida Console" panose="020B0609040504020204" pitchFamily="49" charset="0"/>
              </a:rPr>
              <a:t>ReadInteger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IF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0,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 AND 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 </a:t>
            </a:r>
            <a:r>
              <a:rPr lang="ru-RU" sz="1500" dirty="0" err="1">
                <a:latin typeface="Lucida Console" panose="020B0609040504020204" pitchFamily="49" charset="0"/>
              </a:rPr>
              <a:t>IsInRange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, 1, </a:t>
            </a:r>
            <a:r>
              <a:rPr lang="ru-RU" sz="1500" dirty="0" err="1">
                <a:latin typeface="Lucida Console" panose="020B0609040504020204" pitchFamily="49" charset="0"/>
              </a:rPr>
              <a:t>UpperBound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 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 := TRUE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7828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6700" y="213142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670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 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3663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18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3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406560" y="40636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</a:t>
            </a:r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Not a number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63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406560" y="554953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1000001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ERROR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7"/>
          <p:cNvSpPr/>
          <p:nvPr/>
        </p:nvSpPr>
        <p:spPr>
          <a:xfrm>
            <a:off x="1228725" y="2833298"/>
            <a:ext cx="6057900" cy="8719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еще не все!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50333" y="1690689"/>
            <a:ext cx="85174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ReadFraction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SimplifyFraction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    </a:t>
            </a:r>
            <a:r>
              <a:rPr lang="ru-RU" dirty="0" err="1">
                <a:latin typeface="Lucida Console" panose="020B0609040504020204" pitchFamily="49" charset="0"/>
              </a:rPr>
              <a:t>PrintFraction</a:t>
            </a:r>
            <a:r>
              <a:rPr lang="ru-RU" dirty="0">
                <a:latin typeface="Lucida Console" panose="020B0609040504020204" pitchFamily="49" charset="0"/>
              </a:rPr>
              <a:t>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END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10425" y="1524000"/>
            <a:ext cx="1857375" cy="838200"/>
          </a:xfrm>
          <a:prstGeom prst="wedgeRectCallout">
            <a:avLst>
              <a:gd name="adj1" fmla="val -123939"/>
              <a:gd name="adj2" fmla="val 1079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Сложный код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2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Для хранения ОДНОЙ смешанной дроби у нас используются ТРИ независимые переменные</a:t>
            </a:r>
          </a:p>
          <a:p>
            <a:pPr lvl="1"/>
            <a:r>
              <a:rPr lang="ru-RU" dirty="0" smtClean="0"/>
              <a:t>При работе с ними легко допустить ошибку</a:t>
            </a:r>
          </a:p>
          <a:p>
            <a:pPr lvl="1"/>
            <a:r>
              <a:rPr lang="ru-RU" dirty="0" smtClean="0"/>
              <a:t>Мы продолжаем работать с примитивными типами данных</a:t>
            </a:r>
          </a:p>
          <a:p>
            <a:r>
              <a:rPr lang="ru-RU" dirty="0" smtClean="0"/>
              <a:t>Решение</a:t>
            </a:r>
          </a:p>
          <a:p>
            <a:pPr lvl="1"/>
            <a:r>
              <a:rPr lang="ru-RU" dirty="0" smtClean="0"/>
              <a:t>Сделать код чуть более высокоуровневым – ввести новый тип данных – «Смешанная дробь»</a:t>
            </a:r>
            <a:endParaRPr lang="ru-RU" dirty="0"/>
          </a:p>
          <a:p>
            <a:pPr lvl="1"/>
            <a:r>
              <a:rPr lang="ru-RU" dirty="0" smtClean="0"/>
              <a:t>Для этого используем «Запись»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197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734" y="2175862"/>
            <a:ext cx="1200149" cy="2131684"/>
            <a:chOff x="285750" y="1123723"/>
            <a:chExt cx="1200149" cy="21316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33" y="1123723"/>
              <a:ext cx="1166966" cy="172771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750" y="2886075"/>
              <a:ext cx="120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Числитель</a:t>
              </a:r>
              <a:endParaRPr lang="ru-RU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7901268">
            <a:off x="2464042" y="449968"/>
            <a:ext cx="1497081" cy="1933943"/>
            <a:chOff x="3017769" y="1256558"/>
            <a:chExt cx="1497081" cy="19339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35591" y="1256558"/>
              <a:ext cx="982327" cy="15646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17769" y="2821169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Знаменатель</a:t>
              </a:r>
              <a:endParaRPr lang="ru-RU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4317518">
            <a:off x="1808460" y="4462220"/>
            <a:ext cx="1497081" cy="2107172"/>
            <a:chOff x="737357" y="3676421"/>
            <a:chExt cx="1497081" cy="2107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7" y="3676421"/>
              <a:ext cx="1074323" cy="16861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37357" y="5414261"/>
              <a:ext cx="149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Целая часть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53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1143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Стало</a:t>
            </a:r>
            <a:endParaRPr lang="ru-R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974681" y="901245"/>
            <a:ext cx="3909511" cy="5269027"/>
            <a:chOff x="4777289" y="560273"/>
            <a:chExt cx="3909511" cy="5269027"/>
          </a:xfrm>
        </p:grpSpPr>
        <p:grpSp>
          <p:nvGrpSpPr>
            <p:cNvPr id="35" name="Group 34"/>
            <p:cNvGrpSpPr/>
            <p:nvPr/>
          </p:nvGrpSpPr>
          <p:grpSpPr>
            <a:xfrm>
              <a:off x="4777289" y="560273"/>
              <a:ext cx="3909511" cy="5269027"/>
              <a:chOff x="4777289" y="560273"/>
              <a:chExt cx="3909511" cy="52690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777289" y="560273"/>
                <a:ext cx="3909511" cy="526902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6816207" y="772561"/>
                <a:ext cx="1640570" cy="2345882"/>
                <a:chOff x="7133118" y="772562"/>
                <a:chExt cx="1640570" cy="2345882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7133118" y="772562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7288733" y="879661"/>
                  <a:ext cx="1200149" cy="2131684"/>
                  <a:chOff x="285750" y="1123723"/>
                  <a:chExt cx="1200149" cy="2131684"/>
                </a:xfrm>
              </p:grpSpPr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18933" y="1123723"/>
                    <a:ext cx="1166966" cy="172771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85750" y="2886075"/>
                    <a:ext cx="12001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Числитель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4918563" y="759377"/>
                <a:ext cx="1640570" cy="2345882"/>
                <a:chOff x="5004860" y="2028825"/>
                <a:chExt cx="1640570" cy="234588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5004860" y="2028825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038043" y="2175862"/>
                  <a:ext cx="1585688" cy="2198845"/>
                  <a:chOff x="737357" y="3676421"/>
                  <a:chExt cx="1497081" cy="2107172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48737" y="3676421"/>
                    <a:ext cx="1074323" cy="1686158"/>
                  </a:xfrm>
                  <a:prstGeom prst="rect">
                    <a:avLst/>
                  </a:prstGeom>
                </p:spPr>
              </p:pic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737357" y="5414261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Целая часть</a:t>
                    </a:r>
                    <a:endParaRPr lang="ru-RU" dirty="0"/>
                  </a:p>
                </p:txBody>
              </p:sp>
            </p:grpSp>
          </p:grpSp>
          <p:grpSp>
            <p:nvGrpSpPr>
              <p:cNvPr id="34" name="Group 33"/>
              <p:cNvGrpSpPr/>
              <p:nvPr/>
            </p:nvGrpSpPr>
            <p:grpSpPr>
              <a:xfrm>
                <a:off x="6816207" y="3293276"/>
                <a:ext cx="1640570" cy="2365768"/>
                <a:chOff x="7133118" y="3600968"/>
                <a:chExt cx="1640570" cy="236576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7133118" y="3600968"/>
                  <a:ext cx="1640570" cy="234588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7274446" y="3660042"/>
                  <a:ext cx="1497081" cy="2306694"/>
                  <a:chOff x="6815768" y="2783157"/>
                  <a:chExt cx="1497081" cy="230669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5768" y="2783157"/>
                    <a:ext cx="1144231" cy="1822485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815768" y="4720519"/>
                    <a:ext cx="14970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dirty="0" smtClean="0"/>
                      <a:t>Знаменатель</a:t>
                    </a:r>
                    <a:endParaRPr lang="ru-RU" dirty="0"/>
                  </a:p>
                </p:txBody>
              </p:sp>
            </p:grpSp>
          </p:grpSp>
        </p:grpSp>
        <p:sp>
          <p:nvSpPr>
            <p:cNvPr id="36" name="TextBox 35"/>
            <p:cNvSpPr txBox="1"/>
            <p:nvPr/>
          </p:nvSpPr>
          <p:spPr>
            <a:xfrm>
              <a:off x="4951746" y="3629025"/>
              <a:ext cx="17348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dirty="0" smtClean="0"/>
                <a:t>Смешанная дробь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664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7"/>
          <p:cNvSpPr/>
          <p:nvPr/>
        </p:nvSpPr>
        <p:spPr>
          <a:xfrm>
            <a:off x="628650" y="1841242"/>
            <a:ext cx="6515100" cy="1282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данных «Смешанная дробь»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8650" y="1841242"/>
            <a:ext cx="80581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Lucida Console" panose="020B0609040504020204" pitchFamily="49" charset="0"/>
              </a:rPr>
              <a:t>TYPE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i="1" dirty="0" smtClean="0">
                <a:latin typeface="Lucida Console" panose="020B0609040504020204" pitchFamily="49" charset="0"/>
              </a:rPr>
              <a:t>{Тип данных Смешанная дробь}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</a:t>
            </a:r>
            <a:r>
              <a:rPr lang="ru-RU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ru-RU" sz="1600" dirty="0" smtClean="0">
                <a:latin typeface="Lucida Console" panose="020B0609040504020204" pitchFamily="49" charset="0"/>
              </a:rPr>
              <a:t> = RECORD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  </a:t>
            </a:r>
            <a:r>
              <a:rPr lang="ru-RU" sz="1600" dirty="0" err="1" smtClean="0">
                <a:latin typeface="Lucida Console" panose="020B0609040504020204" pitchFamily="49" charset="0"/>
              </a:rPr>
              <a:t>IntegerPart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600" dirty="0" smtClean="0">
                <a:latin typeface="Lucida Console" panose="020B0609040504020204" pitchFamily="49" charset="0"/>
              </a:rPr>
              <a:t>, </a:t>
            </a:r>
            <a:r>
              <a:rPr lang="ru-RU" sz="1600" dirty="0" err="1" smtClean="0">
                <a:latin typeface="Lucida Console" panose="020B0609040504020204" pitchFamily="49" charset="0"/>
              </a:rPr>
              <a:t>Denominator</a:t>
            </a:r>
            <a:r>
              <a:rPr lang="ru-RU" sz="1600" dirty="0" smtClean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600" dirty="0" smtClean="0">
                <a:latin typeface="Lucida Console" panose="020B0609040504020204" pitchFamily="49" charset="0"/>
              </a:rPr>
              <a:t>  END;</a:t>
            </a:r>
          </a:p>
          <a:p>
            <a:endParaRPr lang="ru-RU" sz="1600" dirty="0" smtClean="0">
              <a:latin typeface="Lucida Console" panose="020B0609040504020204" pitchFamily="49" charset="0"/>
            </a:endParaRPr>
          </a:p>
          <a:p>
            <a:r>
              <a:rPr lang="ru-RU" sz="1600" i="1" dirty="0" smtClean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PROCEDURE </a:t>
            </a:r>
            <a:r>
              <a:rPr lang="en-US" sz="1600" dirty="0" err="1" smtClean="0">
                <a:latin typeface="Lucida Console" panose="020B0609040504020204" pitchFamily="49" charset="0"/>
              </a:rPr>
              <a:t>PrintFraction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</a:t>
            </a:r>
            <a:r>
              <a:rPr lang="en-US" sz="1600" dirty="0" smtClean="0">
                <a:latin typeface="Lucida Console" panose="020B0609040504020204" pitchFamily="49" charset="0"/>
              </a:rPr>
              <a:t>: </a:t>
            </a:r>
            <a:r>
              <a:rPr lang="en-US" sz="1600" dirty="0" err="1" smtClean="0">
                <a:latin typeface="Lucida Console" panose="020B0609040504020204" pitchFamily="49" charset="0"/>
              </a:rPr>
              <a:t>CompoundFraction</a:t>
            </a:r>
            <a:r>
              <a:rPr lang="en-US" sz="1600" dirty="0" smtClean="0">
                <a:latin typeface="Lucida Console" panose="020B0609040504020204" pitchFamily="49" charset="0"/>
              </a:rPr>
              <a:t>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 =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ELSE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BEGIN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IF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 &lt;&gt; 0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THEN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  WRITE(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Fract.IntegerPart</a:t>
            </a:r>
            <a:r>
              <a:rPr lang="en-US" sz="1600" dirty="0" smtClean="0">
                <a:latin typeface="Lucida Console" panose="020B0609040504020204" pitchFamily="49" charset="0"/>
              </a:rPr>
              <a:t>, ' ');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  WRITELN(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Fract.Numerator</a:t>
            </a:r>
            <a:r>
              <a:rPr lang="en-US" sz="1600" dirty="0" smtClean="0">
                <a:latin typeface="Lucida Console" panose="020B0609040504020204" pitchFamily="49" charset="0"/>
              </a:rPr>
              <a:t>, '/', </a:t>
            </a:r>
            <a:r>
              <a:rPr lang="en-US" sz="1600" dirty="0" err="1" smtClean="0">
                <a:latin typeface="Lucida Console" panose="020B0609040504020204" pitchFamily="49" charset="0"/>
              </a:rPr>
              <a:t>Fract.Denominator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    END</a:t>
            </a:r>
          </a:p>
          <a:p>
            <a:r>
              <a:rPr lang="en-US" sz="1600" dirty="0" smtClean="0">
                <a:latin typeface="Lucida Console" panose="020B0609040504020204" pitchFamily="49" charset="0"/>
              </a:rPr>
              <a:t>END;</a:t>
            </a:r>
            <a:endParaRPr lang="ru-RU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4"/>
          <p:cNvSpPr/>
          <p:nvPr/>
        </p:nvSpPr>
        <p:spPr>
          <a:xfrm>
            <a:off x="0" y="5353050"/>
            <a:ext cx="7391400" cy="6933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4"/>
          <p:cNvSpPr/>
          <p:nvPr/>
        </p:nvSpPr>
        <p:spPr>
          <a:xfrm>
            <a:off x="0" y="6046398"/>
            <a:ext cx="2695575" cy="487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245797"/>
            <a:ext cx="9144000" cy="3297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/>
          <p:cNvSpPr/>
          <p:nvPr/>
        </p:nvSpPr>
        <p:spPr>
          <a:xfrm>
            <a:off x="0" y="71527"/>
            <a:ext cx="9234487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Lucida Console" panose="020B0609040504020204" pitchFamily="49" charset="0"/>
              </a:rPr>
              <a:t>PROGRAM Fraction(INPUT, OUTPUT);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sz="1500" dirty="0" smtClean="0">
                <a:latin typeface="Lucida Console" panose="020B0609040504020204" pitchFamily="49" charset="0"/>
              </a:rPr>
              <a:t>FUNCTION </a:t>
            </a:r>
            <a:r>
              <a:rPr lang="en-US" sz="1500" dirty="0" err="1">
                <a:latin typeface="Lucida Console" panose="020B0609040504020204" pitchFamily="49" charset="0"/>
              </a:rPr>
              <a:t>ReadFraction</a:t>
            </a:r>
            <a:r>
              <a:rPr lang="en-US" sz="1500" dirty="0">
                <a:latin typeface="Lucida Console" panose="020B0609040504020204" pitchFamily="49" charset="0"/>
              </a:rPr>
              <a:t>(VAR Numerator, Denominator: INTEGER): BOOLEAN</a:t>
            </a:r>
            <a:r>
              <a:rPr lang="en-US" sz="1500" dirty="0" smtClean="0">
                <a:latin typeface="Lucida Console" panose="020B0609040504020204" pitchFamily="49" charset="0"/>
              </a:rPr>
              <a:t>;</a:t>
            </a:r>
          </a:p>
          <a:p>
            <a:r>
              <a:rPr lang="en-US" sz="1500" dirty="0">
                <a:latin typeface="Lucida Console" panose="020B0609040504020204" pitchFamily="49" charset="0"/>
              </a:rPr>
              <a:t>PROCEDURE </a:t>
            </a:r>
            <a:r>
              <a:rPr lang="en-US" sz="1500" dirty="0" err="1">
                <a:latin typeface="Lucida Console" panose="020B0609040504020204" pitchFamily="49" charset="0"/>
              </a:rPr>
              <a:t>PrintFraction</a:t>
            </a:r>
            <a:r>
              <a:rPr lang="en-US" sz="1500" dirty="0">
                <a:latin typeface="Lucida Console" panose="020B0609040504020204" pitchFamily="49" charset="0"/>
              </a:rPr>
              <a:t>(</a:t>
            </a:r>
            <a:r>
              <a:rPr lang="en-US" sz="1500" dirty="0" err="1">
                <a:latin typeface="Lucida Console" panose="020B0609040504020204" pitchFamily="49" charset="0"/>
              </a:rPr>
              <a:t>Fract</a:t>
            </a:r>
            <a:r>
              <a:rPr lang="en-US" sz="1500" dirty="0">
                <a:latin typeface="Lucida Console" panose="020B0609040504020204" pitchFamily="49" charset="0"/>
              </a:rPr>
              <a:t>: </a:t>
            </a:r>
            <a:r>
              <a:rPr lang="en-US" sz="1500" dirty="0" err="1">
                <a:latin typeface="Lucida Console" panose="020B0609040504020204" pitchFamily="49" charset="0"/>
              </a:rPr>
              <a:t>CompoundFraction</a:t>
            </a:r>
            <a:r>
              <a:rPr lang="en-US" sz="1500" dirty="0">
                <a:latin typeface="Lucida Console" panose="020B0609040504020204" pitchFamily="49" charset="0"/>
              </a:rPr>
              <a:t>);</a:t>
            </a:r>
            <a:endParaRPr lang="ru-RU" sz="1500" dirty="0" smtClean="0">
              <a:latin typeface="Lucida Console" panose="020B0609040504020204" pitchFamily="49" charset="0"/>
            </a:endParaRPr>
          </a:p>
          <a:p>
            <a:endParaRPr lang="ru-RU" sz="1500" dirty="0" smtClean="0">
              <a:latin typeface="Lucida Console" panose="020B0609040504020204" pitchFamily="49" charset="0"/>
            </a:endParaRPr>
          </a:p>
          <a:p>
            <a:r>
              <a:rPr lang="ru-RU" sz="1500" i="1" dirty="0" smtClean="0">
                <a:latin typeface="Lucida Console" panose="020B0609040504020204" pitchFamily="49" charset="0"/>
              </a:rPr>
              <a:t>{</a:t>
            </a:r>
            <a:r>
              <a:rPr lang="ru-RU" sz="1500" i="1" dirty="0">
                <a:latin typeface="Lucida Console" panose="020B0609040504020204" pitchFamily="49" charset="0"/>
              </a:rPr>
              <a:t>Преобразует простую дробь в смешанную}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FUNCTION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INTEGER):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r>
              <a:rPr lang="ru-RU" sz="1500" dirty="0">
                <a:latin typeface="Lucida Console" panose="020B0609040504020204" pitchFamily="49" charset="0"/>
              </a:rPr>
              <a:t>: </a:t>
            </a:r>
            <a:r>
              <a:rPr lang="ru-RU" sz="1500" dirty="0" err="1">
                <a:latin typeface="Lucida Console" panose="020B0609040504020204" pitchFamily="49" charset="0"/>
              </a:rPr>
              <a:t>CompoundFraction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GCD := </a:t>
            </a:r>
            <a:r>
              <a:rPr lang="ru-RU" sz="1500" dirty="0" err="1">
                <a:latin typeface="Lucida Console" panose="020B0609040504020204" pitchFamily="49" charset="0"/>
              </a:rPr>
              <a:t>GreatestCommonDenominator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Fract.IntegerPart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DIV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Fract.Numerator</a:t>
            </a:r>
            <a:r>
              <a:rPr lang="ru-RU" sz="1500" dirty="0">
                <a:latin typeface="Lucida Console" panose="020B0609040504020204" pitchFamily="49" charset="0"/>
              </a:rPr>
              <a:t> := 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 MOD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 DIV GCD;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Fract.Denominator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 DIV GCD;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ToCompoundFraction</a:t>
            </a:r>
            <a:r>
              <a:rPr lang="ru-RU" sz="1500" dirty="0">
                <a:latin typeface="Lucida Console" panose="020B0609040504020204" pitchFamily="49" charset="0"/>
              </a:rPr>
              <a:t> := </a:t>
            </a:r>
            <a:r>
              <a:rPr lang="ru-RU" sz="1500" dirty="0" err="1">
                <a:latin typeface="Lucida Console" panose="020B0609040504020204" pitchFamily="49" charset="0"/>
              </a:rPr>
              <a:t>Fract</a:t>
            </a:r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END;</a:t>
            </a:r>
          </a:p>
          <a:p>
            <a:endParaRPr lang="ru-RU" sz="1500" dirty="0">
              <a:latin typeface="Lucida Console" panose="020B0609040504020204" pitchFamily="49" charset="0"/>
            </a:endParaRPr>
          </a:p>
          <a:p>
            <a:r>
              <a:rPr lang="ru-RU" sz="1500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IF </a:t>
            </a:r>
            <a:r>
              <a:rPr lang="ru-RU" sz="1500" dirty="0" err="1">
                <a:latin typeface="Lucida Console" panose="020B0609040504020204" pitchFamily="49" charset="0"/>
              </a:rPr>
              <a:t>ReadFraction</a:t>
            </a:r>
            <a:r>
              <a:rPr lang="ru-RU" sz="1500" dirty="0">
                <a:latin typeface="Lucida Console" panose="020B0609040504020204" pitchFamily="49" charset="0"/>
              </a:rPr>
              <a:t>(</a:t>
            </a:r>
            <a:r>
              <a:rPr lang="ru-RU" sz="1500" dirty="0" err="1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</a:t>
            </a:r>
            <a:r>
              <a:rPr lang="ru-RU" sz="1500" dirty="0" err="1" smtClean="0">
                <a:latin typeface="Lucida Console" panose="020B0609040504020204" pitchFamily="49" charset="0"/>
              </a:rPr>
              <a:t>PrintFraction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ToCompoundFraction</a:t>
            </a:r>
            <a:r>
              <a:rPr lang="ru-RU" sz="1500" dirty="0" smtClean="0">
                <a:latin typeface="Lucida Console" panose="020B0609040504020204" pitchFamily="49" charset="0"/>
              </a:rPr>
              <a:t>(</a:t>
            </a:r>
            <a:r>
              <a:rPr lang="ru-RU" sz="1500" dirty="0" err="1" smtClean="0">
                <a:latin typeface="Lucida Console" panose="020B0609040504020204" pitchFamily="49" charset="0"/>
              </a:rPr>
              <a:t>Numerator</a:t>
            </a:r>
            <a:r>
              <a:rPr lang="ru-RU" sz="1500" dirty="0">
                <a:latin typeface="Lucida Console" panose="020B0609040504020204" pitchFamily="49" charset="0"/>
              </a:rPr>
              <a:t>, </a:t>
            </a:r>
            <a:r>
              <a:rPr lang="ru-RU" sz="1500" dirty="0" err="1">
                <a:latin typeface="Lucida Console" panose="020B0609040504020204" pitchFamily="49" charset="0"/>
              </a:rPr>
              <a:t>Denominator</a:t>
            </a:r>
            <a:r>
              <a:rPr lang="ru-RU" sz="1500" dirty="0">
                <a:latin typeface="Lucida Console" panose="020B0609040504020204" pitchFamily="49" charset="0"/>
              </a:rPr>
              <a:t>))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    WRITELN('ERROR')</a:t>
            </a:r>
          </a:p>
          <a:p>
            <a:r>
              <a:rPr lang="ru-RU" sz="1500" dirty="0">
                <a:latin typeface="Lucida Console" panose="020B060904050402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22229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Исходный </a:t>
            </a:r>
            <a:r>
              <a:rPr lang="ru-RU" smtClean="0"/>
              <a:t>код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https://github.com/alexey-malov/fraction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57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ru-RU" sz="4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7" y="2219146"/>
                <a:ext cx="2513522" cy="130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06" y="2190033"/>
                <a:ext cx="1693473" cy="1298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198" y="2190033"/>
                <a:ext cx="2351777" cy="130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𝐸𝑅𝑅𝑂𝑅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4" y="4198908"/>
                <a:ext cx="3168051" cy="1296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ru-RU" sz="4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ru-RU" sz="4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21270"/>
                <a:ext cx="3088257" cy="130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89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Задачи, которые нужно решить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 </a:t>
            </a:r>
            <a:r>
              <a:rPr lang="ru-RU" dirty="0" smtClean="0"/>
              <a:t>числителя и знаменателя</a:t>
            </a:r>
            <a:endParaRPr lang="ru-RU" dirty="0"/>
          </a:p>
          <a:p>
            <a:r>
              <a:rPr lang="ru-RU" dirty="0"/>
              <a:t>Проверка исходных данных</a:t>
            </a:r>
          </a:p>
          <a:p>
            <a:r>
              <a:rPr lang="ru-RU" dirty="0"/>
              <a:t>Приведение дроби к правильному виду</a:t>
            </a:r>
          </a:p>
          <a:p>
            <a:r>
              <a:rPr lang="ru-RU" dirty="0"/>
              <a:t>Вывод </a:t>
            </a:r>
            <a:r>
              <a:rPr lang="ru-RU" dirty="0" smtClean="0"/>
              <a:t>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8609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 по шагам</a:t>
            </a:r>
            <a:endParaRPr lang="ru-RU" dirty="0"/>
          </a:p>
        </p:txBody>
      </p:sp>
      <p:pic>
        <p:nvPicPr>
          <p:cNvPr id="2050" name="Picture 2" descr="http://s00.yaplakal.com/pics/pics_original/4/4/4/28244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50" y="1854156"/>
            <a:ext cx="5844450" cy="475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2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Простейшая программа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8189" y="1997839"/>
            <a:ext cx="72203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READLN(D</a:t>
            </a:r>
            <a:r>
              <a:rPr lang="en-US" dirty="0" err="1">
                <a:latin typeface="Lucida Console" panose="020B0609040504020204" pitchFamily="49" charset="0"/>
              </a:rPr>
              <a:t>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3078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ru-RU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1/2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85070" y="552938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ru-RU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10</a:t>
            </a:r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Решена часть задачи</a:t>
            </a:r>
          </a:p>
          <a:p>
            <a:pPr lvl="1"/>
            <a:r>
              <a:rPr lang="ru-RU" dirty="0" smtClean="0"/>
              <a:t>Ввод данных</a:t>
            </a:r>
          </a:p>
          <a:p>
            <a:pPr lvl="1"/>
            <a:r>
              <a:rPr lang="ru-RU" dirty="0" smtClean="0"/>
              <a:t>Печать дроби</a:t>
            </a:r>
          </a:p>
          <a:p>
            <a:r>
              <a:rPr lang="ru-RU" dirty="0" smtClean="0"/>
              <a:t>Многое не сделано</a:t>
            </a:r>
          </a:p>
          <a:p>
            <a:pPr lvl="1"/>
            <a:r>
              <a:rPr lang="ru-RU" dirty="0" smtClean="0"/>
              <a:t>Обработка ошибок</a:t>
            </a:r>
          </a:p>
          <a:p>
            <a:pPr lvl="1"/>
            <a:r>
              <a:rPr lang="ru-RU" dirty="0" smtClean="0"/>
              <a:t>Приведение дроби к нужному виду</a:t>
            </a:r>
          </a:p>
          <a:p>
            <a:r>
              <a:rPr lang="ru-RU" dirty="0" smtClean="0"/>
              <a:t>Зато сделано самое главное:</a:t>
            </a:r>
          </a:p>
          <a:p>
            <a:pPr lvl="1"/>
            <a:r>
              <a:rPr lang="ru-RU" dirty="0" smtClean="0"/>
              <a:t>У нас есть программа и она работает!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1" y="2691442"/>
            <a:ext cx="3312543" cy="4054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1" y="4347713"/>
            <a:ext cx="8204799" cy="2260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Приводим к смешанной дроби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0474" y="1854591"/>
            <a:ext cx="83848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Lucida Console" panose="020B0609040504020204" pitchFamily="49" charset="0"/>
              </a:rPr>
              <a:t>PROGRAM </a:t>
            </a:r>
            <a:r>
              <a:rPr lang="ru-RU" dirty="0" err="1">
                <a:latin typeface="Lucida Console" panose="020B0609040504020204" pitchFamily="49" charset="0"/>
              </a:rPr>
              <a:t>Fraction</a:t>
            </a:r>
            <a:r>
              <a:rPr lang="ru-RU" dirty="0">
                <a:latin typeface="Lucida Console" panose="020B0609040504020204" pitchFamily="49" charset="0"/>
              </a:rPr>
              <a:t>(INPUT, OUTPUT);</a:t>
            </a:r>
          </a:p>
          <a:p>
            <a:r>
              <a:rPr lang="ru-RU" dirty="0">
                <a:latin typeface="Lucida Console" panose="020B0609040504020204" pitchFamily="49" charset="0"/>
              </a:rPr>
              <a:t>VAR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: INTEGER;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dirty="0">
                <a:latin typeface="Lucida Console" panose="020B0609040504020204" pitchFamily="49" charset="0"/>
              </a:rPr>
              <a:t>  READLN(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DIV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r>
              <a:rPr lang="ru-RU" dirty="0">
                <a:latin typeface="Lucida Console" panose="020B0609040504020204" pitchFamily="49" charset="0"/>
              </a:rPr>
              <a:t> 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:=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 MOD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;</a:t>
            </a:r>
          </a:p>
          <a:p>
            <a:endParaRPr lang="ru-RU" dirty="0">
              <a:latin typeface="Lucida Console" panose="020B0609040504020204" pitchFamily="49" charset="0"/>
            </a:endParaRPr>
          </a:p>
          <a:p>
            <a:r>
              <a:rPr lang="ru-RU" dirty="0">
                <a:latin typeface="Lucida Console" panose="020B0609040504020204" pitchFamily="49" charset="0"/>
              </a:rPr>
              <a:t>  IF 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dirty="0">
                <a:latin typeface="Lucida Console" panose="020B0609040504020204" pitchFamily="49" charset="0"/>
              </a:rPr>
              <a:t>    WRITELN(</a:t>
            </a:r>
            <a:r>
              <a:rPr lang="ru-RU" dirty="0" err="1">
                <a:latin typeface="Lucida Console" panose="020B0609040504020204" pitchFamily="49" charset="0"/>
              </a:rPr>
              <a:t>IntegerPart</a:t>
            </a:r>
            <a:r>
              <a:rPr lang="ru-RU" dirty="0">
                <a:latin typeface="Lucida Console" panose="020B0609040504020204" pitchFamily="49" charset="0"/>
              </a:rPr>
              <a:t>, ' ', </a:t>
            </a:r>
            <a:r>
              <a:rPr lang="ru-RU" dirty="0" err="1">
                <a:latin typeface="Lucida Console" panose="020B0609040504020204" pitchFamily="49" charset="0"/>
              </a:rPr>
              <a:t>Numerator</a:t>
            </a:r>
            <a:r>
              <a:rPr lang="ru-RU" dirty="0">
                <a:latin typeface="Lucida Console" panose="020B0609040504020204" pitchFamily="49" charset="0"/>
              </a:rPr>
              <a:t>, '/', </a:t>
            </a:r>
            <a:r>
              <a:rPr lang="ru-RU" dirty="0" err="1">
                <a:latin typeface="Lucida Console" panose="020B0609040504020204" pitchFamily="49" charset="0"/>
              </a:rPr>
              <a:t>Denominator</a:t>
            </a:r>
            <a:r>
              <a:rPr lang="ru-RU" dirty="0">
                <a:latin typeface="Lucida Console" panose="020B0609040504020204" pitchFamily="49" charset="0"/>
              </a:rPr>
              <a:t>)</a:t>
            </a:r>
          </a:p>
          <a:p>
            <a:r>
              <a:rPr lang="ru-RU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57667" y="185459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5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0552" y="6228272"/>
            <a:ext cx="2165229" cy="310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552" y="2087463"/>
            <a:ext cx="7556740" cy="226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Выносим вывод дроби в процедуру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193" y="2087463"/>
            <a:ext cx="86016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latin typeface="Lucida Console" panose="020B0609040504020204" pitchFamily="49" charset="0"/>
              </a:rPr>
              <a:t>{Выводит смешанную дробь на экран}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PROCEDURE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IF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= 0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THEN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ELSE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  WRITELN(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, ' ',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, '/',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END;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BEGIN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READLN(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);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IntegerPart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DIV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:= </a:t>
            </a:r>
            <a:r>
              <a:rPr lang="ru-RU" sz="1600" dirty="0" err="1">
                <a:latin typeface="Lucida Console" panose="020B0609040504020204" pitchFamily="49" charset="0"/>
              </a:rPr>
              <a:t>Numerator</a:t>
            </a:r>
            <a:r>
              <a:rPr lang="ru-RU" sz="1600" dirty="0">
                <a:latin typeface="Lucida Console" panose="020B0609040504020204" pitchFamily="49" charset="0"/>
              </a:rPr>
              <a:t> MOD </a:t>
            </a:r>
            <a:r>
              <a:rPr lang="ru-RU" sz="1600" dirty="0" err="1">
                <a:latin typeface="Lucida Console" panose="020B0609040504020204" pitchFamily="49" charset="0"/>
              </a:rPr>
              <a:t>Denominator</a:t>
            </a:r>
            <a:r>
              <a:rPr lang="ru-RU" sz="1600" dirty="0">
                <a:latin typeface="Lucida Console" panose="020B0609040504020204" pitchFamily="49" charset="0"/>
              </a:rPr>
              <a:t>;</a:t>
            </a:r>
          </a:p>
          <a:p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  </a:t>
            </a:r>
            <a:r>
              <a:rPr lang="ru-RU" sz="1600" dirty="0" err="1">
                <a:latin typeface="Lucida Console" panose="020B0609040504020204" pitchFamily="49" charset="0"/>
              </a:rPr>
              <a:t>PrintFraction</a:t>
            </a:r>
            <a:endParaRPr lang="ru-RU" sz="1600" dirty="0">
              <a:latin typeface="Lucida Console" panose="020B0609040504020204" pitchFamily="49" charset="0"/>
            </a:endParaRPr>
          </a:p>
          <a:p>
            <a:r>
              <a:rPr lang="ru-RU" sz="1600" dirty="0">
                <a:latin typeface="Lucida Console" panose="020B0609040504020204" pitchFamily="49" charset="0"/>
              </a:rPr>
              <a:t>END.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35047" y="5523161"/>
            <a:ext cx="2337760" cy="10156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10</a:t>
            </a:r>
            <a:endParaRPr lang="ru-RU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7</a:t>
            </a:r>
          </a:p>
          <a:p>
            <a:r>
              <a:rPr lang="en-US" sz="2000" dirty="0">
                <a:solidFill>
                  <a:srgbClr val="FFFF00"/>
                </a:solidFill>
                <a:latin typeface="Lucida Console" panose="020B0609040504020204" pitchFamily="49" charset="0"/>
              </a:rPr>
              <a:t>1 3/7</a:t>
            </a:r>
            <a:endParaRPr lang="ru-RU" sz="20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1414</Words>
  <Application>Microsoft Office PowerPoint</Application>
  <PresentationFormat>On-screen Show (4:3)</PresentationFormat>
  <Paragraphs>399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Lucida Console</vt:lpstr>
      <vt:lpstr>Тема Office</vt:lpstr>
      <vt:lpstr>Задание №2</vt:lpstr>
      <vt:lpstr>Постановка задачи</vt:lpstr>
      <vt:lpstr>Примеры</vt:lpstr>
      <vt:lpstr>Задачи, которые нужно решить</vt:lpstr>
      <vt:lpstr>Создание программы по шагам</vt:lpstr>
      <vt:lpstr>Простейшая программа</vt:lpstr>
      <vt:lpstr>Анализ решения</vt:lpstr>
      <vt:lpstr>Приводим к смешанной дроби</vt:lpstr>
      <vt:lpstr>Выносим вывод дроби в процедуру</vt:lpstr>
      <vt:lpstr>Анализ решения</vt:lpstr>
      <vt:lpstr>Избавляемся от глобальных переменных при печати</vt:lpstr>
      <vt:lpstr>Сокращаем дробь</vt:lpstr>
      <vt:lpstr>Упрощаем дробь «в лоб»</vt:lpstr>
      <vt:lpstr>Программа</vt:lpstr>
      <vt:lpstr>Анализ решения</vt:lpstr>
      <vt:lpstr>Алгоритм Эвклида по поиску НОД</vt:lpstr>
      <vt:lpstr>PowerPoint Presentation</vt:lpstr>
      <vt:lpstr>Улучшаем печать дроби</vt:lpstr>
      <vt:lpstr>Улучшенный вывод дроби</vt:lpstr>
      <vt:lpstr>Добавляем обработку ошибок</vt:lpstr>
      <vt:lpstr>PowerPoint Presentation</vt:lpstr>
      <vt:lpstr>PowerPoint Presentation</vt:lpstr>
      <vt:lpstr>Это еще не все!</vt:lpstr>
      <vt:lpstr>Анализ</vt:lpstr>
      <vt:lpstr>PowerPoint Presentation</vt:lpstr>
      <vt:lpstr>Тип данных «Смешанная дробь»</vt:lpstr>
      <vt:lpstr>PowerPoint Presentation</vt:lpstr>
      <vt:lpstr>Исходный код решения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№2</dc:title>
  <dc:creator>Alexey Malov</dc:creator>
  <cp:lastModifiedBy>Alexey Malov</cp:lastModifiedBy>
  <cp:revision>54</cp:revision>
  <dcterms:created xsi:type="dcterms:W3CDTF">2017-04-07T14:24:15Z</dcterms:created>
  <dcterms:modified xsi:type="dcterms:W3CDTF">2017-04-07T23:25:07Z</dcterms:modified>
</cp:coreProperties>
</file>