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76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67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5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13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58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33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07.04.2017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5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07.04.2017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67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07.04.2017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53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07.04.2017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42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07.04.2017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92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07.04.2017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42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96864-A842-443A-9851-C4EA0A1AD914}" type="datetimeFigureOut">
              <a:rPr lang="ru-RU" smtClean="0"/>
              <a:t>07.04.2017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82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Задание №2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Обыкновенная дробь</a:t>
            </a:r>
          </a:p>
        </p:txBody>
      </p:sp>
    </p:spTree>
    <p:extLst>
      <p:ext uri="{BB962C8B-B14F-4D97-AF65-F5344CB8AC3E}">
        <p14:creationId xmlns:p14="http://schemas.microsoft.com/office/powerpoint/2010/main" val="299777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стал понятнее</a:t>
            </a:r>
          </a:p>
          <a:p>
            <a:pPr lvl="1"/>
            <a:r>
              <a:rPr lang="ru-RU" dirty="0"/>
              <a:t>Вместо </a:t>
            </a:r>
            <a:r>
              <a:rPr lang="en-US" dirty="0" smtClean="0"/>
              <a:t>IF-THEN-ELSE</a:t>
            </a:r>
            <a:r>
              <a:rPr lang="ru-RU" dirty="0" smtClean="0"/>
              <a:t> </a:t>
            </a:r>
            <a:r>
              <a:rPr lang="ru-RU" dirty="0"/>
              <a:t>– понятное имя процедуры</a:t>
            </a:r>
          </a:p>
          <a:p>
            <a:pPr lvl="1"/>
            <a:r>
              <a:rPr lang="ru-RU" dirty="0"/>
              <a:t>Понятность сохранится при усложнении условий</a:t>
            </a:r>
          </a:p>
          <a:p>
            <a:r>
              <a:rPr lang="ru-RU" dirty="0"/>
              <a:t>Что пока не нравится?</a:t>
            </a:r>
          </a:p>
          <a:p>
            <a:pPr lvl="1"/>
            <a:r>
              <a:rPr lang="ru-RU" dirty="0"/>
              <a:t>Дробь </a:t>
            </a:r>
            <a:r>
              <a:rPr lang="ru-RU" dirty="0" smtClean="0"/>
              <a:t>в ряде случаев выводится не по </a:t>
            </a:r>
            <a:r>
              <a:rPr lang="ru-RU" dirty="0"/>
              <a:t>заданию</a:t>
            </a:r>
          </a:p>
          <a:p>
            <a:pPr lvl="2"/>
            <a:r>
              <a:rPr lang="en-US" dirty="0"/>
              <a:t>3/1 =&gt; 3 0/1</a:t>
            </a:r>
            <a:r>
              <a:rPr lang="ru-RU" dirty="0"/>
              <a:t> вместо 3</a:t>
            </a:r>
            <a:endParaRPr lang="en-US" dirty="0"/>
          </a:p>
          <a:p>
            <a:pPr lvl="2"/>
            <a:r>
              <a:rPr lang="en-US" dirty="0"/>
              <a:t>10/6 =&gt; 1 4/6</a:t>
            </a:r>
            <a:r>
              <a:rPr lang="ru-RU" dirty="0"/>
              <a:t> вместо 1 2/3</a:t>
            </a:r>
          </a:p>
          <a:p>
            <a:pPr lvl="1"/>
            <a:r>
              <a:rPr lang="ru-RU" dirty="0"/>
              <a:t>Не обрабатываются ошибки ввода</a:t>
            </a:r>
          </a:p>
          <a:p>
            <a:pPr lvl="1"/>
            <a:r>
              <a:rPr lang="ru-RU" dirty="0"/>
              <a:t>Используются глобальные переменные</a:t>
            </a:r>
          </a:p>
        </p:txBody>
      </p:sp>
    </p:spTree>
    <p:extLst>
      <p:ext uri="{BB962C8B-B14F-4D97-AF65-F5344CB8AC3E}">
        <p14:creationId xmlns:p14="http://schemas.microsoft.com/office/powerpoint/2010/main" val="159762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69412" y="2346385"/>
            <a:ext cx="5434641" cy="310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303253" y="6236898"/>
            <a:ext cx="4313207" cy="310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Избавляемся от глобальных переменных при печати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71193" y="2087463"/>
            <a:ext cx="881242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Lucida Console" panose="020B0609040504020204" pitchFamily="49" charset="0"/>
              </a:rPr>
              <a:t>{Выводит смешанную дробь на экран}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, Numerator, Denominator: INTEGER)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IF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WRITELN(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'/',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WRITELN(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, ' ',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'/',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DIV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MOD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, Numerator, Denominator)</a:t>
            </a:r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8886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Упрощаем дробь «в лоб»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6264" y="1588623"/>
            <a:ext cx="8971472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Lucida Console" panose="020B0609040504020204" pitchFamily="49" charset="0"/>
              </a:rPr>
              <a:t>{Упрощает правильную дробь (дробь, где числитель меньше знаменателя)}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SimplifyFraction</a:t>
            </a:r>
            <a:r>
              <a:rPr lang="ru-RU" sz="1600" dirty="0">
                <a:latin typeface="Lucida Console" panose="020B0609040504020204" pitchFamily="49" charset="0"/>
              </a:rPr>
              <a:t>(VAR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: INTEGER);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i="1" dirty="0">
                <a:latin typeface="Lucida Console" panose="020B0609040504020204" pitchFamily="49" charset="0"/>
              </a:rPr>
              <a:t>{</a:t>
            </a:r>
            <a:r>
              <a:rPr lang="ru-RU" sz="1600" i="1" dirty="0" err="1">
                <a:latin typeface="Lucida Console" panose="020B0609040504020204" pitchFamily="49" charset="0"/>
              </a:rPr>
              <a:t>Greatest</a:t>
            </a:r>
            <a:r>
              <a:rPr lang="ru-RU" sz="1600" i="1" dirty="0">
                <a:latin typeface="Lucida Console" panose="020B0609040504020204" pitchFamily="49" charset="0"/>
              </a:rPr>
              <a:t> </a:t>
            </a:r>
            <a:r>
              <a:rPr lang="ru-RU" sz="1600" i="1" dirty="0" err="1">
                <a:latin typeface="Lucida Console" panose="020B0609040504020204" pitchFamily="49" charset="0"/>
              </a:rPr>
              <a:t>Common</a:t>
            </a:r>
            <a:r>
              <a:rPr lang="ru-RU" sz="1600" i="1" dirty="0">
                <a:latin typeface="Lucida Console" panose="020B0609040504020204" pitchFamily="49" charset="0"/>
              </a:rPr>
              <a:t> </a:t>
            </a:r>
            <a:r>
              <a:rPr lang="ru-RU" sz="1600" i="1" dirty="0" err="1">
                <a:latin typeface="Lucida Console" panose="020B0609040504020204" pitchFamily="49" charset="0"/>
              </a:rPr>
              <a:t>Denominator</a:t>
            </a:r>
            <a:r>
              <a:rPr lang="ru-RU" sz="1600" i="1" dirty="0">
                <a:latin typeface="Lucida Console" panose="020B0609040504020204" pitchFamily="49" charset="0"/>
              </a:rPr>
              <a:t> - наибольший общий делитель}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GCD: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GCD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WHILE GCD &gt; 1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DO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IF 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MOD GCD = 0) AND (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 MOD GCD = 0)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THEN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  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  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DIV GCD;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   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 DIV GCD;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    </a:t>
            </a:r>
            <a:r>
              <a:rPr lang="en-US" sz="1600" smtClean="0">
                <a:latin typeface="Lucida Console" panose="020B0609040504020204" pitchFamily="49" charset="0"/>
              </a:rPr>
              <a:t>EXIT</a:t>
            </a:r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      END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ELSE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  GCD := GCD - 1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END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0234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4453" y="5779698"/>
            <a:ext cx="5126247" cy="310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2401" y="2845998"/>
            <a:ext cx="7924799" cy="544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1" y="1835289"/>
            <a:ext cx="8991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Lucida Console" panose="020B0609040504020204" pitchFamily="49" charset="0"/>
              </a:rPr>
              <a:t>PROGRAM </a:t>
            </a:r>
            <a:r>
              <a:rPr lang="ru-RU" sz="1600" dirty="0" err="1">
                <a:latin typeface="Lucida Console" panose="020B0609040504020204" pitchFamily="49" charset="0"/>
              </a:rPr>
              <a:t>Fraction</a:t>
            </a:r>
            <a:r>
              <a:rPr lang="ru-RU" sz="1600" dirty="0">
                <a:latin typeface="Lucida Console" panose="020B0609040504020204" pitchFamily="49" charset="0"/>
              </a:rPr>
              <a:t>(INPUT, OUTPUT);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ru-RU" sz="1600" dirty="0">
                <a:latin typeface="Lucida Console" panose="020B0609040504020204" pitchFamily="49" charset="0"/>
              </a:rPr>
              <a:t>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: INTEGER);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…</a:t>
            </a:r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SimplifyFraction</a:t>
            </a:r>
            <a:r>
              <a:rPr lang="ru-RU" sz="1600" dirty="0">
                <a:latin typeface="Lucida Console" panose="020B0609040504020204" pitchFamily="49" charset="0"/>
              </a:rPr>
              <a:t>(VAR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: INTEGER);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…</a:t>
            </a:r>
            <a:endParaRPr lang="ru-RU" sz="1600" dirty="0">
              <a:latin typeface="Lucida Console" panose="020B0609040504020204" pitchFamily="49" charset="0"/>
            </a:endParaRP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DIV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MOD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SimplifyFraction</a:t>
            </a:r>
            <a:r>
              <a:rPr lang="ru-RU" sz="1600" dirty="0">
                <a:latin typeface="Lucida Console" panose="020B0609040504020204" pitchFamily="49" charset="0"/>
              </a:rPr>
              <a:t>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ru-RU" sz="1600" dirty="0">
                <a:latin typeface="Lucida Console" panose="020B0609040504020204" pitchFamily="49" charset="0"/>
              </a:rPr>
              <a:t>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636647" y="4401609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20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1/3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9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Поиск НОД последовательным перебором ужасно неэффективен</a:t>
                </a:r>
              </a:p>
              <a:p>
                <a:pPr lvl="1"/>
                <a:r>
                  <a:rPr lang="ru-RU" dirty="0"/>
                  <a:t>Упрощение дроби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999′999′999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1′000′000′000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ru-RU" dirty="0"/>
                  <a:t>занимает несколько секунд</a:t>
                </a:r>
                <a:r>
                  <a:rPr lang="en-US" dirty="0"/>
                  <a:t> </a:t>
                </a:r>
                <a:r>
                  <a:rPr lang="ru-RU" dirty="0"/>
                  <a:t>на современном компьютере</a:t>
                </a:r>
              </a:p>
              <a:p>
                <a:r>
                  <a:rPr lang="ru-RU" dirty="0"/>
                  <a:t>Упрощение дроби и поиск НОД смешаны в одной процедуре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629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Эвклида по поиску НОД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Дано два числа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</a:p>
          <a:p>
            <a:r>
              <a:rPr lang="ru-RU" dirty="0"/>
              <a:t>Пока </a:t>
            </a:r>
            <a:r>
              <a:rPr lang="en-US" dirty="0"/>
              <a:t>B &lt;&gt; 0</a:t>
            </a:r>
          </a:p>
          <a:p>
            <a:pPr lvl="1"/>
            <a:r>
              <a:rPr lang="en-US" dirty="0"/>
              <a:t>T &lt;- B</a:t>
            </a:r>
          </a:p>
          <a:p>
            <a:pPr lvl="1"/>
            <a:r>
              <a:rPr lang="en-US" dirty="0"/>
              <a:t>B &lt;- A MOD B</a:t>
            </a:r>
          </a:p>
          <a:p>
            <a:pPr lvl="1"/>
            <a:r>
              <a:rPr lang="en-US" dirty="0"/>
              <a:t>A &lt;- T</a:t>
            </a:r>
          </a:p>
          <a:p>
            <a:r>
              <a:rPr lang="ru-RU" dirty="0"/>
              <a:t>В </a:t>
            </a:r>
            <a:r>
              <a:rPr lang="en-US" dirty="0"/>
              <a:t>A</a:t>
            </a:r>
            <a:r>
              <a:rPr lang="ru-RU" dirty="0"/>
              <a:t> будет содержатся НОД 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1848471"/>
              </p:ext>
            </p:extLst>
          </p:nvPr>
        </p:nvGraphicFramePr>
        <p:xfrm>
          <a:off x="4629150" y="1825625"/>
          <a:ext cx="38862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xmlns="" val="1877902253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xmlns="" val="302653483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76283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234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&lt;-</a:t>
                      </a:r>
                      <a:r>
                        <a:rPr lang="en-US" baseline="0" dirty="0"/>
                        <a:t> 6</a:t>
                      </a:r>
                    </a:p>
                    <a:p>
                      <a:r>
                        <a:rPr lang="en-US" baseline="0" dirty="0"/>
                        <a:t>B &lt;- 2</a:t>
                      </a:r>
                    </a:p>
                    <a:p>
                      <a:r>
                        <a:rPr lang="en-US" baseline="0" dirty="0"/>
                        <a:t>A &lt;- 6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856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&lt;- 2</a:t>
                      </a:r>
                    </a:p>
                    <a:p>
                      <a:r>
                        <a:rPr lang="en-US" dirty="0"/>
                        <a:t>B &lt;- 0</a:t>
                      </a:r>
                    </a:p>
                    <a:p>
                      <a:r>
                        <a:rPr lang="en-US" dirty="0"/>
                        <a:t>A &lt;- 2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453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НОД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&lt;-</a:t>
                      </a:r>
                      <a:r>
                        <a:rPr lang="ru-RU" baseline="0" dirty="0"/>
                        <a:t> 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955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42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33350" y="5576498"/>
            <a:ext cx="7359650" cy="786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33350" y="671690"/>
            <a:ext cx="7359650" cy="3532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33350" y="671691"/>
            <a:ext cx="880745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Lucida Console" panose="020B0609040504020204" pitchFamily="49" charset="0"/>
              </a:rPr>
              <a:t>{Возвращает наибольший общий делитель чисел A и B}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FUNCTION </a:t>
            </a:r>
            <a:r>
              <a:rPr lang="ru-RU" sz="1600" dirty="0" err="1">
                <a:latin typeface="Lucida Console" panose="020B0609040504020204" pitchFamily="49" charset="0"/>
              </a:rPr>
              <a:t>GreatestCommonDenominator</a:t>
            </a:r>
            <a:r>
              <a:rPr lang="ru-RU" sz="1600" dirty="0">
                <a:latin typeface="Lucida Console" panose="020B0609040504020204" pitchFamily="49" charset="0"/>
              </a:rPr>
              <a:t>(A, B: INTEGER):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Temp</a:t>
            </a:r>
            <a:r>
              <a:rPr lang="ru-RU" sz="16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WHILE B &lt;&gt; 0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DO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</a:t>
            </a:r>
            <a:r>
              <a:rPr lang="ru-RU" sz="1600" dirty="0" err="1">
                <a:latin typeface="Lucida Console" panose="020B0609040504020204" pitchFamily="49" charset="0"/>
              </a:rPr>
              <a:t>Temp</a:t>
            </a:r>
            <a:r>
              <a:rPr lang="ru-RU" sz="1600" dirty="0">
                <a:latin typeface="Lucida Console" panose="020B0609040504020204" pitchFamily="49" charset="0"/>
              </a:rPr>
              <a:t> := B;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B := A MOD B;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A := </a:t>
            </a:r>
            <a:r>
              <a:rPr lang="ru-RU" sz="1600" dirty="0" err="1">
                <a:latin typeface="Lucida Console" panose="020B0609040504020204" pitchFamily="49" charset="0"/>
              </a:rPr>
              <a:t>Temp</a:t>
            </a:r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  END;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GreatestCommonDenominator</a:t>
            </a:r>
            <a:r>
              <a:rPr lang="ru-RU" sz="1600" dirty="0">
                <a:latin typeface="Lucida Console" panose="020B0609040504020204" pitchFamily="49" charset="0"/>
              </a:rPr>
              <a:t> := A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i="1" dirty="0">
                <a:latin typeface="Lucida Console" panose="020B0609040504020204" pitchFamily="49" charset="0"/>
              </a:rPr>
              <a:t>{Упрощает </a:t>
            </a:r>
            <a:r>
              <a:rPr lang="ru-RU" sz="1600" i="1" dirty="0" smtClean="0">
                <a:latin typeface="Lucida Console" panose="020B0609040504020204" pitchFamily="49" charset="0"/>
              </a:rPr>
              <a:t>произвольную дробь}</a:t>
            </a:r>
            <a:endParaRPr lang="ru-RU" sz="1600" i="1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SimplifyFraction</a:t>
            </a:r>
            <a:r>
              <a:rPr lang="ru-RU" sz="1600" dirty="0">
                <a:latin typeface="Lucida Console" panose="020B0609040504020204" pitchFamily="49" charset="0"/>
              </a:rPr>
              <a:t>(VAR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: INTEGER);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GCD: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GCD := </a:t>
            </a:r>
            <a:r>
              <a:rPr lang="ru-RU" sz="1600" dirty="0" err="1">
                <a:latin typeface="Lucida Console" panose="020B0609040504020204" pitchFamily="49" charset="0"/>
              </a:rPr>
              <a:t>GreatestCommonDenominator</a:t>
            </a:r>
            <a:r>
              <a:rPr lang="ru-RU" sz="1600" dirty="0">
                <a:latin typeface="Lucida Console" panose="020B0609040504020204" pitchFamily="49" charset="0"/>
              </a:rPr>
              <a:t>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DIV GCD;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 DIV GCD;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603040" y="14220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  <a:r>
              <a:rPr lang="ru-RU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603040" y="2927855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18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0</a:t>
            </a:r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006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Улучшаем печать дроби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Числитель равен 0</a:t>
            </a:r>
          </a:p>
          <a:p>
            <a:pPr lvl="1"/>
            <a:r>
              <a:rPr lang="ru-RU" dirty="0"/>
              <a:t>Выводим целую часть</a:t>
            </a:r>
          </a:p>
          <a:p>
            <a:r>
              <a:rPr lang="ru-RU" dirty="0"/>
              <a:t>Числитель не равен 0</a:t>
            </a:r>
          </a:p>
          <a:p>
            <a:pPr lvl="1"/>
            <a:r>
              <a:rPr lang="ru-RU" dirty="0"/>
              <a:t>Целая часть равна 0</a:t>
            </a:r>
          </a:p>
          <a:p>
            <a:pPr lvl="2"/>
            <a:r>
              <a:rPr lang="ru-RU" dirty="0"/>
              <a:t>Выводим Числитель / знаменатель</a:t>
            </a:r>
          </a:p>
          <a:p>
            <a:pPr lvl="1"/>
            <a:r>
              <a:rPr lang="ru-RU" dirty="0"/>
              <a:t>Целая часть не равна 0</a:t>
            </a:r>
          </a:p>
          <a:p>
            <a:pPr lvl="2"/>
            <a:r>
              <a:rPr lang="ru-RU" dirty="0"/>
              <a:t>Выводим Целую часть, числитель / знаменатель</a:t>
            </a:r>
          </a:p>
        </p:txBody>
      </p:sp>
    </p:spTree>
    <p:extLst>
      <p:ext uri="{BB962C8B-B14F-4D97-AF65-F5344CB8AC3E}">
        <p14:creationId xmlns:p14="http://schemas.microsoft.com/office/powerpoint/2010/main" val="1464483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Улучшенный вывод дроби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4150" y="1927642"/>
            <a:ext cx="87757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Lucida Console" panose="020B0609040504020204" pitchFamily="49" charset="0"/>
              </a:rPr>
              <a:t>{Выводит смешанную дробь на экран}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ru-RU" sz="1600" dirty="0">
                <a:latin typeface="Lucida Console" panose="020B0609040504020204" pitchFamily="49" charset="0"/>
              </a:rPr>
              <a:t>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: INTEGER);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IF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WRITELN(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IF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= 0 </a:t>
            </a:r>
            <a:r>
              <a:rPr lang="ru-RU" sz="1600" i="1" dirty="0">
                <a:latin typeface="Lucida Console" panose="020B0609040504020204" pitchFamily="49" charset="0"/>
              </a:rPr>
              <a:t>{Числитель не равен 0}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THEN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WRITELN(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'/',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ELSE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WRITELN(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, ' ',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'/',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33190" y="56892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  <a:r>
              <a:rPr lang="ru-RU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403120" y="56892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18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473050" y="56892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7656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обработку ошибок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Введено не число</a:t>
            </a:r>
          </a:p>
          <a:p>
            <a:pPr lvl="1"/>
            <a:r>
              <a:rPr lang="ru-RU" dirty="0"/>
              <a:t>Решение – считываем строку и превращаем в число при помощи </a:t>
            </a:r>
            <a:r>
              <a:rPr lang="en-US" dirty="0"/>
              <a:t>VAL</a:t>
            </a:r>
            <a:r>
              <a:rPr lang="ru-RU" dirty="0"/>
              <a:t>, обрабатывая ошибку</a:t>
            </a:r>
            <a:endParaRPr lang="en-US" dirty="0"/>
          </a:p>
          <a:p>
            <a:r>
              <a:rPr lang="ru-RU" dirty="0"/>
              <a:t>Введен нулевой знаменатель</a:t>
            </a:r>
          </a:p>
          <a:p>
            <a:pPr lvl="1"/>
            <a:r>
              <a:rPr lang="ru-RU" dirty="0"/>
              <a:t>Сообщаем об ошибке</a:t>
            </a:r>
          </a:p>
          <a:p>
            <a:r>
              <a:rPr lang="ru-RU" dirty="0"/>
              <a:t>Числитель или знаменатель выходят за пределы диапазона от 0 до 1</a:t>
            </a:r>
            <a:r>
              <a:rPr lang="en-US" dirty="0"/>
              <a:t>’000’000</a:t>
            </a:r>
          </a:p>
          <a:p>
            <a:pPr lvl="1"/>
            <a:r>
              <a:rPr lang="ru-RU" dirty="0"/>
              <a:t>Сообщаем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223830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Напишите программу, которая преобразует дробь, заданную в формате числитель/знаменатель, к виду смешанной дроби</a:t>
            </a:r>
          </a:p>
          <a:p>
            <a:r>
              <a:rPr lang="ru-RU" dirty="0"/>
              <a:t>Входные данные</a:t>
            </a:r>
          </a:p>
          <a:p>
            <a:pPr lvl="1"/>
            <a:r>
              <a:rPr lang="ru-RU" dirty="0"/>
              <a:t>Числитель и знаменатель – целые числа в диапазоне от 0 до 1</a:t>
            </a:r>
            <a:r>
              <a:rPr lang="en-US" dirty="0"/>
              <a:t>’</a:t>
            </a:r>
            <a:r>
              <a:rPr lang="ru-RU" dirty="0"/>
              <a:t>000</a:t>
            </a:r>
            <a:r>
              <a:rPr lang="en-US" dirty="0"/>
              <a:t>’</a:t>
            </a:r>
            <a:r>
              <a:rPr lang="ru-RU" dirty="0"/>
              <a:t>000</a:t>
            </a:r>
          </a:p>
          <a:p>
            <a:pPr lvl="1"/>
            <a:r>
              <a:rPr lang="ru-RU" dirty="0"/>
              <a:t>Числитель может быть больше знаменателя</a:t>
            </a:r>
            <a:endParaRPr lang="en-US" dirty="0"/>
          </a:p>
          <a:p>
            <a:r>
              <a:rPr lang="ru-RU" dirty="0"/>
              <a:t>Выходные данные</a:t>
            </a:r>
          </a:p>
          <a:p>
            <a:pPr lvl="1"/>
            <a:r>
              <a:rPr lang="ru-RU" dirty="0"/>
              <a:t>Смешанная дробь</a:t>
            </a:r>
            <a:br>
              <a:rPr lang="ru-RU" dirty="0"/>
            </a:br>
            <a:r>
              <a:rPr lang="ru-RU" dirty="0">
                <a:solidFill>
                  <a:srgbClr val="FF0000"/>
                </a:solidFill>
              </a:rPr>
              <a:t>целая часть</a:t>
            </a:r>
            <a:r>
              <a:rPr lang="ru-RU" dirty="0"/>
              <a:t> </a:t>
            </a:r>
            <a:r>
              <a:rPr lang="ru-RU" dirty="0">
                <a:solidFill>
                  <a:srgbClr val="0070C0"/>
                </a:solidFill>
              </a:rPr>
              <a:t>числитель</a:t>
            </a:r>
            <a:r>
              <a:rPr lang="ru-RU" dirty="0"/>
              <a:t>/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знаменатель</a:t>
            </a:r>
          </a:p>
          <a:p>
            <a:pPr lvl="1"/>
            <a:r>
              <a:rPr lang="ru-RU" dirty="0"/>
              <a:t>Дробь должна быть сокращенной</a:t>
            </a:r>
          </a:p>
        </p:txBody>
      </p:sp>
    </p:spTree>
    <p:extLst>
      <p:ext uri="{BB962C8B-B14F-4D97-AF65-F5344CB8AC3E}">
        <p14:creationId xmlns:p14="http://schemas.microsoft.com/office/powerpoint/2010/main" val="2789567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27000" y="3138098"/>
            <a:ext cx="7048500" cy="1052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58800" y="5727700"/>
            <a:ext cx="5003800" cy="96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27000" y="0"/>
            <a:ext cx="2819400" cy="49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7000" y="636198"/>
            <a:ext cx="5613400" cy="2361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27000" y="-25400"/>
            <a:ext cx="91821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Lucida Console" panose="020B0609040504020204" pitchFamily="49" charset="0"/>
              </a:rPr>
              <a:t>CONST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  </a:t>
            </a:r>
            <a:r>
              <a:rPr lang="en-US" sz="1500" dirty="0" err="1">
                <a:latin typeface="Lucida Console" panose="020B0609040504020204" pitchFamily="49" charset="0"/>
              </a:rPr>
              <a:t>UpperBound</a:t>
            </a:r>
            <a:r>
              <a:rPr lang="en-US" sz="1500" dirty="0">
                <a:latin typeface="Lucida Console" panose="020B0609040504020204" pitchFamily="49" charset="0"/>
              </a:rPr>
              <a:t> = 1000000;</a:t>
            </a:r>
            <a:endParaRPr lang="ru-RU" sz="1500" dirty="0">
              <a:latin typeface="Lucida Console" panose="020B0609040504020204" pitchFamily="49" charset="0"/>
            </a:endParaRP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FUNCTION </a:t>
            </a:r>
            <a:r>
              <a:rPr lang="ru-RU" sz="1500" dirty="0" err="1">
                <a:latin typeface="Lucida Console" panose="020B0609040504020204" pitchFamily="49" charset="0"/>
              </a:rPr>
              <a:t>ReadInteger</a:t>
            </a:r>
            <a:r>
              <a:rPr lang="ru-RU" sz="1500" dirty="0">
                <a:latin typeface="Lucida Console" panose="020B0609040504020204" pitchFamily="49" charset="0"/>
              </a:rPr>
              <a:t>(VAR X: INTEGER): BOOLEAN;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InputString</a:t>
            </a:r>
            <a:r>
              <a:rPr lang="ru-RU" sz="1500" dirty="0">
                <a:latin typeface="Lucida Console" panose="020B0609040504020204" pitchFamily="49" charset="0"/>
              </a:rPr>
              <a:t>: STRING[255];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ErrorCode</a:t>
            </a:r>
            <a:r>
              <a:rPr lang="ru-RU" sz="15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READLN(</a:t>
            </a:r>
            <a:r>
              <a:rPr lang="ru-RU" sz="1500" dirty="0" err="1">
                <a:latin typeface="Lucida Console" panose="020B0609040504020204" pitchFamily="49" charset="0"/>
              </a:rPr>
              <a:t>InputString</a:t>
            </a:r>
            <a:r>
              <a:rPr lang="ru-RU" sz="15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VAL(</a:t>
            </a:r>
            <a:r>
              <a:rPr lang="ru-RU" sz="1500" dirty="0" err="1">
                <a:latin typeface="Lucida Console" panose="020B0609040504020204" pitchFamily="49" charset="0"/>
              </a:rPr>
              <a:t>InputString</a:t>
            </a:r>
            <a:r>
              <a:rPr lang="ru-RU" sz="1500" dirty="0">
                <a:latin typeface="Lucida Console" panose="020B0609040504020204" pitchFamily="49" charset="0"/>
              </a:rPr>
              <a:t>, X, </a:t>
            </a:r>
            <a:r>
              <a:rPr lang="ru-RU" sz="1500" dirty="0" err="1">
                <a:latin typeface="Lucida Console" panose="020B0609040504020204" pitchFamily="49" charset="0"/>
              </a:rPr>
              <a:t>ErrorCode</a:t>
            </a:r>
            <a:r>
              <a:rPr lang="ru-RU" sz="1500" dirty="0">
                <a:latin typeface="Lucida Console" panose="020B0609040504020204" pitchFamily="49" charset="0"/>
              </a:rPr>
              <a:t>);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ReadInteger</a:t>
            </a:r>
            <a:r>
              <a:rPr lang="ru-RU" sz="1500" dirty="0">
                <a:latin typeface="Lucida Console" panose="020B0609040504020204" pitchFamily="49" charset="0"/>
              </a:rPr>
              <a:t> := </a:t>
            </a:r>
            <a:r>
              <a:rPr lang="ru-RU" sz="1500" dirty="0" err="1">
                <a:latin typeface="Lucida Console" panose="020B0609040504020204" pitchFamily="49" charset="0"/>
              </a:rPr>
              <a:t>ErrorCode</a:t>
            </a:r>
            <a:r>
              <a:rPr lang="ru-RU" sz="1500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END;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FUNCTION </a:t>
            </a:r>
            <a:r>
              <a:rPr lang="ru-RU" sz="1500" dirty="0" err="1">
                <a:latin typeface="Lucida Console" panose="020B0609040504020204" pitchFamily="49" charset="0"/>
              </a:rPr>
              <a:t>IsInRange</a:t>
            </a:r>
            <a:r>
              <a:rPr lang="ru-RU" sz="1500" dirty="0">
                <a:latin typeface="Lucida Console" panose="020B0609040504020204" pitchFamily="49" charset="0"/>
              </a:rPr>
              <a:t>(X, </a:t>
            </a:r>
            <a:r>
              <a:rPr lang="ru-RU" sz="1500" dirty="0" err="1">
                <a:latin typeface="Lucida Console" panose="020B0609040504020204" pitchFamily="49" charset="0"/>
              </a:rPr>
              <a:t>MinValue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MaxValue</a:t>
            </a:r>
            <a:r>
              <a:rPr lang="ru-RU" sz="1500" dirty="0">
                <a:latin typeface="Lucida Console" panose="020B0609040504020204" pitchFamily="49" charset="0"/>
              </a:rPr>
              <a:t>: INTEGER): BOOLEAN;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IsInRange</a:t>
            </a:r>
            <a:r>
              <a:rPr lang="ru-RU" sz="1500" dirty="0">
                <a:latin typeface="Lucida Console" panose="020B0609040504020204" pitchFamily="49" charset="0"/>
              </a:rPr>
              <a:t> := (X &gt;= </a:t>
            </a:r>
            <a:r>
              <a:rPr lang="ru-RU" sz="1500" dirty="0" err="1">
                <a:latin typeface="Lucida Console" panose="020B0609040504020204" pitchFamily="49" charset="0"/>
              </a:rPr>
              <a:t>MinValue</a:t>
            </a:r>
            <a:r>
              <a:rPr lang="ru-RU" sz="1500" dirty="0">
                <a:latin typeface="Lucida Console" panose="020B0609040504020204" pitchFamily="49" charset="0"/>
              </a:rPr>
              <a:t>) AND (X &lt;= </a:t>
            </a:r>
            <a:r>
              <a:rPr lang="ru-RU" sz="1500" dirty="0" err="1">
                <a:latin typeface="Lucida Console" panose="020B0609040504020204" pitchFamily="49" charset="0"/>
              </a:rPr>
              <a:t>MaxValue</a:t>
            </a:r>
            <a:r>
              <a:rPr lang="ru-RU" sz="15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END;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FUNCTION </a:t>
            </a:r>
            <a:r>
              <a:rPr lang="ru-RU" sz="1500" dirty="0" err="1">
                <a:latin typeface="Lucida Console" panose="020B0609040504020204" pitchFamily="49" charset="0"/>
              </a:rPr>
              <a:t>ReadFraction</a:t>
            </a:r>
            <a:r>
              <a:rPr lang="ru-RU" sz="1500" dirty="0">
                <a:latin typeface="Lucida Console" panose="020B0609040504020204" pitchFamily="49" charset="0"/>
              </a:rPr>
              <a:t>(VAR 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: INTEGER): BOOLEAN;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ReadFraction</a:t>
            </a:r>
            <a:r>
              <a:rPr lang="ru-RU" sz="1500" dirty="0">
                <a:latin typeface="Lucida Console" panose="020B0609040504020204" pitchFamily="49" charset="0"/>
              </a:rPr>
              <a:t> := FALSE;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  IF </a:t>
            </a:r>
            <a:r>
              <a:rPr lang="ru-RU" sz="1500" dirty="0" err="1">
                <a:latin typeface="Lucida Console" panose="020B0609040504020204" pitchFamily="49" charset="0"/>
              </a:rPr>
              <a:t>ReadInteger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) AND </a:t>
            </a:r>
            <a:r>
              <a:rPr lang="ru-RU" sz="1500" dirty="0" err="1">
                <a:latin typeface="Lucida Console" panose="020B0609040504020204" pitchFamily="49" charset="0"/>
              </a:rPr>
              <a:t>ReadInteger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IF </a:t>
            </a:r>
            <a:r>
              <a:rPr lang="ru-RU" sz="1500" dirty="0" err="1">
                <a:latin typeface="Lucida Console" panose="020B0609040504020204" pitchFamily="49" charset="0"/>
              </a:rPr>
              <a:t>IsInRange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0, </a:t>
            </a:r>
            <a:r>
              <a:rPr lang="ru-RU" sz="1500" dirty="0" err="1">
                <a:latin typeface="Lucida Console" panose="020B0609040504020204" pitchFamily="49" charset="0"/>
              </a:rPr>
              <a:t>UpperBound</a:t>
            </a:r>
            <a:r>
              <a:rPr lang="ru-RU" sz="1500" dirty="0">
                <a:latin typeface="Lucida Console" panose="020B0609040504020204" pitchFamily="49" charset="0"/>
              </a:rPr>
              <a:t>) AND 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   </a:t>
            </a:r>
            <a:r>
              <a:rPr lang="ru-RU" sz="1500" dirty="0" err="1">
                <a:latin typeface="Lucida Console" panose="020B0609040504020204" pitchFamily="49" charset="0"/>
              </a:rPr>
              <a:t>IsInRange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, 1, </a:t>
            </a:r>
            <a:r>
              <a:rPr lang="ru-RU" sz="1500" dirty="0" err="1">
                <a:latin typeface="Lucida Console" panose="020B0609040504020204" pitchFamily="49" charset="0"/>
              </a:rPr>
              <a:t>UpperBound</a:t>
            </a:r>
            <a:r>
              <a:rPr lang="ru-RU" sz="15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THEN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  </a:t>
            </a:r>
            <a:r>
              <a:rPr lang="ru-RU" sz="1500" dirty="0" err="1">
                <a:latin typeface="Lucida Console" panose="020B0609040504020204" pitchFamily="49" charset="0"/>
              </a:rPr>
              <a:t>ReadFraction</a:t>
            </a:r>
            <a:r>
              <a:rPr lang="ru-RU" sz="1500" dirty="0">
                <a:latin typeface="Lucida Console" panose="020B0609040504020204" pitchFamily="49" charset="0"/>
              </a:rPr>
              <a:t> := TRUE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67828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7" grpId="1" animBg="1"/>
      <p:bldP spid="6" grpId="0" animBg="1"/>
      <p:bldP spid="6" grpId="1" animBg="1"/>
      <p:bldP spid="5" grpId="0" animBg="1"/>
      <p:bldP spid="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6700" y="213142"/>
            <a:ext cx="8001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IF </a:t>
            </a:r>
            <a:r>
              <a:rPr lang="ru-RU" dirty="0" err="1">
                <a:latin typeface="Lucida Console" panose="020B0609040504020204" pitchFamily="49" charset="0"/>
              </a:rPr>
              <a:t>ReadFraction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DIV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MOD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SimplifyFraction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PrintFraction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END</a:t>
            </a:r>
          </a:p>
          <a:p>
            <a:r>
              <a:rPr lang="ru-RU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WRITELN('ERROR')</a:t>
            </a:r>
          </a:p>
          <a:p>
            <a:r>
              <a:rPr lang="ru-RU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6700" y="40636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  <a:r>
              <a:rPr lang="ru-RU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336630" y="40636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18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406560" y="40636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66700" y="55495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Not a number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ERROR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336630" y="55495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ERROR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406560" y="55495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1000001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ERROR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7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5557" y="2219146"/>
                <a:ext cx="2513522" cy="130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f>
                        <m:fPr>
                          <m:ctrlP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ru-RU" sz="4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ru-RU" sz="45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7" y="2219146"/>
                <a:ext cx="2513522" cy="130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8806" y="2190033"/>
                <a:ext cx="1693473" cy="1298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ru-RU" sz="45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806" y="2190033"/>
                <a:ext cx="1693473" cy="1298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51198" y="2190033"/>
                <a:ext cx="2351777" cy="130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ru-RU" sz="45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198" y="2190033"/>
                <a:ext cx="2351777" cy="130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4274" y="4198908"/>
                <a:ext cx="3168051" cy="12965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𝐸𝑅𝑅𝑂𝑅</m:t>
                      </m:r>
                    </m:oMath>
                  </m:oMathPara>
                </a14:m>
                <a:endParaRPr lang="ru-RU" sz="45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74" y="4198908"/>
                <a:ext cx="3168051" cy="12965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0" y="4121270"/>
                <a:ext cx="3088257" cy="130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4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ERROR</m:t>
                      </m:r>
                    </m:oMath>
                  </m:oMathPara>
                </a14:m>
                <a:endParaRPr lang="ru-RU" sz="45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121270"/>
                <a:ext cx="3088257" cy="130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89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Задачи, которые нужно решить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Ввод </a:t>
            </a:r>
            <a:r>
              <a:rPr lang="ru-RU" dirty="0" smtClean="0"/>
              <a:t>числителя и знаменателя</a:t>
            </a:r>
            <a:endParaRPr lang="ru-RU" dirty="0"/>
          </a:p>
          <a:p>
            <a:r>
              <a:rPr lang="ru-RU" dirty="0"/>
              <a:t>Проверка исходных данных</a:t>
            </a:r>
          </a:p>
          <a:p>
            <a:r>
              <a:rPr lang="ru-RU" dirty="0"/>
              <a:t>Приведение дроби к правильному виду</a:t>
            </a:r>
          </a:p>
          <a:p>
            <a:r>
              <a:rPr lang="ru-RU" dirty="0"/>
              <a:t>Вывод </a:t>
            </a:r>
            <a:r>
              <a:rPr lang="ru-RU" dirty="0" smtClean="0"/>
              <a:t>результата</a:t>
            </a:r>
          </a:p>
        </p:txBody>
      </p:sp>
    </p:spTree>
    <p:extLst>
      <p:ext uri="{BB962C8B-B14F-4D97-AF65-F5344CB8AC3E}">
        <p14:creationId xmlns:p14="http://schemas.microsoft.com/office/powerpoint/2010/main" val="86095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программы по шагам</a:t>
            </a:r>
            <a:endParaRPr lang="ru-RU" dirty="0"/>
          </a:p>
        </p:txBody>
      </p:sp>
      <p:pic>
        <p:nvPicPr>
          <p:cNvPr id="2050" name="Picture 2" descr="http://s00.yaplakal.com/pics/pics_original/4/4/4/28244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950" y="1854156"/>
            <a:ext cx="5844450" cy="475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24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Простейшая программа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8189" y="1997839"/>
            <a:ext cx="72203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PROGRAM </a:t>
            </a:r>
            <a:r>
              <a:rPr lang="ru-RU" dirty="0" err="1">
                <a:latin typeface="Lucida Console" panose="020B0609040504020204" pitchFamily="49" charset="0"/>
              </a:rPr>
              <a:t>Fraction</a:t>
            </a:r>
            <a:r>
              <a:rPr lang="ru-RU" dirty="0">
                <a:latin typeface="Lucida Console" panose="020B0609040504020204" pitchFamily="49" charset="0"/>
              </a:rPr>
              <a:t>(INPUT, OUTPUT);</a:t>
            </a:r>
          </a:p>
          <a:p>
            <a:r>
              <a:rPr lang="ru-RU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: INTEGER;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READLN(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dirty="0">
                <a:latin typeface="Lucida Console" panose="020B0609040504020204" pitchFamily="49" charset="0"/>
              </a:rPr>
              <a:t>  READLN(D</a:t>
            </a:r>
            <a:r>
              <a:rPr lang="en-US" dirty="0" err="1">
                <a:latin typeface="Lucida Console" panose="020B0609040504020204" pitchFamily="49" charset="0"/>
              </a:rPr>
              <a:t>enominator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WRITELN(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'/',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83078" y="552938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ru-RU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1/2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485070" y="552938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10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7</a:t>
            </a:r>
          </a:p>
          <a:p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10</a:t>
            </a:r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/7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2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решения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Решена часть задачи</a:t>
            </a:r>
          </a:p>
          <a:p>
            <a:pPr lvl="1"/>
            <a:r>
              <a:rPr lang="ru-RU" dirty="0" smtClean="0"/>
              <a:t>Ввод данных</a:t>
            </a:r>
          </a:p>
          <a:p>
            <a:pPr lvl="1"/>
            <a:r>
              <a:rPr lang="ru-RU" dirty="0" smtClean="0"/>
              <a:t>Печать дроби</a:t>
            </a:r>
          </a:p>
          <a:p>
            <a:r>
              <a:rPr lang="ru-RU" dirty="0" smtClean="0"/>
              <a:t>Многое не сделано</a:t>
            </a:r>
          </a:p>
          <a:p>
            <a:pPr lvl="1"/>
            <a:r>
              <a:rPr lang="ru-RU" dirty="0" smtClean="0"/>
              <a:t>Обработка ошибок</a:t>
            </a:r>
          </a:p>
          <a:p>
            <a:pPr lvl="1"/>
            <a:r>
              <a:rPr lang="ru-RU" dirty="0" smtClean="0"/>
              <a:t>Приведение дроби к нужному виду</a:t>
            </a:r>
          </a:p>
          <a:p>
            <a:r>
              <a:rPr lang="ru-RU" dirty="0" smtClean="0"/>
              <a:t>Зато сделано самое главное:</a:t>
            </a:r>
          </a:p>
          <a:p>
            <a:pPr lvl="1"/>
            <a:r>
              <a:rPr lang="ru-RU" dirty="0" smtClean="0"/>
              <a:t>У нас есть программа и она работает!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770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0551" y="2691442"/>
            <a:ext cx="3312543" cy="4054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10551" y="4347713"/>
            <a:ext cx="8204799" cy="2260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Приводим к смешанной дроби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0474" y="1854591"/>
            <a:ext cx="83848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PROGRAM </a:t>
            </a:r>
            <a:r>
              <a:rPr lang="ru-RU" dirty="0" err="1">
                <a:latin typeface="Lucida Console" panose="020B0609040504020204" pitchFamily="49" charset="0"/>
              </a:rPr>
              <a:t>Fraction</a:t>
            </a:r>
            <a:r>
              <a:rPr lang="ru-RU" dirty="0">
                <a:latin typeface="Lucida Console" panose="020B0609040504020204" pitchFamily="49" charset="0"/>
              </a:rPr>
              <a:t>(INPUT, OUTPUT);</a:t>
            </a:r>
          </a:p>
          <a:p>
            <a:r>
              <a:rPr lang="ru-RU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: INTEGER;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READLN(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dirty="0">
                <a:latin typeface="Lucida Console" panose="020B0609040504020204" pitchFamily="49" charset="0"/>
              </a:rPr>
              <a:t>  READLN(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DIV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MOD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IF 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WRITELN(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'/',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WRITELN(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, ' ',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'/',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357667" y="185459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10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7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 3/7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15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0552" y="6228272"/>
            <a:ext cx="2165229" cy="310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10552" y="2087463"/>
            <a:ext cx="7556740" cy="2260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Выносим вывод дроби в процедуру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1193" y="2087463"/>
            <a:ext cx="860161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Lucida Console" panose="020B0609040504020204" pitchFamily="49" charset="0"/>
              </a:rPr>
              <a:t>{Выводит смешанную дробь на экран}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IF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WRITELN(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'/',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WRITELN(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, ' ',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'/',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DIV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MOD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535047" y="552316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10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7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 3/7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99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1139</Words>
  <Application>Microsoft Office PowerPoint</Application>
  <PresentationFormat>On-screen Show (4:3)</PresentationFormat>
  <Paragraphs>324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Lucida Console</vt:lpstr>
      <vt:lpstr>Тема Office</vt:lpstr>
      <vt:lpstr>Задание №2</vt:lpstr>
      <vt:lpstr>Постановка задачи</vt:lpstr>
      <vt:lpstr>Примеры</vt:lpstr>
      <vt:lpstr>Задачи, которые нужно решить</vt:lpstr>
      <vt:lpstr>Создание программы по шагам</vt:lpstr>
      <vt:lpstr>Простейшая программа</vt:lpstr>
      <vt:lpstr>Анализ решения</vt:lpstr>
      <vt:lpstr>Приводим к смешанной дроби</vt:lpstr>
      <vt:lpstr>Выносим вывод дроби в процедуру</vt:lpstr>
      <vt:lpstr>Анализ решения</vt:lpstr>
      <vt:lpstr>Избавляемся от глобальных переменных при печати</vt:lpstr>
      <vt:lpstr>Упрощаем дробь «в лоб»</vt:lpstr>
      <vt:lpstr>Программа</vt:lpstr>
      <vt:lpstr>Анализ решения</vt:lpstr>
      <vt:lpstr>Алгоритм Эвклида по поиску НОД</vt:lpstr>
      <vt:lpstr>PowerPoint Presentation</vt:lpstr>
      <vt:lpstr>Улучшаем печать дроби</vt:lpstr>
      <vt:lpstr>Улучшенный вывод дроби</vt:lpstr>
      <vt:lpstr>Добавляем обработку ошибок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№2</dc:title>
  <dc:creator>Alexey Malov</dc:creator>
  <cp:lastModifiedBy>Alexey Malov</cp:lastModifiedBy>
  <cp:revision>40</cp:revision>
  <dcterms:created xsi:type="dcterms:W3CDTF">2017-04-07T14:24:15Z</dcterms:created>
  <dcterms:modified xsi:type="dcterms:W3CDTF">2017-04-07T21:20:02Z</dcterms:modified>
</cp:coreProperties>
</file>