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307" r:id="rId2"/>
    <p:sldId id="308" r:id="rId3"/>
    <p:sldId id="309" r:id="rId4"/>
    <p:sldId id="256" r:id="rId5"/>
    <p:sldId id="296" r:id="rId6"/>
    <p:sldId id="263" r:id="rId7"/>
    <p:sldId id="265" r:id="rId8"/>
    <p:sldId id="299" r:id="rId9"/>
    <p:sldId id="266" r:id="rId10"/>
    <p:sldId id="268" r:id="rId11"/>
    <p:sldId id="269" r:id="rId12"/>
    <p:sldId id="270" r:id="rId13"/>
    <p:sldId id="271" r:id="rId14"/>
    <p:sldId id="298" r:id="rId15"/>
    <p:sldId id="267" r:id="rId16"/>
    <p:sldId id="272" r:id="rId17"/>
    <p:sldId id="273" r:id="rId18"/>
    <p:sldId id="274" r:id="rId19"/>
    <p:sldId id="300" r:id="rId20"/>
    <p:sldId id="301" r:id="rId21"/>
    <p:sldId id="275" r:id="rId22"/>
    <p:sldId id="276" r:id="rId23"/>
    <p:sldId id="277" r:id="rId24"/>
    <p:sldId id="278" r:id="rId25"/>
    <p:sldId id="305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10" r:id="rId34"/>
    <p:sldId id="286" r:id="rId35"/>
    <p:sldId id="287" r:id="rId36"/>
    <p:sldId id="313" r:id="rId37"/>
    <p:sldId id="314" r:id="rId38"/>
    <p:sldId id="315" r:id="rId39"/>
    <p:sldId id="316" r:id="rId40"/>
    <p:sldId id="317" r:id="rId41"/>
    <p:sldId id="312" r:id="rId42"/>
    <p:sldId id="288" r:id="rId43"/>
    <p:sldId id="290" r:id="rId44"/>
    <p:sldId id="291" r:id="rId45"/>
    <p:sldId id="293" r:id="rId46"/>
    <p:sldId id="292" r:id="rId47"/>
    <p:sldId id="294" r:id="rId48"/>
    <p:sldId id="295" r:id="rId49"/>
    <p:sldId id="297" r:id="rId50"/>
    <p:sldId id="311" r:id="rId51"/>
    <p:sldId id="302" r:id="rId52"/>
    <p:sldId id="303" r:id="rId53"/>
    <p:sldId id="306" r:id="rId54"/>
    <p:sldId id="304" r:id="rId55"/>
  </p:sldIdLst>
  <p:sldSz cx="12192000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64407" autoAdjust="0"/>
  </p:normalViewPr>
  <p:slideViewPr>
    <p:cSldViewPr>
      <p:cViewPr varScale="1">
        <p:scale>
          <a:sx n="59" d="100"/>
          <a:sy n="59" d="100"/>
        </p:scale>
        <p:origin x="243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69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переопределить метод </a:t>
            </a:r>
            <a:r>
              <a:rPr lang="en-US" dirty="0"/>
              <a:t>Fly</a:t>
            </a:r>
            <a:r>
              <a:rPr lang="ru-RU" dirty="0"/>
              <a:t> для резиновых уток, которые не летает.</a:t>
            </a:r>
          </a:p>
          <a:p>
            <a:r>
              <a:rPr lang="ru-RU" dirty="0"/>
              <a:t>Однако это же придётся сделать и для деревянной утки. Более того, деревянные утки не умеют крякать. Для них также придётся переопределить метод </a:t>
            </a:r>
            <a:r>
              <a:rPr lang="en-US" dirty="0"/>
              <a:t>Quack.</a:t>
            </a:r>
          </a:p>
          <a:p>
            <a:r>
              <a:rPr lang="ru-RU" dirty="0"/>
              <a:t>Резиновые утки не крякают, а издают писк. Придётся переопределить </a:t>
            </a:r>
            <a:r>
              <a:rPr lang="en-US" dirty="0"/>
              <a:t>Quack </a:t>
            </a:r>
            <a:r>
              <a:rPr lang="ru-RU" dirty="0"/>
              <a:t>и для них.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91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9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Недостатки решения</a:t>
            </a:r>
          </a:p>
          <a:p>
            <a:pPr marL="171450" indent="-171450">
              <a:buFontTx/>
              <a:buChar char="-"/>
            </a:pPr>
            <a:r>
              <a:rPr lang="ru-RU" dirty="0"/>
              <a:t>Дублирование кода между разными классами уток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Потеря эффективности из-за динамического приведения типа</a:t>
            </a:r>
          </a:p>
          <a:p>
            <a:pPr marL="171450" indent="-171450">
              <a:buFontTx/>
              <a:buChar char="-"/>
            </a:pPr>
            <a:r>
              <a:rPr lang="ru-RU" dirty="0"/>
              <a:t>Неудобный интерфейс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5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12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72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98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882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241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342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8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курс учит вас не просто писать код, а проектировать его. В реальных проектах самое трудное — не заставить программу заработать, а сделать так, чтобы её можно было легко развивать дальше. Требования будут меняться всегда, и именно ООП даёт нам инструменты строить гибкие системы.</a:t>
            </a:r>
            <a:br>
              <a:rPr lang="ru-RU" dirty="0"/>
            </a:br>
            <a:r>
              <a:rPr lang="ru-RU" dirty="0"/>
              <a:t>Мы разбираем фундаментальные принципы — такие как SOLID, композиция против наследования, слабая связанность — и тренируемся применять их в примерах. Благодаря этому вы приобретаете навык видеть архитектурные проблемы заранее и проектировать так, чтобы они не мешали развитию продукта.</a:t>
            </a:r>
            <a:br>
              <a:rPr lang="ru-RU" dirty="0"/>
            </a:br>
            <a:r>
              <a:rPr lang="ru-RU" dirty="0"/>
              <a:t>Именно поэтому этот курс — ключевой шаг от «человека, который умеет </a:t>
            </a:r>
            <a:r>
              <a:rPr lang="ru-RU" dirty="0" err="1"/>
              <a:t>кодить</a:t>
            </a:r>
            <a:r>
              <a:rPr lang="ru-RU" dirty="0"/>
              <a:t>» к инженеру-программисту, который создаёт надёжные и долгоживущие системы.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44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55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25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9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260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1. Не всегда. Программист может предугадывать изменения ещё на этапе проектирования и сразу предусматривать возможности изменения.</a:t>
            </a:r>
          </a:p>
          <a:p>
            <a:r>
              <a:rPr lang="ru-RU" dirty="0"/>
              <a:t>2. В данном случае </a:t>
            </a:r>
            <a:r>
              <a:rPr lang="en-US" dirty="0"/>
              <a:t>Duck </a:t>
            </a:r>
            <a:r>
              <a:rPr lang="ru-RU" dirty="0"/>
              <a:t>лучше оставить классом. После того, как мы из него отделили изменяемые части, конекретные классы вроде </a:t>
            </a:r>
            <a:r>
              <a:rPr lang="en-US" dirty="0"/>
              <a:t>MallardDuck</a:t>
            </a:r>
            <a:r>
              <a:rPr lang="ru-RU" dirty="0"/>
              <a:t> унаследуют общие свойства и методы и переопределят методы рисования.</a:t>
            </a:r>
          </a:p>
          <a:p>
            <a:r>
              <a:rPr lang="ru-RU" dirty="0"/>
              <a:t>3. В нашем случае просто совпало, что классы не имеют состояния. Классы поведения могут обладать состоянием: частота взмаха крыльев, количество оставшихся сил у утки.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40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83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51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889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87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Паттерны проектирования — это не готовые куски кода, а проверенные временем решения типовых проблем. Они экономят нам время и силы, потому что вместо того, чтобы заново придумывать, как, например, разделить изменяемые и неизменяемые части программы, мы используем уже отработанный подход.</a:t>
            </a:r>
            <a:br>
              <a:rPr lang="ru-RU" dirty="0"/>
            </a:br>
            <a:r>
              <a:rPr lang="ru-RU" dirty="0"/>
              <a:t>Кроме того, паттерны дают нам общий словарь. Когда мы говорим «здесь стоит применить стратегию», коллега сразу понимает, о чём речь, без длинных объяснений. Это сильно ускоряет командную работу.</a:t>
            </a:r>
            <a:br>
              <a:rPr lang="ru-RU" dirty="0"/>
            </a:br>
            <a:r>
              <a:rPr lang="ru-RU" dirty="0"/>
              <a:t>Знание паттернов помогает писать код, который живёт годами и выдерживает изменения требований. А это именно то, что требуется от хорошего инженера.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9412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244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101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39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помнить: объектно-ориентированное программирование — это мощный инструмент, но не единственный. В современном мире всё больше проектов используют функциональный подход: неизменяемые данные, функции высшего порядка, композиция функций.</a:t>
            </a:r>
          </a:p>
          <a:p>
            <a:r>
              <a:rPr lang="ru-RU" dirty="0"/>
              <a:t>Знание ООП не мешает, а наоборот помогает — потому что вы начинаете видеть параллели. Например, паттерн «Стратегия» в функциональном стиле реализуется просто как передача функции. То есть идея одна и та же, но выражена другими средствами.</a:t>
            </a:r>
          </a:p>
          <a:p>
            <a:r>
              <a:rPr lang="ru-RU" dirty="0"/>
              <a:t>В нашем курсе мы будем рассматривать паттерны и в ООП, и в функциональной форме. Наша цель — не выучить десяток схем наизусть, а научиться понимать </a:t>
            </a:r>
            <a:r>
              <a:rPr lang="ru-RU" b="1" dirty="0"/>
              <a:t>принципы построения программных систем</a:t>
            </a:r>
            <a:r>
              <a:rPr lang="ru-RU" dirty="0"/>
              <a:t>: как отделять изменяемое от неизменяемого, как снижать связанность, как делать код гибким и расширяемым.</a:t>
            </a:r>
          </a:p>
          <a:p>
            <a:r>
              <a:rPr lang="ru-RU" dirty="0"/>
              <a:t>Таким образом, к концу курса у вас будет не только набор паттернов, а инструментальное мышление: вы сможете решать задачи и в объектно-ориентированном, и в функциональном стиле, в зависимости от того, какой подход лучше подходит в конкретной ситуации.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287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067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288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понимать: стратегии — это не только «безликие» классы с методом </a:t>
            </a:r>
            <a:r>
              <a:rPr lang="ru-RU" dirty="0" err="1"/>
              <a:t>Execute</a:t>
            </a:r>
            <a:r>
              <a:rPr lang="ru-RU" dirty="0"/>
              <a:t>(). Они могут иметь и внутреннее состояние, если это необходимо.</a:t>
            </a:r>
          </a:p>
          <a:p>
            <a:r>
              <a:rPr lang="ru-RU" dirty="0"/>
              <a:t>Например, представьте стратегию полёта утки, у которой есть запас энергии. Каждый вызов </a:t>
            </a:r>
            <a:r>
              <a:rPr lang="ru-RU" dirty="0" err="1"/>
              <a:t>Fly</a:t>
            </a:r>
            <a:r>
              <a:rPr lang="ru-RU" dirty="0"/>
              <a:t>() будет расходовать энергию, и в какой-то момент утка перестанет летать. Или стратегия кряканья, у которой громкость зависит от того, сколько раз подряд утка крякнула.</a:t>
            </a:r>
          </a:p>
          <a:p>
            <a:r>
              <a:rPr lang="ru-RU" dirty="0"/>
              <a:t>В более «серьёзных» приложениях состояние может быть конфигурацией алгоритма: сортировка с заданным порогом переключения на другой метод, стратегия кэширования с заданным размером буфера.</a:t>
            </a:r>
          </a:p>
          <a:p>
            <a:r>
              <a:rPr lang="ru-RU" dirty="0"/>
              <a:t>Однако здесь важно не переборщить. Если стратегия начинает хранить слишком много данных и бизнес-логики, то она перестаёт быть «алгоритмом» и превращается в самостоятельную сущность. Тогда стоит пересмотреть архитектуру и подумать, не лучше ли вынести это в отдельный класс.</a:t>
            </a:r>
          </a:p>
          <a:p>
            <a:r>
              <a:rPr lang="ru-RU" dirty="0"/>
              <a:t>Главная мысль: </a:t>
            </a:r>
            <a:r>
              <a:rPr lang="ru-RU" b="1" dirty="0"/>
              <a:t>стратегия может и должна иметь состояние тогда, когда это делает поведение более реалистичным, гибким или настраиваемым.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394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говорим про хранение состояния, есть два основных пути.</a:t>
            </a:r>
          </a:p>
          <a:p>
            <a:r>
              <a:rPr lang="ru-RU" dirty="0"/>
              <a:t>Первый — </a:t>
            </a:r>
            <a:r>
              <a:rPr lang="ru-RU" b="1" dirty="0"/>
              <a:t>состояние в Контексте</a:t>
            </a:r>
            <a:r>
              <a:rPr lang="ru-RU" dirty="0"/>
              <a:t>. Контекст — это основной объект, он владеет всеми данными. Стратегия получает их только на входе, через параметры методов. Такой вариант хорош, когда стратегии являются максимально «чистыми»: они ничего не хранят, просто получают данные, что нужно, и возвращают результат. В этом случае стратегии легко подменяются, их поведение не зависит от истории вызовов.</a:t>
            </a:r>
          </a:p>
          <a:p>
            <a:r>
              <a:rPr lang="ru-RU" dirty="0"/>
              <a:t>Второй путь — </a:t>
            </a:r>
            <a:r>
              <a:rPr lang="ru-RU" b="1" dirty="0"/>
              <a:t>состояние в Стратегии</a:t>
            </a:r>
            <a:r>
              <a:rPr lang="ru-RU" dirty="0"/>
              <a:t>. Здесь стратегия хранит собственные данные. Например, стратегия полёта может хранить количество оставшихся «единиц энергии» или коэффициент усталости. Тогда при каждом вызове </a:t>
            </a:r>
            <a:r>
              <a:rPr lang="ru-RU" dirty="0" err="1"/>
              <a:t>Fly</a:t>
            </a:r>
            <a:r>
              <a:rPr lang="ru-RU" dirty="0"/>
              <a:t>() результат будет зависеть от накопленного состояния. В таких случаях передавать состояние через параметры методов неудобно, лучше, чтобы сама стратегия отвечала за него.</a:t>
            </a:r>
          </a:p>
          <a:p>
            <a:r>
              <a:rPr lang="ru-RU" dirty="0"/>
              <a:t>Можно и </a:t>
            </a:r>
            <a:r>
              <a:rPr lang="ru-RU" b="1" dirty="0"/>
              <a:t>комбинировать подходы</a:t>
            </a:r>
            <a:r>
              <a:rPr lang="ru-RU" dirty="0"/>
              <a:t>. Обычно «основное» состояние, описывающее сущность, хранится в Контексте. Но специфические настройки алгоритмов или внутренняя история — внутри стратегий. Например, утка знает свой вес и возраст (контекст), а стратегия полёта хранит количество взмахов крыльев до усталости.</a:t>
            </a:r>
          </a:p>
          <a:p>
            <a:r>
              <a:rPr lang="ru-RU" dirty="0"/>
              <a:t>Важно уметь выбирать баланс:</a:t>
            </a:r>
          </a:p>
          <a:p>
            <a:r>
              <a:rPr lang="ru-RU" dirty="0"/>
              <a:t>если стратегия должна быть максимально универсальной и </a:t>
            </a:r>
            <a:r>
              <a:rPr lang="ru-RU" dirty="0" err="1"/>
              <a:t>переиспользуемой</a:t>
            </a:r>
            <a:r>
              <a:rPr lang="ru-RU" dirty="0"/>
              <a:t> — лучше не держать состояние;</a:t>
            </a:r>
          </a:p>
          <a:p>
            <a:r>
              <a:rPr lang="ru-RU" dirty="0"/>
              <a:t>если стратегия моделирует «живое» поведение или сложный алгоритм — внутреннее состояние оправдано.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97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Если мы ставим </a:t>
            </a:r>
            <a:r>
              <a:rPr lang="ru-RU" b="0" dirty="0" err="1"/>
              <a:t>const</a:t>
            </a:r>
            <a:r>
              <a:rPr lang="ru-RU" b="0" dirty="0"/>
              <a:t> у метода интерфейса стратегии, мы не диктуем, как писать код, мы формулируем гарантию для клиентов: этот вызов не меняет наблюдаемое состояние стратегии. Это ценно — такой метод можно безопасно вызывать из </a:t>
            </a:r>
            <a:r>
              <a:rPr lang="ru-RU" b="0" dirty="0" err="1"/>
              <a:t>const</a:t>
            </a:r>
            <a:r>
              <a:rPr lang="ru-RU" b="0" dirty="0"/>
              <a:t>-объектов, параллельно шарить экземпляры стратегии, легче тестировать и </a:t>
            </a:r>
            <a:r>
              <a:rPr lang="ru-RU" b="0" dirty="0" err="1"/>
              <a:t>переиспользовать</a:t>
            </a:r>
            <a:r>
              <a:rPr lang="ru-RU" b="0" dirty="0"/>
              <a:t>.</a:t>
            </a:r>
          </a:p>
          <a:p>
            <a:r>
              <a:rPr lang="ru-RU" b="0" dirty="0"/>
              <a:t>Важно отличать </a:t>
            </a:r>
            <a:r>
              <a:rPr lang="ru-RU" b="0" dirty="0" err="1"/>
              <a:t>query</a:t>
            </a:r>
            <a:r>
              <a:rPr lang="ru-RU" b="0" dirty="0"/>
              <a:t> и </a:t>
            </a:r>
            <a:r>
              <a:rPr lang="ru-RU" b="0" dirty="0" err="1"/>
              <a:t>command</a:t>
            </a:r>
            <a:r>
              <a:rPr lang="ru-RU" b="0" dirty="0"/>
              <a:t> (принцип CQS).</a:t>
            </a:r>
          </a:p>
          <a:p>
            <a:r>
              <a:rPr lang="ru-RU" b="0" dirty="0"/>
              <a:t>Если метод — “прочитать/посчитать” без эффекта, </a:t>
            </a:r>
            <a:r>
              <a:rPr lang="ru-RU" b="0" dirty="0" err="1"/>
              <a:t>const</a:t>
            </a:r>
            <a:r>
              <a:rPr lang="ru-RU" b="0" dirty="0"/>
              <a:t> полезен и честен.</a:t>
            </a:r>
          </a:p>
          <a:p>
            <a:r>
              <a:rPr lang="ru-RU" b="0" dirty="0"/>
              <a:t>Если метод — “сделать действие с прогрессом/историей” (например, полёт, который расходует энергию), заставлять его быть </a:t>
            </a:r>
            <a:r>
              <a:rPr lang="ru-RU" b="0" dirty="0" err="1"/>
              <a:t>const</a:t>
            </a:r>
            <a:r>
              <a:rPr lang="ru-RU" b="0" dirty="0"/>
              <a:t> — ложная гарантия. Здесь лучше оставить без </a:t>
            </a:r>
            <a:r>
              <a:rPr lang="ru-RU" b="0" dirty="0" err="1"/>
              <a:t>const</a:t>
            </a:r>
            <a:r>
              <a:rPr lang="ru-RU" b="0" dirty="0"/>
              <a:t> </a:t>
            </a:r>
            <a:r>
              <a:rPr lang="ru-RU" b="0" i="1" dirty="0"/>
              <a:t>или</a:t>
            </a:r>
            <a:r>
              <a:rPr lang="ru-RU" b="0" dirty="0"/>
              <a:t> отделить </a:t>
            </a:r>
            <a:r>
              <a:rPr lang="ru-RU" b="0" dirty="0" err="1"/>
              <a:t>мутабельную</a:t>
            </a:r>
            <a:r>
              <a:rPr lang="ru-RU" b="0" dirty="0"/>
              <a:t> конфигурацию (</a:t>
            </a:r>
            <a:r>
              <a:rPr lang="ru-RU" b="0" dirty="0" err="1"/>
              <a:t>Configure</a:t>
            </a:r>
            <a:r>
              <a:rPr lang="ru-RU" b="0" dirty="0"/>
              <a:t>) от константного исполнения (</a:t>
            </a:r>
            <a:r>
              <a:rPr lang="ru-RU" b="0" dirty="0" err="1"/>
              <a:t>Execute</a:t>
            </a:r>
            <a:r>
              <a:rPr lang="ru-RU" b="0" dirty="0"/>
              <a:t> </a:t>
            </a:r>
            <a:r>
              <a:rPr lang="ru-RU" b="0" dirty="0" err="1"/>
              <a:t>const</a:t>
            </a:r>
            <a:r>
              <a:rPr lang="ru-RU" b="0" dirty="0"/>
              <a:t>), когда это соответствует модели.</a:t>
            </a:r>
          </a:p>
          <a:p>
            <a:r>
              <a:rPr lang="ru-RU" b="0" dirty="0"/>
              <a:t>Опасный компромисс — </a:t>
            </a:r>
            <a:r>
              <a:rPr lang="ru-RU" b="0" dirty="0" err="1"/>
              <a:t>mutable</a:t>
            </a:r>
            <a:r>
              <a:rPr lang="ru-RU" b="0" dirty="0"/>
              <a:t> для кэша. Это допустимо как логическая константность, но увеличивает риск гонок и скрытых эффектов. Если нужна масштабируемая параллельность, старайтесь сохранять стратегии действительно “чистыми”.</a:t>
            </a:r>
          </a:p>
          <a:p>
            <a:r>
              <a:rPr lang="ru-RU" b="0" dirty="0"/>
              <a:t>Ключевой критерий: что важно клиенту абстракции? Если клиенту реально нужна гарантия неизменности при вызове — помечайте </a:t>
            </a:r>
            <a:r>
              <a:rPr lang="ru-RU" b="0" dirty="0" err="1"/>
              <a:t>const</a:t>
            </a:r>
            <a:r>
              <a:rPr lang="ru-RU" b="0" dirty="0"/>
              <a:t>. Если часть реализаций по замыслу должна мутировать своё состояние, не переносите их ограничение на всю абстракцию — держите метод </a:t>
            </a:r>
            <a:r>
              <a:rPr lang="ru-RU" b="0" dirty="0" err="1"/>
              <a:t>неконстантным</a:t>
            </a:r>
            <a:r>
              <a:rPr lang="ru-RU" b="0" dirty="0"/>
              <a:t>, либо разделите интерфейс (например, </a:t>
            </a:r>
            <a:r>
              <a:rPr lang="ru-RU" b="0" dirty="0" err="1"/>
              <a:t>IReadOnlyStrategy</a:t>
            </a:r>
            <a:r>
              <a:rPr lang="ru-RU" b="0" dirty="0"/>
              <a:t> и </a:t>
            </a:r>
            <a:r>
              <a:rPr lang="ru-RU" b="0" dirty="0" err="1"/>
              <a:t>IAdaptiveStrategy</a:t>
            </a:r>
            <a:r>
              <a:rPr lang="ru-RU" b="0" dirty="0"/>
              <a:t>) или вынесите изменяемое состояние в Контекст.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017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84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070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937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55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086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0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406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20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447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18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17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906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485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41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214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Когда мы говорим о паттерне «Стратегия», важно понимать: это не редкая экзотика, а один из рабочих инструментов, которые встречаются постоянно. Если вы его освоите, то получите универсальный способ решать задачи, где требуется гибкость поведения.</a:t>
            </a:r>
          </a:p>
          <a:p>
            <a:r>
              <a:rPr lang="ru-RU" b="0" dirty="0"/>
              <a:t>Стратегия разделяет что делает объект от того, как именно это делается. Это значит, что вы можете подменять алгоритмы на лету — и не переписывать классы при каждом новом требовании. Вы сразу начинаете писать код, который </a:t>
            </a:r>
            <a:r>
              <a:rPr lang="ru-RU" b="0" i="1" dirty="0"/>
              <a:t>готов к изменениям</a:t>
            </a:r>
            <a:r>
              <a:rPr lang="ru-RU" b="0" dirty="0"/>
              <a:t>.</a:t>
            </a:r>
          </a:p>
          <a:p>
            <a:r>
              <a:rPr lang="ru-RU" b="0" dirty="0"/>
              <a:t>Посмотрите вокруг: сортировка в стандартной библиотеке (</a:t>
            </a:r>
            <a:r>
              <a:rPr lang="ru-RU" b="0" dirty="0" err="1"/>
              <a:t>std</a:t>
            </a:r>
            <a:r>
              <a:rPr lang="ru-RU" b="0" dirty="0"/>
              <a:t>::</a:t>
            </a:r>
            <a:r>
              <a:rPr lang="ru-RU" b="0" dirty="0" err="1"/>
              <a:t>sort</a:t>
            </a:r>
            <a:r>
              <a:rPr lang="ru-RU" b="0" dirty="0"/>
              <a:t>), </a:t>
            </a:r>
            <a:r>
              <a:rPr lang="ru-RU" b="0" dirty="0" err="1"/>
              <a:t>аллокаторы</a:t>
            </a:r>
            <a:r>
              <a:rPr lang="ru-RU" b="0" dirty="0"/>
              <a:t> в контейнерах STL, стратегии авторизации в веб-фреймворках, разные алгоритмы рендеринга в графике — всё это вариации одной и той же идеи. Именно поэтому этот паттерн настолько часто встречается в продакшн-коде.</a:t>
            </a:r>
          </a:p>
          <a:p>
            <a:r>
              <a:rPr lang="ru-RU" b="0" dirty="0"/>
              <a:t>Освоив стратегию, вы сможете:</a:t>
            </a:r>
          </a:p>
          <a:p>
            <a:r>
              <a:rPr lang="ru-RU" b="0" dirty="0"/>
              <a:t>избавиться от дублирования кода в наследниках;</a:t>
            </a:r>
          </a:p>
          <a:p>
            <a:r>
              <a:rPr lang="ru-RU" b="0" dirty="0"/>
              <a:t>строить архитектуру, где новые требования не ломают старое;</a:t>
            </a:r>
          </a:p>
          <a:p>
            <a:r>
              <a:rPr lang="ru-RU" b="0" dirty="0"/>
              <a:t>писать программы, которые легко расширяются и настраиваются под пользователя или окружение.</a:t>
            </a:r>
          </a:p>
          <a:p>
            <a:r>
              <a:rPr lang="ru-RU" b="0" dirty="0"/>
              <a:t>Поэтому я хочу, чтобы вы вынесли из этой лекции простую мысль: паттерн «Стратегия» — это не теория, а практический инструмент, который многократно упростит вашу работу как инженера.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Приложение работает с разными классами уток, которые плавают по пруду и крякают.</a:t>
            </a:r>
          </a:p>
          <a:p>
            <a:r>
              <a:rPr lang="ru-RU" dirty="0"/>
              <a:t>Уток можно отрисовывать методом </a:t>
            </a:r>
            <a:r>
              <a:rPr lang="en-US" dirty="0"/>
              <a:t>Draw.</a:t>
            </a:r>
            <a:r>
              <a:rPr lang="ru-RU" dirty="0"/>
              <a:t>  Разные типы уток рисуются по-разному. Поэтому метод </a:t>
            </a:r>
            <a:r>
              <a:rPr lang="en-US" dirty="0"/>
              <a:t>Display</a:t>
            </a:r>
            <a:r>
              <a:rPr lang="ru-RU" dirty="0"/>
              <a:t> объявлен чисто виртуальным и реализован в подклассах.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42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5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0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3902-89DB-C589-8905-5002BE5D5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C763F-6B77-9F2F-CD94-05A8D57F1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6CC2-84D3-43A9-43A6-B0D314A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9CAA-9A4B-988E-A843-3F917E66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580-7DCB-4D79-B1E0-2BD2B16D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3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0C6E-D6D3-FE1B-93CB-CE4BE69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D3AD-325A-6F60-ECF1-116CE558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DA12-9E1A-1274-DDE6-F7195D4E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DE8B-A8A8-EEC6-17C6-293F5D4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2927-2E05-F212-74C1-7DAD1ABD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27878-40FA-D988-AD7E-C2D9188F8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6ACB-F164-A670-45E4-346A73B0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A2EE-D7F8-723A-1DC8-0B0B4559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1759-2B49-CA63-B679-00228D96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2E60-7FEB-7EE0-1B2D-D9B48531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6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5DBA-1DD5-231D-66B7-FE1F0918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71BF5-79AD-3E80-FDE8-4C1D2436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736A9-FEB2-893B-BE6C-A5F2BB73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4247-B564-E897-4B7D-3E43BE4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3D60-A863-1ABA-C0D5-2E0E72B6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80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FF5D-EDA2-BEE2-D453-D7EEE972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9FF8-6423-E8CF-7936-C64B1E17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A8875-0D21-5788-62A6-9A928D20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CD20-5E4C-7DCD-AD17-7E5332DC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A1E9-EA0F-D719-7C17-53A1A2B0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77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1544-A66D-10A0-1410-D08DF82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1B97-A286-F954-0004-76A71B9C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20C00-8A24-DDF1-E965-55CFF773B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EC313-EDF5-6652-F8C3-259EA584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12B2-4C9D-C5A1-8D70-14B77F04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E87B-4BB3-D003-CC04-FE5A3B83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8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C9E2-AB31-99C1-8E18-7FC216CC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467F-2897-A4C6-0936-43DE5DEF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5611-8139-444A-9A31-DC2ED86F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4553-47DD-2F98-A681-E097B1BB5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661EA-F8D8-2243-7D34-9259DDD5E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723F-B4A8-4C66-993B-86A1906E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8B295-D9E3-3E2B-4D48-40437FA6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EE2A7-B9D2-35F9-3BC6-A8768AD3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0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85B-6872-795B-574E-17E1A4F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2602C-BE94-2427-01B1-76E692BD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A862A-28A0-C924-DB62-42FB683B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1A76-1E73-DB77-1CCE-79B4F880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99F7F-C04B-F60C-6A8D-205B8350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F4AEF-AFD9-9219-80BB-71BE0294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74868-6C5C-B42A-E6B7-63DCE4C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3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60C3-46A0-098E-9129-1D76E2D1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B24A-8E5C-2E64-2194-02F29728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AF95-F64A-62BA-93DE-36FA7589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7E8C-83BD-E598-5883-AB7CDBDE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AB896-7EA5-C05B-8B88-E930F725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2642-2787-BC3D-53B5-8D2F2551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0250-D7DB-AA0C-EC43-811961AA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FA3A7-9CE8-A04C-4AEB-1092E3205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7F2D-3ABE-C404-8329-1208031EC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1B450-4119-2FA4-DDFF-69093D93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9C4C-B707-8D87-A603-08B9470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6C04-7846-FF61-3454-283BC357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0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72DD-2B4B-56C6-7451-D20AAA49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EB053-9FF4-448D-9DF6-8FE12A3D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BC32-6710-67A6-9183-C1B6EE8FD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4F3B-F298-BBA7-38DB-E065E529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33B21-2251-E0BC-7C85-19FA6A83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82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742CD-5257-8405-685D-ED5218540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Введение в курс</a:t>
            </a:r>
            <a:br>
              <a:rPr lang="ru-RU" dirty="0"/>
            </a:br>
            <a:r>
              <a:rPr lang="ru-RU" dirty="0"/>
              <a:t>«Объектно-ориентированное проектирование»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38204-8BD6-B0C7-F3A2-7279EA096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060848"/>
            <a:ext cx="7733156" cy="4392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если переопределить метод </a:t>
            </a:r>
            <a:r>
              <a:rPr lang="en-US" dirty="0"/>
              <a:t>Fly?</a:t>
            </a:r>
            <a:endParaRPr lang="ru-RU" dirty="0"/>
          </a:p>
        </p:txBody>
      </p:sp>
      <p:pic>
        <p:nvPicPr>
          <p:cNvPr id="3074" name="Picture 2" descr=" photo antique-duck-decoy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125" y="4130589"/>
            <a:ext cx="1767119" cy="13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425709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7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Блиц-опрос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Какие из недостатков относятся к применению наследования для реализации </a:t>
            </a:r>
            <a:r>
              <a:rPr lang="en-US" dirty="0"/>
              <a:t>Duck?</a:t>
            </a:r>
          </a:p>
          <a:p>
            <a:pPr lvl="1"/>
            <a:r>
              <a:rPr lang="en-US" dirty="0"/>
              <a:t>A. </a:t>
            </a:r>
            <a:r>
              <a:rPr lang="ru-RU" dirty="0"/>
              <a:t>Код в подклассах дублируется</a:t>
            </a:r>
          </a:p>
          <a:p>
            <a:pPr lvl="1"/>
            <a:r>
              <a:rPr lang="en-US" dirty="0"/>
              <a:t>B. </a:t>
            </a:r>
            <a:r>
              <a:rPr lang="ru-RU" dirty="0"/>
              <a:t>На стадии выполнения трудно изменить поведение уток</a:t>
            </a:r>
          </a:p>
          <a:p>
            <a:pPr lvl="1"/>
            <a:r>
              <a:rPr lang="en-US" dirty="0"/>
              <a:t>C. </a:t>
            </a:r>
            <a:r>
              <a:rPr lang="ru-RU" dirty="0"/>
              <a:t>Уток нельзя научить танцевать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Сложно понять, что может, а что не может делать каждая из уток</a:t>
            </a:r>
          </a:p>
          <a:p>
            <a:pPr lvl="1"/>
            <a:r>
              <a:rPr lang="en-US" dirty="0"/>
              <a:t>E. </a:t>
            </a:r>
            <a:r>
              <a:rPr lang="ru-RU" dirty="0"/>
              <a:t>Нельзя сделать утку, которая летать и крякать одновременно</a:t>
            </a:r>
          </a:p>
          <a:p>
            <a:pPr lvl="1"/>
            <a:r>
              <a:rPr lang="en-US" dirty="0"/>
              <a:t>F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Внесённые изменения могут неожиданным образом повлиять на уток</a:t>
            </a:r>
          </a:p>
        </p:txBody>
      </p:sp>
      <p:sp>
        <p:nvSpPr>
          <p:cNvPr id="4" name="Oval 3"/>
          <p:cNvSpPr/>
          <p:nvPr/>
        </p:nvSpPr>
        <p:spPr>
          <a:xfrm>
            <a:off x="1487488" y="2636912"/>
            <a:ext cx="504056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4"/>
          <p:cNvSpPr/>
          <p:nvPr/>
        </p:nvSpPr>
        <p:spPr>
          <a:xfrm>
            <a:off x="1487489" y="3030220"/>
            <a:ext cx="438225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Oval 5"/>
          <p:cNvSpPr/>
          <p:nvPr/>
        </p:nvSpPr>
        <p:spPr>
          <a:xfrm>
            <a:off x="1487488" y="3808239"/>
            <a:ext cx="424930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480370" y="4618508"/>
            <a:ext cx="432048" cy="36004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если выделить интерфейсы для крякания и полёта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5FE92-0822-49AB-104B-30AD1110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659005"/>
            <a:ext cx="7776864" cy="510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4AFC1-C0D4-E2E4-3EBD-975331266E78}"/>
              </a:ext>
            </a:extLst>
          </p:cNvPr>
          <p:cNvSpPr txBox="1"/>
          <p:nvPr/>
        </p:nvSpPr>
        <p:spPr>
          <a:xfrm>
            <a:off x="1919536" y="2564904"/>
            <a:ext cx="751902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HandleDuck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Swim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flyable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duck))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flyable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quackable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duck))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8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решения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Дублирование кода</a:t>
            </a:r>
            <a:r>
              <a:rPr lang="en-US" dirty="0"/>
              <a:t> </a:t>
            </a:r>
            <a:r>
              <a:rPr lang="ru-RU" dirty="0"/>
              <a:t>в подклассах</a:t>
            </a:r>
          </a:p>
          <a:p>
            <a:r>
              <a:rPr lang="ru-RU" dirty="0"/>
              <a:t>Снижение быстродействия из-за </a:t>
            </a:r>
            <a:r>
              <a:rPr lang="en-US" dirty="0"/>
              <a:t>Runtime-</a:t>
            </a:r>
            <a:r>
              <a:rPr lang="ru-RU" dirty="0"/>
              <a:t>проверок поддержки интерфейса</a:t>
            </a:r>
          </a:p>
          <a:p>
            <a:r>
              <a:rPr lang="ru-RU" dirty="0"/>
              <a:t>Неудобное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2851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B34F-E5BA-C61D-1CCD-CEC83ABF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должна быть готова к изменениям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CFE5-8FE9-0C03-3EDE-2FBCBF089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программа используется, в ней всегда будут происходить изменения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Пользователям нужен новый функционал</a:t>
            </a:r>
          </a:p>
          <a:p>
            <a:pPr lvl="1"/>
            <a:r>
              <a:rPr lang="ru-RU" dirty="0"/>
              <a:t>Используемая библиотека устарела и нужно перейти на более современную</a:t>
            </a:r>
          </a:p>
          <a:p>
            <a:pPr lvl="1"/>
            <a:r>
              <a:rPr lang="ru-RU" dirty="0"/>
              <a:t>Программа должна работать по-разному в зависимости от окружения, в котором она запущена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7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Хрупкий базовый класс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Фундаментальная проблема ООП</a:t>
            </a:r>
          </a:p>
          <a:p>
            <a:pPr lvl="1"/>
            <a:r>
              <a:rPr lang="ru-RU" dirty="0"/>
              <a:t>Малейшие правки в деталях базового класса могут привнести ошибку в производные классы</a:t>
            </a:r>
          </a:p>
          <a:p>
            <a:pPr lvl="1"/>
            <a:r>
              <a:rPr lang="ru-RU" dirty="0"/>
              <a:t>Наследование – самая сильная связь между классами</a:t>
            </a:r>
          </a:p>
          <a:p>
            <a:pPr lvl="2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- вторая по силе после дружественных классов</a:t>
            </a:r>
          </a:p>
          <a:p>
            <a:r>
              <a:rPr lang="ru-RU" dirty="0"/>
              <a:t>Возможные методы борьбы</a:t>
            </a:r>
          </a:p>
          <a:p>
            <a:pPr lvl="1"/>
            <a:r>
              <a:rPr lang="ru-RU" dirty="0"/>
              <a:t>Заменить наследование композицией или агрегацией</a:t>
            </a:r>
          </a:p>
        </p:txBody>
      </p:sp>
    </p:spTree>
    <p:extLst>
      <p:ext uri="{BB962C8B-B14F-4D97-AF65-F5344CB8AC3E}">
        <p14:creationId xmlns:p14="http://schemas.microsoft.com/office/powerpoint/2010/main" val="20060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 проблему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Отделите изменяемые части программы от неизменяемых</a:t>
            </a:r>
          </a:p>
          <a:p>
            <a:r>
              <a:rPr lang="ru-RU" dirty="0"/>
              <a:t>Инкапсулируйте изменяемые части, чтобы их можно было изменять и расширять, не влияя на неизменяемые</a:t>
            </a:r>
          </a:p>
          <a:p>
            <a:endParaRPr lang="ru-RU" dirty="0"/>
          </a:p>
          <a:p>
            <a:r>
              <a:rPr lang="ru-RU" dirty="0"/>
              <a:t>Принцип проектирования: позволить одной части программы изменяться без воздействия на другие части</a:t>
            </a:r>
          </a:p>
          <a:p>
            <a:r>
              <a:rPr lang="ru-RU" dirty="0"/>
              <a:t>Результаты:</a:t>
            </a:r>
          </a:p>
          <a:p>
            <a:pPr lvl="1"/>
            <a:r>
              <a:rPr lang="ru-RU" dirty="0"/>
              <a:t>Уменьшаем нежелательные последствия вносимых изменений</a:t>
            </a:r>
          </a:p>
          <a:p>
            <a:pPr lvl="1"/>
            <a:r>
              <a:rPr lang="ru-RU" dirty="0"/>
              <a:t>Повышаем гибкость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9958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Причем тут паттерны проектирования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Паттерны проектирования позволяют изменять одни части системы независимо от других частей</a:t>
            </a:r>
          </a:p>
        </p:txBody>
      </p:sp>
    </p:spTree>
    <p:extLst>
      <p:ext uri="{BB962C8B-B14F-4D97-AF65-F5344CB8AC3E}">
        <p14:creationId xmlns:p14="http://schemas.microsoft.com/office/powerpoint/2010/main" val="335003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Отделяем изменяемые части уток от неизменяемых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Постоянные аспекты поведения уток</a:t>
            </a:r>
          </a:p>
          <a:p>
            <a:pPr lvl="1"/>
            <a:r>
              <a:rPr lang="ru-RU" dirty="0"/>
              <a:t>Рисование (несмотря на то, что все утки рисуются по-разному)</a:t>
            </a:r>
          </a:p>
          <a:p>
            <a:pPr lvl="1"/>
            <a:r>
              <a:rPr lang="ru-RU" dirty="0"/>
              <a:t>Умение плавать (все утки плавают одинаково)</a:t>
            </a:r>
          </a:p>
          <a:p>
            <a:r>
              <a:rPr lang="ru-RU" dirty="0"/>
              <a:t>Переменные аспекты поведения: умение летать и умение крякать</a:t>
            </a:r>
          </a:p>
          <a:p>
            <a:pPr lvl="1"/>
            <a:r>
              <a:rPr lang="ru-RU" dirty="0"/>
              <a:t>Способность летать и крякать изменяются независимо друг от друга</a:t>
            </a:r>
          </a:p>
        </p:txBody>
      </p:sp>
    </p:spTree>
    <p:extLst>
      <p:ext uri="{BB962C8B-B14F-4D97-AF65-F5344CB8AC3E}">
        <p14:creationId xmlns:p14="http://schemas.microsoft.com/office/powerpoint/2010/main" val="2927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10299-583B-65F9-90DD-CC7D29A5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Разбираем утку на части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148A6-C528-B428-6A34-EAFC4FABF0B3}"/>
              </a:ext>
            </a:extLst>
          </p:cNvPr>
          <p:cNvSpPr/>
          <p:nvPr/>
        </p:nvSpPr>
        <p:spPr>
          <a:xfrm>
            <a:off x="2783632" y="2276872"/>
            <a:ext cx="6256747" cy="3816424"/>
          </a:xfrm>
          <a:custGeom>
            <a:avLst/>
            <a:gdLst>
              <a:gd name="connsiteX0" fmla="*/ 3025553 w 6256747"/>
              <a:gd name="connsiteY0" fmla="*/ 0 h 3816424"/>
              <a:gd name="connsiteX1" fmla="*/ 5401816 w 6256747"/>
              <a:gd name="connsiteY1" fmla="*/ 0 h 3816424"/>
              <a:gd name="connsiteX2" fmla="*/ 5401816 w 6256747"/>
              <a:gd name="connsiteY2" fmla="*/ 432048 h 3816424"/>
              <a:gd name="connsiteX3" fmla="*/ 6256747 w 6256747"/>
              <a:gd name="connsiteY3" fmla="*/ 432048 h 3816424"/>
              <a:gd name="connsiteX4" fmla="*/ 6256747 w 6256747"/>
              <a:gd name="connsiteY4" fmla="*/ 1106960 h 3816424"/>
              <a:gd name="connsiteX5" fmla="*/ 5401816 w 6256747"/>
              <a:gd name="connsiteY5" fmla="*/ 1106960 h 3816424"/>
              <a:gd name="connsiteX6" fmla="*/ 5401816 w 6256747"/>
              <a:gd name="connsiteY6" fmla="*/ 1296144 h 3816424"/>
              <a:gd name="connsiteX7" fmla="*/ 5257800 w 6256747"/>
              <a:gd name="connsiteY7" fmla="*/ 1296144 h 3816424"/>
              <a:gd name="connsiteX8" fmla="*/ 5257800 w 6256747"/>
              <a:gd name="connsiteY8" fmla="*/ 1800200 h 3816424"/>
              <a:gd name="connsiteX9" fmla="*/ 5401816 w 6256747"/>
              <a:gd name="connsiteY9" fmla="*/ 1800200 h 3816424"/>
              <a:gd name="connsiteX10" fmla="*/ 5401816 w 6256747"/>
              <a:gd name="connsiteY10" fmla="*/ 3816424 h 3816424"/>
              <a:gd name="connsiteX11" fmla="*/ 937320 w 6256747"/>
              <a:gd name="connsiteY11" fmla="*/ 3816424 h 3816424"/>
              <a:gd name="connsiteX12" fmla="*/ 937320 w 6256747"/>
              <a:gd name="connsiteY12" fmla="*/ 2137656 h 3816424"/>
              <a:gd name="connsiteX13" fmla="*/ 0 w 6256747"/>
              <a:gd name="connsiteY13" fmla="*/ 2137656 h 3816424"/>
              <a:gd name="connsiteX14" fmla="*/ 0 w 6256747"/>
              <a:gd name="connsiteY14" fmla="*/ 1462744 h 3816424"/>
              <a:gd name="connsiteX15" fmla="*/ 1709863 w 6256747"/>
              <a:gd name="connsiteY15" fmla="*/ 1462744 h 3816424"/>
              <a:gd name="connsiteX16" fmla="*/ 1709863 w 6256747"/>
              <a:gd name="connsiteY16" fmla="*/ 1800200 h 3816424"/>
              <a:gd name="connsiteX17" fmla="*/ 3223247 w 6256747"/>
              <a:gd name="connsiteY17" fmla="*/ 1800200 h 3816424"/>
              <a:gd name="connsiteX18" fmla="*/ 3223247 w 6256747"/>
              <a:gd name="connsiteY18" fmla="*/ 1296144 h 3816424"/>
              <a:gd name="connsiteX19" fmla="*/ 3025553 w 6256747"/>
              <a:gd name="connsiteY19" fmla="*/ 1296144 h 38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56747" h="3816424">
                <a:moveTo>
                  <a:pt x="3025553" y="0"/>
                </a:moveTo>
                <a:lnTo>
                  <a:pt x="5401816" y="0"/>
                </a:lnTo>
                <a:lnTo>
                  <a:pt x="5401816" y="432048"/>
                </a:lnTo>
                <a:lnTo>
                  <a:pt x="6256747" y="432048"/>
                </a:lnTo>
                <a:lnTo>
                  <a:pt x="6256747" y="1106960"/>
                </a:lnTo>
                <a:lnTo>
                  <a:pt x="5401816" y="1106960"/>
                </a:lnTo>
                <a:lnTo>
                  <a:pt x="5401816" y="1296144"/>
                </a:lnTo>
                <a:lnTo>
                  <a:pt x="5257800" y="1296144"/>
                </a:lnTo>
                <a:lnTo>
                  <a:pt x="5257800" y="1800200"/>
                </a:lnTo>
                <a:lnTo>
                  <a:pt x="5401816" y="1800200"/>
                </a:lnTo>
                <a:lnTo>
                  <a:pt x="5401816" y="3816424"/>
                </a:lnTo>
                <a:lnTo>
                  <a:pt x="937320" y="3816424"/>
                </a:lnTo>
                <a:lnTo>
                  <a:pt x="937320" y="2137656"/>
                </a:lnTo>
                <a:lnTo>
                  <a:pt x="0" y="2137656"/>
                </a:lnTo>
                <a:lnTo>
                  <a:pt x="0" y="1462744"/>
                </a:lnTo>
                <a:lnTo>
                  <a:pt x="1709863" y="1462744"/>
                </a:lnTo>
                <a:lnTo>
                  <a:pt x="1709863" y="1800200"/>
                </a:lnTo>
                <a:lnTo>
                  <a:pt x="3223247" y="1800200"/>
                </a:lnTo>
                <a:lnTo>
                  <a:pt x="3223247" y="1296144"/>
                </a:lnTo>
                <a:lnTo>
                  <a:pt x="3025553" y="1296144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969940-7834-F1DB-2F96-DB4304A659D1}"/>
              </a:ext>
            </a:extLst>
          </p:cNvPr>
          <p:cNvSpPr/>
          <p:nvPr/>
        </p:nvSpPr>
        <p:spPr>
          <a:xfrm>
            <a:off x="4604956" y="4293096"/>
            <a:ext cx="2614101" cy="1604917"/>
          </a:xfrm>
          <a:custGeom>
            <a:avLst/>
            <a:gdLst>
              <a:gd name="connsiteX0" fmla="*/ 720080 w 2614101"/>
              <a:gd name="connsiteY0" fmla="*/ 0 h 1604917"/>
              <a:gd name="connsiteX1" fmla="*/ 2614101 w 2614101"/>
              <a:gd name="connsiteY1" fmla="*/ 0 h 1604917"/>
              <a:gd name="connsiteX2" fmla="*/ 2614101 w 2614101"/>
              <a:gd name="connsiteY2" fmla="*/ 1195389 h 1604917"/>
              <a:gd name="connsiteX3" fmla="*/ 2160240 w 2614101"/>
              <a:gd name="connsiteY3" fmla="*/ 1195389 h 1604917"/>
              <a:gd name="connsiteX4" fmla="*/ 2160240 w 2614101"/>
              <a:gd name="connsiteY4" fmla="*/ 1396901 h 1604917"/>
              <a:gd name="connsiteX5" fmla="*/ 1213229 w 2614101"/>
              <a:gd name="connsiteY5" fmla="*/ 1396901 h 1604917"/>
              <a:gd name="connsiteX6" fmla="*/ 1213229 w 2614101"/>
              <a:gd name="connsiteY6" fmla="*/ 1604917 h 1604917"/>
              <a:gd name="connsiteX7" fmla="*/ 0 w 2614101"/>
              <a:gd name="connsiteY7" fmla="*/ 1604917 h 1604917"/>
              <a:gd name="connsiteX8" fmla="*/ 0 w 2614101"/>
              <a:gd name="connsiteY8" fmla="*/ 802458 h 1604917"/>
              <a:gd name="connsiteX9" fmla="*/ 266219 w 2614101"/>
              <a:gd name="connsiteY9" fmla="*/ 802458 h 1604917"/>
              <a:gd name="connsiteX10" fmla="*/ 266219 w 2614101"/>
              <a:gd name="connsiteY10" fmla="*/ 409528 h 1604917"/>
              <a:gd name="connsiteX11" fmla="*/ 720080 w 2614101"/>
              <a:gd name="connsiteY11" fmla="*/ 409528 h 16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14101" h="1604917">
                <a:moveTo>
                  <a:pt x="720080" y="0"/>
                </a:moveTo>
                <a:lnTo>
                  <a:pt x="2614101" y="0"/>
                </a:lnTo>
                <a:lnTo>
                  <a:pt x="2614101" y="1195389"/>
                </a:lnTo>
                <a:lnTo>
                  <a:pt x="2160240" y="1195389"/>
                </a:lnTo>
                <a:lnTo>
                  <a:pt x="2160240" y="1396901"/>
                </a:lnTo>
                <a:lnTo>
                  <a:pt x="1213229" y="1396901"/>
                </a:lnTo>
                <a:lnTo>
                  <a:pt x="1213229" y="1604917"/>
                </a:lnTo>
                <a:lnTo>
                  <a:pt x="0" y="1604917"/>
                </a:lnTo>
                <a:lnTo>
                  <a:pt x="0" y="802458"/>
                </a:lnTo>
                <a:lnTo>
                  <a:pt x="266219" y="802458"/>
                </a:lnTo>
                <a:lnTo>
                  <a:pt x="266219" y="409528"/>
                </a:lnTo>
                <a:lnTo>
                  <a:pt x="720080" y="40952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Поведение полёта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3334F-CCD7-539E-3BAE-28E8DBFA41C0}"/>
              </a:ext>
            </a:extLst>
          </p:cNvPr>
          <p:cNvSpPr/>
          <p:nvPr/>
        </p:nvSpPr>
        <p:spPr>
          <a:xfrm>
            <a:off x="8184232" y="2780928"/>
            <a:ext cx="1347030" cy="561020"/>
          </a:xfrm>
          <a:custGeom>
            <a:avLst/>
            <a:gdLst>
              <a:gd name="connsiteX0" fmla="*/ 0 w 1347030"/>
              <a:gd name="connsiteY0" fmla="*/ 0 h 561020"/>
              <a:gd name="connsiteX1" fmla="*/ 1008112 w 1347030"/>
              <a:gd name="connsiteY1" fmla="*/ 0 h 561020"/>
              <a:gd name="connsiteX2" fmla="*/ 1008112 w 1347030"/>
              <a:gd name="connsiteY2" fmla="*/ 180782 h 561020"/>
              <a:gd name="connsiteX3" fmla="*/ 1347030 w 1347030"/>
              <a:gd name="connsiteY3" fmla="*/ 180782 h 561020"/>
              <a:gd name="connsiteX4" fmla="*/ 1347030 w 1347030"/>
              <a:gd name="connsiteY4" fmla="*/ 525778 h 561020"/>
              <a:gd name="connsiteX5" fmla="*/ 1008112 w 1347030"/>
              <a:gd name="connsiteY5" fmla="*/ 525778 h 561020"/>
              <a:gd name="connsiteX6" fmla="*/ 1008112 w 1347030"/>
              <a:gd name="connsiteY6" fmla="*/ 561020 h 561020"/>
              <a:gd name="connsiteX7" fmla="*/ 0 w 1347030"/>
              <a:gd name="connsiteY7" fmla="*/ 561020 h 56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7030" h="561020">
                <a:moveTo>
                  <a:pt x="0" y="0"/>
                </a:moveTo>
                <a:lnTo>
                  <a:pt x="1008112" y="0"/>
                </a:lnTo>
                <a:lnTo>
                  <a:pt x="1008112" y="180782"/>
                </a:lnTo>
                <a:lnTo>
                  <a:pt x="1347030" y="180782"/>
                </a:lnTo>
                <a:lnTo>
                  <a:pt x="1347030" y="525778"/>
                </a:lnTo>
                <a:lnTo>
                  <a:pt x="1008112" y="525778"/>
                </a:lnTo>
                <a:lnTo>
                  <a:pt x="1008112" y="561020"/>
                </a:lnTo>
                <a:lnTo>
                  <a:pt x="0" y="56102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Поведение кряканья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0.12201 0.1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32396 0.08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DAC4-970F-8CA1-4E79-766A4BDD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курс «Объектно-ориентированное проектирование»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7D07-36BF-A40A-632A-25351C7A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Формирует мышление инженера, а не просто программиста</a:t>
            </a:r>
          </a:p>
          <a:p>
            <a:r>
              <a:rPr lang="ru-RU" dirty="0"/>
              <a:t>Учимся строить системы, которые выдерживают изменения</a:t>
            </a:r>
          </a:p>
          <a:p>
            <a:r>
              <a:rPr lang="ru-RU" dirty="0"/>
              <a:t>Отрабатываем принципы SOLID и умение применять их на практике</a:t>
            </a:r>
          </a:p>
          <a:p>
            <a:r>
              <a:rPr lang="ru-RU" dirty="0"/>
              <a:t>Получаем опыт, близкий к реальной командной разработке</a:t>
            </a:r>
          </a:p>
          <a:p>
            <a:r>
              <a:rPr lang="ru-RU" dirty="0"/>
              <a:t>Это фундамент для проектирования больших приложений и фреймворков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8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36B8-D611-675B-EE76-CA08106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Программируйте исходя из абстракций, а не реализаций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3A0D-FE74-5A60-02F7-F9176EE0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Разные утки летают и крякают по-разному</a:t>
            </a:r>
          </a:p>
          <a:p>
            <a:pPr lvl="1"/>
            <a:r>
              <a:rPr lang="ru-RU" dirty="0"/>
              <a:t>Разные виды полёта представляют одну и ту же абстракцию: «Полёт»</a:t>
            </a:r>
          </a:p>
          <a:p>
            <a:pPr lvl="1"/>
            <a:r>
              <a:rPr lang="ru-RU" dirty="0"/>
              <a:t>Разные способы кряканья представляют одну и ту же абстракцию: «Крякать»</a:t>
            </a:r>
          </a:p>
          <a:p>
            <a:r>
              <a:rPr lang="ru-RU" dirty="0"/>
              <a:t>Выделим интерфейсы поведений «Поведение полёта» и «Поведение кряканья» и реализуем их нужным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12942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Цели, которых хотим достичь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гибко настраивать способность полёта уток</a:t>
            </a:r>
          </a:p>
          <a:p>
            <a:r>
              <a:rPr lang="ru-RU" dirty="0"/>
              <a:t>Возможность изменять поведение полета после создания утки</a:t>
            </a:r>
          </a:p>
        </p:txBody>
      </p:sp>
    </p:spTree>
    <p:extLst>
      <p:ext uri="{BB962C8B-B14F-4D97-AF65-F5344CB8AC3E}">
        <p14:creationId xmlns:p14="http://schemas.microsoft.com/office/powerpoint/2010/main" val="281771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Реализуем поведение уток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4441414"/>
            <a:ext cx="7330101" cy="2232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1700808"/>
            <a:ext cx="591872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6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Полёт и кряканье отделено от класса уток</a:t>
            </a:r>
          </a:p>
          <a:p>
            <a:pPr lvl="1"/>
            <a:r>
              <a:rPr lang="ru-RU" dirty="0"/>
              <a:t>Этот функционал могут использовать другие классы (например, дверной звонок)</a:t>
            </a:r>
          </a:p>
          <a:p>
            <a:pPr lvl="1"/>
            <a:r>
              <a:rPr lang="ru-RU" dirty="0"/>
              <a:t>Одни и те же классы уток могут иметь разные способности кряканья и полёта</a:t>
            </a:r>
          </a:p>
        </p:txBody>
      </p:sp>
    </p:spTree>
    <p:extLst>
      <p:ext uri="{BB962C8B-B14F-4D97-AF65-F5344CB8AC3E}">
        <p14:creationId xmlns:p14="http://schemas.microsoft.com/office/powerpoint/2010/main" val="419515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</a:t>
            </a:r>
            <a:r>
              <a:rPr lang="ru-RU" dirty="0"/>
              <a:t>к аудитории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Всегда ли нужно сначала писать приложение, потом смотреть, какие части изменяются, а затем всё переделывать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Стоит ли </a:t>
            </a:r>
            <a:r>
              <a:rPr lang="en-US" dirty="0"/>
              <a:t>Duck</a:t>
            </a:r>
            <a:r>
              <a:rPr lang="ru-RU" dirty="0"/>
              <a:t> тоже сделать интерфейсом</a:t>
            </a:r>
            <a:r>
              <a:rPr lang="en-US" dirty="0"/>
              <a:t>?</a:t>
            </a:r>
          </a:p>
          <a:p>
            <a:r>
              <a:rPr lang="ru-RU" dirty="0"/>
              <a:t>Не нарушают ли классы полёта и кряканья принцип ООП, по которым класс должен представлять некоторую сущность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Классы обладают </a:t>
            </a:r>
            <a:r>
              <a:rPr lang="ru-RU" b="1" dirty="0"/>
              <a:t>состоянием</a:t>
            </a:r>
            <a:r>
              <a:rPr lang="ru-RU" dirty="0"/>
              <a:t> и </a:t>
            </a:r>
            <a:r>
              <a:rPr lang="ru-RU" b="1" dirty="0"/>
              <a:t>поведением</a:t>
            </a:r>
            <a:r>
              <a:rPr lang="ru-RU" dirty="0"/>
              <a:t>, а</a:t>
            </a:r>
            <a:r>
              <a:rPr lang="en-US" dirty="0"/>
              <a:t> </a:t>
            </a:r>
            <a:r>
              <a:rPr lang="ru-RU" dirty="0"/>
              <a:t>здесь классы *</a:t>
            </a:r>
            <a:r>
              <a:rPr lang="en-US" dirty="0"/>
              <a:t>Behavior </a:t>
            </a:r>
            <a:r>
              <a:rPr lang="ru-RU" dirty="0"/>
              <a:t>обладают лишь поведением.</a:t>
            </a:r>
          </a:p>
        </p:txBody>
      </p:sp>
    </p:spTree>
    <p:extLst>
      <p:ext uri="{BB962C8B-B14F-4D97-AF65-F5344CB8AC3E}">
        <p14:creationId xmlns:p14="http://schemas.microsoft.com/office/powerpoint/2010/main" val="305105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5D878C-AE64-5D1B-82A2-0D1BF172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Утки с разными физическими характеристиками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707E4-83CA-585E-1F74-A0F18265B0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543969"/>
            <a:ext cx="5181600" cy="29146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B601B1-2244-2A68-C2D6-1273941F9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3921129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к аудитории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нужно сделать, чтобы утки могли летать на реактивной тяге</a:t>
            </a:r>
            <a:r>
              <a:rPr lang="en-US" dirty="0"/>
              <a:t>?</a:t>
            </a:r>
          </a:p>
          <a:p>
            <a:r>
              <a:rPr lang="ru-RU" dirty="0"/>
              <a:t>Какие классы, кроме уток, могли бы использовать поведение кряканья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Интеграция поведения с классом уток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Раньше классы уток сами выполняли задачу полета и кряканья</a:t>
            </a:r>
          </a:p>
          <a:p>
            <a:r>
              <a:rPr lang="ru-RU" dirty="0"/>
              <a:t>В обновленной версии утки будут делегировать это поведение другим классам</a:t>
            </a:r>
          </a:p>
        </p:txBody>
      </p:sp>
    </p:spTree>
    <p:extLst>
      <p:ext uri="{BB962C8B-B14F-4D97-AF65-F5344CB8AC3E}">
        <p14:creationId xmlns:p14="http://schemas.microsoft.com/office/powerpoint/2010/main" val="1228037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Утка делегируют свое поведение внешним объектам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890" y="1550281"/>
            <a:ext cx="8290024" cy="15775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52902" y="3235778"/>
            <a:ext cx="4427984" cy="3254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PerformQuack()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m_quackBehavior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PerformFly()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m_flyBehavior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m_quackBehavior;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m_flyBehavior;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03512" y="3235778"/>
            <a:ext cx="3178696" cy="2257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Quack()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~IQuackBehavior()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Fly()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60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Конфигурируем уток</a:t>
            </a:r>
          </a:p>
        </p:txBody>
      </p:sp>
      <p:sp>
        <p:nvSpPr>
          <p:cNvPr id="4" name="Rectangle 3"/>
          <p:cNvSpPr/>
          <p:nvPr/>
        </p:nvSpPr>
        <p:spPr>
          <a:xfrm>
            <a:off x="5357664" y="4221089"/>
            <a:ext cx="5310336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Duck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MallardDuck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m_quackBehavior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m_flyBehavior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FlyWithWings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5520" y="2350192"/>
            <a:ext cx="4572000" cy="187089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Quack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IQuackBehavior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кряканья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FlyWithWings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IFlyBehavior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реализация полета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1950"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2DA2-B40A-47BA-5DE0-30E852E4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нужно изучать паттерны проектирования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079D-651B-DA90-E5CA-DC62463C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Решают повторяющиеся архитектурные задачи</a:t>
            </a:r>
            <a:endParaRPr lang="en-US" dirty="0"/>
          </a:p>
          <a:p>
            <a:r>
              <a:rPr lang="ru-RU" dirty="0"/>
              <a:t>Дают общий язык для общения разработчиков</a:t>
            </a:r>
            <a:endParaRPr lang="en-US" dirty="0"/>
          </a:p>
          <a:p>
            <a:r>
              <a:rPr lang="ru-RU" dirty="0"/>
              <a:t>Помогают писать гибкий и расширяемый код</a:t>
            </a:r>
            <a:endParaRPr lang="en-US" dirty="0"/>
          </a:p>
          <a:p>
            <a:r>
              <a:rPr lang="ru-RU" dirty="0"/>
              <a:t>Снижают риск «</a:t>
            </a:r>
            <a:r>
              <a:rPr lang="ru-RU" dirty="0" err="1"/>
              <a:t>велосипедостроения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/>
              <a:t>Подготавливают к реальной промышленной разработке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Задаем динамическое изменение поведения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методы замены поведения полета</a:t>
            </a:r>
          </a:p>
          <a:p>
            <a:r>
              <a:rPr lang="ru-RU" dirty="0"/>
              <a:t>Реализовать тип «Утка-приманка» (</a:t>
            </a:r>
            <a:r>
              <a:rPr lang="en-US" dirty="0"/>
              <a:t>ModelDuck)</a:t>
            </a:r>
            <a:endParaRPr lang="ru-RU" dirty="0"/>
          </a:p>
          <a:p>
            <a:r>
              <a:rPr lang="ru-RU" dirty="0"/>
              <a:t>Реализовать метод полета при помощи реактивной тяги</a:t>
            </a:r>
            <a:r>
              <a:rPr lang="en-US" dirty="0"/>
              <a:t> (FlyRocketPowered)</a:t>
            </a:r>
          </a:p>
          <a:p>
            <a:r>
              <a:rPr lang="ru-RU" dirty="0"/>
              <a:t>Используйте динамическую смену полета в 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3522303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«Стратегия»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семейство алгоритмов, инкапсулирует каждый из них и обеспечивает их взаимозаменяемость</a:t>
            </a:r>
          </a:p>
          <a:p>
            <a:r>
              <a:rPr lang="ru-RU" dirty="0"/>
              <a:t>Позволяет модифицировать алгоритмы независимо от их использования на стороне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324606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40" y="1876425"/>
            <a:ext cx="8512932" cy="342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39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BBA8-DA00-D04C-860A-FE1E60B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 – это не серебряная пуля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C296-9C0C-EED8-59D3-13109BE5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Знание ООП не исключает, а дополняет другие парадигмы</a:t>
            </a:r>
          </a:p>
          <a:p>
            <a:r>
              <a:rPr lang="ru-RU" dirty="0"/>
              <a:t>Сегодня популярен и функциональный подход</a:t>
            </a:r>
          </a:p>
          <a:p>
            <a:r>
              <a:rPr lang="ru-RU" dirty="0"/>
              <a:t>Многие паттерны можно выразить и в функциональном стиле</a:t>
            </a:r>
          </a:p>
          <a:p>
            <a:r>
              <a:rPr lang="ru-RU" dirty="0"/>
              <a:t>Цель курса — понять принципы проектирования, а не заучить схемы</a:t>
            </a:r>
          </a:p>
          <a:p>
            <a:r>
              <a:rPr lang="ru-RU" dirty="0"/>
              <a:t>Будем учиться проектировать и в ООП, и в функциональной парадигме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«Стратегия» в функциональном стили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интерфейс стратегии состоит из единственного метода, вместо интерфейса можно использовать функцию с соответствующей сигнатурой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:</a:t>
            </a:r>
            <a:r>
              <a:rPr lang="en-US" dirty="0"/>
              <a:t> std::function</a:t>
            </a:r>
            <a:endParaRPr lang="ru-RU" dirty="0"/>
          </a:p>
          <a:p>
            <a:r>
              <a:rPr lang="ru-RU" dirty="0"/>
              <a:t>Шаблоны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253108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передача стратегии сравнения элементов в</a:t>
            </a:r>
            <a:r>
              <a:rPr lang="en-US" dirty="0"/>
              <a:t> std::sort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62969" y="1556793"/>
            <a:ext cx="864096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&lt;algorithm&gt;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&lt;functional&gt;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std;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numbers[] = {6, 3, 2, 1, 3, 4};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[](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less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 compare = </a:t>
            </a: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[](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 };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sort(begin(numbers), end(numbers), compare);</a:t>
            </a:r>
            <a:endParaRPr lang="ru-RU" sz="2400" dirty="0">
              <a:ea typeface="Calibri"/>
              <a:cs typeface="Times New Roman"/>
            </a:endParaRPr>
          </a:p>
          <a:p>
            <a:pPr defTabSz="26670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0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AB46FC-3C38-67F6-E127-D96D9E41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Могут ли стратегии иметь состояние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67D2-093A-5603-4542-37ABDE26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Да, могут, если поведение зависит от параметров или истории работы</a:t>
            </a:r>
            <a:endParaRPr lang="en-US" dirty="0"/>
          </a:p>
          <a:p>
            <a:r>
              <a:rPr lang="ru-RU" dirty="0"/>
              <a:t>Примеры:</a:t>
            </a:r>
            <a:endParaRPr lang="en-US" dirty="0"/>
          </a:p>
          <a:p>
            <a:pPr lvl="1"/>
            <a:r>
              <a:rPr lang="ru-RU" dirty="0"/>
              <a:t>Полёт утки с ограниченным запасом энергии</a:t>
            </a:r>
            <a:endParaRPr lang="en-US" dirty="0"/>
          </a:p>
          <a:p>
            <a:pPr lvl="1"/>
            <a:r>
              <a:rPr lang="ru-RU" dirty="0"/>
              <a:t>Кряканье с изменяющейся громкостью</a:t>
            </a:r>
            <a:endParaRPr lang="en-US" dirty="0"/>
          </a:p>
          <a:p>
            <a:pPr lvl="1"/>
            <a:r>
              <a:rPr lang="ru-RU" dirty="0"/>
              <a:t>Алгоритм с настройками (скорость сортировки, глубина рекурсии)</a:t>
            </a:r>
            <a:endParaRPr lang="en-US" dirty="0"/>
          </a:p>
          <a:p>
            <a:r>
              <a:rPr lang="ru-RU" dirty="0"/>
              <a:t>Состояние в стратегии = конфигурация или контекст выполнения</a:t>
            </a:r>
            <a:endParaRPr lang="en-US" dirty="0"/>
          </a:p>
          <a:p>
            <a:r>
              <a:rPr lang="ru-RU" dirty="0"/>
              <a:t>Но: не перегружайте стратегию логикой, иначе она превратится в «мини-объект с бизнес-логикой»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90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8011-2321-74D8-BBC7-00C24F68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хранить состояние</a:t>
            </a:r>
            <a:r>
              <a:rPr lang="en-US" dirty="0"/>
              <a:t>: </a:t>
            </a:r>
            <a:r>
              <a:rPr lang="ru-RU" dirty="0"/>
              <a:t>в Контексте или Стратегии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8D00-9776-346F-476F-DC27DE9E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Состояние в Контексте</a:t>
            </a:r>
          </a:p>
          <a:p>
            <a:pPr lvl="1"/>
            <a:r>
              <a:rPr lang="ru-RU" dirty="0"/>
              <a:t>Контекст владеет всеми данными</a:t>
            </a:r>
          </a:p>
          <a:p>
            <a:pPr lvl="1"/>
            <a:r>
              <a:rPr lang="ru-RU" dirty="0"/>
              <a:t>Стратегия получает их через параметры методов</a:t>
            </a:r>
          </a:p>
          <a:p>
            <a:pPr lvl="1"/>
            <a:r>
              <a:rPr lang="ru-RU" dirty="0"/>
              <a:t>Применимо, когда стратегии чистые и легко заменяемые</a:t>
            </a:r>
          </a:p>
          <a:p>
            <a:r>
              <a:rPr lang="ru-RU" dirty="0"/>
              <a:t>Состояние в Стратегии</a:t>
            </a:r>
          </a:p>
          <a:p>
            <a:pPr lvl="1"/>
            <a:r>
              <a:rPr lang="ru-RU" dirty="0"/>
              <a:t>Конкретная стратегия хранит часть данных в себе</a:t>
            </a:r>
          </a:p>
          <a:p>
            <a:pPr lvl="1"/>
            <a:r>
              <a:rPr lang="ru-RU" dirty="0"/>
              <a:t>Ссылки на состояние можно передать в конструктор</a:t>
            </a:r>
          </a:p>
          <a:p>
            <a:pPr lvl="1"/>
            <a:r>
              <a:rPr lang="ru-RU" dirty="0"/>
              <a:t>Подходит, если поведение связано с «внутренними настройками» алгоритма</a:t>
            </a:r>
          </a:p>
          <a:p>
            <a:r>
              <a:rPr lang="ru-RU" dirty="0"/>
              <a:t>Комбинированный подход</a:t>
            </a:r>
          </a:p>
          <a:p>
            <a:pPr lvl="1"/>
            <a:r>
              <a:rPr lang="ru-RU" dirty="0"/>
              <a:t>Основное состояние в Контексте</a:t>
            </a:r>
          </a:p>
          <a:p>
            <a:pPr lvl="1"/>
            <a:r>
              <a:rPr lang="ru-RU" dirty="0"/>
              <a:t>Специализированное состояние — внутри стратегии</a:t>
            </a:r>
          </a:p>
          <a:p>
            <a:pPr lvl="1"/>
            <a:r>
              <a:rPr lang="ru-RU" dirty="0"/>
              <a:t>Баланс между гибкостью и изоляцией логики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8C24-C5CF-B72A-506B-4343B4A3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Могут ли часть методов стратегии быть константными (специфика </a:t>
            </a:r>
            <a:r>
              <a:rPr lang="en-US" dirty="0"/>
              <a:t>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6E1B-D53E-8E84-230F-E6738619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Да, если это смысловая гарантия интерфейса</a:t>
            </a:r>
          </a:p>
          <a:p>
            <a:pPr lvl="1"/>
            <a:r>
              <a:rPr lang="ru-RU" dirty="0" err="1"/>
              <a:t>const</a:t>
            </a:r>
            <a:r>
              <a:rPr lang="ru-RU" dirty="0"/>
              <a:t> в интерфейсе — это обещание абстракции: “вызов не меняет наблюдаемого состояния стратегии”</a:t>
            </a:r>
          </a:p>
          <a:p>
            <a:pPr lvl="1"/>
            <a:r>
              <a:rPr lang="ru-RU" dirty="0"/>
              <a:t>Реализация свободна внутри, но обязана сохранить обещание (LSP)</a:t>
            </a:r>
          </a:p>
          <a:p>
            <a:r>
              <a:rPr lang="ru-RU" dirty="0"/>
              <a:t>Когда использовать </a:t>
            </a:r>
            <a:r>
              <a:rPr lang="en-US" dirty="0"/>
              <a:t>const </a:t>
            </a:r>
            <a:r>
              <a:rPr lang="ru-RU" dirty="0"/>
              <a:t>методы в Стратегии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Метод — </a:t>
            </a:r>
            <a:r>
              <a:rPr lang="ru-RU" dirty="0" err="1"/>
              <a:t>query</a:t>
            </a:r>
            <a:r>
              <a:rPr lang="ru-RU" dirty="0"/>
              <a:t> (чтение/вычисление без эффектов)</a:t>
            </a:r>
          </a:p>
          <a:p>
            <a:pPr lvl="1"/>
            <a:r>
              <a:rPr lang="ru-RU" dirty="0"/>
              <a:t>Нужно вызывать стратегию из </a:t>
            </a:r>
            <a:r>
              <a:rPr lang="ru-RU" dirty="0" err="1"/>
              <a:t>const</a:t>
            </a:r>
            <a:r>
              <a:rPr lang="ru-RU" dirty="0"/>
              <a:t>-контекста (</a:t>
            </a:r>
            <a:r>
              <a:rPr lang="ru-RU" dirty="0" err="1"/>
              <a:t>шаринг</a:t>
            </a:r>
            <a:r>
              <a:rPr lang="ru-RU" dirty="0"/>
              <a:t> между объектами/потоками)</a:t>
            </a:r>
          </a:p>
          <a:p>
            <a:pPr lvl="1"/>
            <a:r>
              <a:rPr lang="ru-RU" dirty="0"/>
              <a:t>Хотите гарантировать взаимозаменяемость «чистых» стратегий.</a:t>
            </a:r>
          </a:p>
          <a:p>
            <a:r>
              <a:rPr lang="ru-RU" dirty="0"/>
              <a:t>Когда НЕ помечать </a:t>
            </a:r>
            <a:r>
              <a:rPr lang="ru-RU" dirty="0" err="1"/>
              <a:t>const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Метод — </a:t>
            </a:r>
            <a:r>
              <a:rPr lang="ru-RU" dirty="0" err="1"/>
              <a:t>command</a:t>
            </a:r>
            <a:r>
              <a:rPr lang="ru-RU" dirty="0"/>
              <a:t> (изменяет внутреннее состояние/историю)</a:t>
            </a:r>
          </a:p>
          <a:p>
            <a:pPr lvl="1"/>
            <a:r>
              <a:rPr lang="ru-RU" dirty="0"/>
              <a:t>Алгоритм по замыслу адаптивный (счётчики, усталость, кэш с побочными эффектами)</a:t>
            </a:r>
          </a:p>
          <a:p>
            <a:r>
              <a:rPr lang="ru-RU" dirty="0"/>
              <a:t>Компромиссы / приёмы:</a:t>
            </a:r>
          </a:p>
          <a:p>
            <a:pPr lvl="1"/>
            <a:r>
              <a:rPr lang="ru-RU" dirty="0"/>
              <a:t>CQS: разделяйте </a:t>
            </a:r>
            <a:r>
              <a:rPr lang="ru-RU" dirty="0" err="1"/>
              <a:t>Configure</a:t>
            </a:r>
            <a:r>
              <a:rPr lang="ru-RU" dirty="0"/>
              <a:t>(...) (</a:t>
            </a:r>
            <a:r>
              <a:rPr lang="ru-RU" dirty="0" err="1"/>
              <a:t>мутабельный</a:t>
            </a:r>
            <a:r>
              <a:rPr lang="ru-RU" dirty="0"/>
              <a:t>) и </a:t>
            </a:r>
            <a:r>
              <a:rPr lang="ru-RU" dirty="0" err="1"/>
              <a:t>Execute</a:t>
            </a:r>
            <a:r>
              <a:rPr lang="ru-RU" dirty="0"/>
              <a:t>(...) </a:t>
            </a:r>
            <a:r>
              <a:rPr lang="ru-RU" dirty="0" err="1"/>
              <a:t>const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Логическая константность: разрешён </a:t>
            </a:r>
            <a:r>
              <a:rPr lang="ru-RU" dirty="0" err="1"/>
              <a:t>mutable</a:t>
            </a:r>
            <a:r>
              <a:rPr lang="ru-RU" dirty="0"/>
              <a:t> для кэша (взвесьте </a:t>
            </a:r>
            <a:r>
              <a:rPr lang="ru-RU" dirty="0" err="1"/>
              <a:t>потокобезопасность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Если не уверены в будущем — оставьте командные методы </a:t>
            </a:r>
            <a:r>
              <a:rPr lang="ru-RU" dirty="0" err="1"/>
              <a:t>неконстантными</a:t>
            </a:r>
            <a:r>
              <a:rPr lang="ru-RU" dirty="0"/>
              <a:t>, а чистые — </a:t>
            </a:r>
            <a:r>
              <a:rPr lang="ru-RU" dirty="0" err="1"/>
              <a:t>const</a:t>
            </a:r>
            <a:r>
              <a:rPr lang="ru-RU" dirty="0"/>
              <a:t>.</a:t>
            </a:r>
          </a:p>
          <a:p>
            <a:r>
              <a:rPr lang="ru-RU" dirty="0"/>
              <a:t>ИТОГО: интерфейс задаёт контракт. Делайте </a:t>
            </a:r>
            <a:r>
              <a:rPr lang="ru-RU" dirty="0" err="1"/>
              <a:t>const</a:t>
            </a:r>
            <a:r>
              <a:rPr lang="ru-RU" dirty="0"/>
              <a:t> там, где гарантия важна клиенту, а не “пока так удобно реализации”.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98BD-8BE9-F542-4146-2083F454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выбора</a:t>
            </a:r>
            <a:r>
              <a:rPr lang="en-US" dirty="0"/>
              <a:t> const / </a:t>
            </a:r>
            <a:r>
              <a:rPr lang="ru-RU" dirty="0"/>
              <a:t>не </a:t>
            </a:r>
            <a:r>
              <a:rPr lang="en-US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2420-41CB-0F3B-06D2-575A0C33B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— чистый запрос? → </a:t>
            </a:r>
            <a:r>
              <a:rPr lang="en-US" dirty="0"/>
              <a:t>const</a:t>
            </a:r>
          </a:p>
          <a:p>
            <a:r>
              <a:rPr lang="ru-RU" dirty="0"/>
              <a:t>Нужна </a:t>
            </a:r>
            <a:r>
              <a:rPr lang="ru-RU" dirty="0" err="1"/>
              <a:t>шаринг</a:t>
            </a:r>
            <a:r>
              <a:rPr lang="ru-RU" dirty="0"/>
              <a:t>/параллельность без синхронизации? → </a:t>
            </a:r>
            <a:r>
              <a:rPr lang="en-US" dirty="0"/>
              <a:t>const (</a:t>
            </a:r>
            <a:r>
              <a:rPr lang="ru-RU" dirty="0"/>
              <a:t>и без </a:t>
            </a:r>
            <a:r>
              <a:rPr lang="en-US" dirty="0"/>
              <a:t>mutable)</a:t>
            </a:r>
          </a:p>
          <a:p>
            <a:r>
              <a:rPr lang="ru-RU" dirty="0"/>
              <a:t>Метод моделирует прогресс/адаптацию? → без </a:t>
            </a:r>
            <a:r>
              <a:rPr lang="en-US" dirty="0"/>
              <a:t>const (</a:t>
            </a:r>
            <a:r>
              <a:rPr lang="ru-RU" dirty="0"/>
              <a:t>или разделите </a:t>
            </a:r>
            <a:r>
              <a:rPr lang="en-US" dirty="0"/>
              <a:t>Configure/Execute)</a:t>
            </a:r>
          </a:p>
          <a:p>
            <a:r>
              <a:rPr lang="ru-RU" dirty="0"/>
              <a:t>Не уверены, как эволюционирует алгоритм? → чистые части </a:t>
            </a:r>
            <a:r>
              <a:rPr lang="en-US" dirty="0"/>
              <a:t>const, </a:t>
            </a:r>
            <a:r>
              <a:rPr lang="ru-RU" dirty="0"/>
              <a:t>командные — без </a:t>
            </a:r>
            <a:r>
              <a:rPr lang="en-US" dirty="0"/>
              <a:t>const; </a:t>
            </a:r>
            <a:r>
              <a:rPr lang="ru-RU" dirty="0"/>
              <a:t>придерживайтесь </a:t>
            </a:r>
            <a:r>
              <a:rPr lang="en-US" dirty="0"/>
              <a:t>CQS.</a:t>
            </a:r>
          </a:p>
        </p:txBody>
      </p:sp>
    </p:spTree>
    <p:extLst>
      <p:ext uri="{BB962C8B-B14F-4D97-AF65-F5344CB8AC3E}">
        <p14:creationId xmlns:p14="http://schemas.microsoft.com/office/powerpoint/2010/main" val="4783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 проектирования «Стратегия»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45C9A5-F137-B6D0-E761-D560A47EA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6BA5-8260-3821-1037-C2087463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CQS </a:t>
            </a:r>
            <a:r>
              <a:rPr lang="ru-RU" dirty="0"/>
              <a:t>– не панацея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B473-44A0-E3F9-75B7-1C7B38D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класс должен быть </a:t>
            </a:r>
            <a:r>
              <a:rPr lang="ru-RU" dirty="0" err="1"/>
              <a:t>потокобезопасным</a:t>
            </a:r>
            <a:r>
              <a:rPr lang="ru-RU" dirty="0"/>
              <a:t>, подход </a:t>
            </a:r>
            <a:r>
              <a:rPr lang="en-US" dirty="0"/>
              <a:t>CQS</a:t>
            </a:r>
            <a:r>
              <a:rPr lang="ru-RU" dirty="0"/>
              <a:t> не подойдёт</a:t>
            </a:r>
          </a:p>
          <a:p>
            <a:r>
              <a:rPr lang="ru-RU" dirty="0"/>
              <a:t>Но об этом вы узнаете на курсе «Параллельное программирование»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910425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CBA72-FBE4-4D00-E91D-4D22C425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на примерах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31F99-25CA-59DD-4A72-9FCD372AB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2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«редактор слайдов»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слайде можно размещать векторные фигуры</a:t>
            </a:r>
          </a:p>
          <a:p>
            <a:r>
              <a:rPr lang="ru-RU" dirty="0"/>
              <a:t>Фигуры бывают разного типа и их может быть много</a:t>
            </a:r>
          </a:p>
          <a:p>
            <a:pPr lvl="1"/>
            <a:r>
              <a:rPr lang="ru-RU" dirty="0"/>
              <a:t>Каждая фигура вписана в некоторый ограничивающий прямоугольник и обладает цветом</a:t>
            </a:r>
          </a:p>
          <a:p>
            <a:pPr lvl="1"/>
            <a:r>
              <a:rPr lang="ru-RU" dirty="0"/>
              <a:t>Все фигуры можно нарисовать на холсте </a:t>
            </a:r>
            <a:r>
              <a:rPr lang="en-US" dirty="0"/>
              <a:t>(Canvas)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39816" y="4188693"/>
            <a:ext cx="3312368" cy="1832595"/>
            <a:chOff x="3995936" y="3933056"/>
            <a:chExt cx="4464496" cy="2592288"/>
          </a:xfrm>
        </p:grpSpPr>
        <p:sp>
          <p:nvSpPr>
            <p:cNvPr id="18" name="Rectangle 17"/>
            <p:cNvSpPr/>
            <p:nvPr/>
          </p:nvSpPr>
          <p:spPr>
            <a:xfrm>
              <a:off x="3995936" y="3933056"/>
              <a:ext cx="4464496" cy="2592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004048" y="4095963"/>
              <a:ext cx="2772308" cy="2101348"/>
              <a:chOff x="2339752" y="4314276"/>
              <a:chExt cx="2772308" cy="2101348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663788" y="5460048"/>
                <a:ext cx="1656184" cy="95557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339752" y="4653136"/>
                <a:ext cx="2304256" cy="792088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63988" y="4314276"/>
                <a:ext cx="648072" cy="64807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48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Изначальная архитектура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77A2AE-9C9F-3DD7-FF02-D9FB078F7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0754"/>
            <a:ext cx="10515600" cy="38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3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реализовать новые требования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добавления фигуры на слайд пользователь должен иметь возможность изменить её тип</a:t>
            </a:r>
          </a:p>
          <a:p>
            <a:pPr lvl="1"/>
            <a:r>
              <a:rPr lang="ru-RU" dirty="0"/>
              <a:t>Удалять фигуру со слайда и заменять её фигурой другого типа нельзя</a:t>
            </a:r>
          </a:p>
        </p:txBody>
      </p:sp>
    </p:spTree>
    <p:extLst>
      <p:ext uri="{BB962C8B-B14F-4D97-AF65-F5344CB8AC3E}">
        <p14:creationId xmlns:p14="http://schemas.microsoft.com/office/powerpoint/2010/main" val="2948198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текущей архитектуры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задавать способ рисования фигуры при её создании, а после создания – нет</a:t>
            </a:r>
          </a:p>
          <a:p>
            <a:pPr lvl="1"/>
            <a:r>
              <a:rPr lang="ru-RU" dirty="0"/>
              <a:t>После своего создания объект не может изменить свой тип</a:t>
            </a:r>
          </a:p>
        </p:txBody>
      </p:sp>
    </p:spTree>
    <p:extLst>
      <p:ext uri="{BB962C8B-B14F-4D97-AF65-F5344CB8AC3E}">
        <p14:creationId xmlns:p14="http://schemas.microsoft.com/office/powerpoint/2010/main" val="207021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Улучшаем архитектуру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Отделяем поведение рисования от фигуры</a:t>
            </a:r>
          </a:p>
          <a:p>
            <a:pPr lvl="1"/>
            <a:r>
              <a:rPr lang="ru-RU" dirty="0"/>
              <a:t>Фигура будет делегировать своё рисование внешнему объекту</a:t>
            </a:r>
          </a:p>
          <a:p>
            <a:r>
              <a:rPr lang="ru-RU" dirty="0"/>
              <a:t>Объект, ответственный за рисование – стратегия рисования</a:t>
            </a:r>
          </a:p>
        </p:txBody>
      </p:sp>
    </p:spTree>
    <p:extLst>
      <p:ext uri="{BB962C8B-B14F-4D97-AF65-F5344CB8AC3E}">
        <p14:creationId xmlns:p14="http://schemas.microsoft.com/office/powerpoint/2010/main" val="2509563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рисования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1511579"/>
            <a:ext cx="847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Задаёт интерфейс стратегии рисования объектов, вписанных в</a:t>
            </a:r>
            <a:r>
              <a:rPr lang="en-US" dirty="0"/>
              <a:t> Rect</a:t>
            </a:r>
            <a:r>
              <a:rPr lang="ru-RU" dirty="0"/>
              <a:t>, на холсте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368" y="3027365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Стратегии рисования конкретных фигур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1D3AD-24A6-E4AB-64CF-240CB96DB1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3574"/>
            <a:ext cx="10515600" cy="387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91544" y="360041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Фигура</a:t>
            </a:r>
            <a:r>
              <a:rPr lang="en-US" dirty="0"/>
              <a:t> </a:t>
            </a:r>
            <a:r>
              <a:rPr lang="ru-RU" dirty="0"/>
              <a:t>использует текущую стратегию рисования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3204D1-CD1F-98EE-D4CE-B387D58D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21059"/>
            <a:ext cx="116967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8E55-6D74-C83A-AD37-711D509D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снова изменились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0C9B-0B4C-C6CD-A873-68B932064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типы фигур больше не вписываются в ограничивающий прямоугольник, а обладать разным состоянием</a:t>
            </a:r>
          </a:p>
          <a:p>
            <a:pPr lvl="1"/>
            <a:r>
              <a:rPr lang="ru-RU" dirty="0"/>
              <a:t>Треугольник: координаты вершин</a:t>
            </a:r>
          </a:p>
          <a:p>
            <a:pPr lvl="1"/>
            <a:r>
              <a:rPr lang="ru-RU" dirty="0"/>
              <a:t>Окружность: координаты центра и радиус</a:t>
            </a:r>
          </a:p>
          <a:p>
            <a:pPr lvl="1"/>
            <a:r>
              <a:rPr lang="ru-RU" dirty="0"/>
              <a:t>Прямоугольник: координаты верхнего левого и правого нижнего углов</a:t>
            </a:r>
          </a:p>
          <a:p>
            <a:r>
              <a:rPr lang="ru-RU" dirty="0"/>
              <a:t>В этом случае состояние объекта должно стать частью стратегии рисования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Draw </a:t>
            </a:r>
            <a:r>
              <a:rPr lang="ru-RU" dirty="0"/>
              <a:t>будет принимать только цвет</a:t>
            </a:r>
          </a:p>
        </p:txBody>
      </p:sp>
    </p:spTree>
    <p:extLst>
      <p:ext uri="{BB962C8B-B14F-4D97-AF65-F5344CB8AC3E}">
        <p14:creationId xmlns:p14="http://schemas.microsoft.com/office/powerpoint/2010/main" val="243156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A1A26-AC69-FD15-AD43-E7ED635B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«Утиный симулятор»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1E02B-0CA6-93E7-6F44-7182FC9A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пруд, в котором плавают и крякают утки разных видов</a:t>
            </a:r>
          </a:p>
          <a:p>
            <a:pPr lvl="1"/>
            <a:r>
              <a:rPr lang="en-US" dirty="0"/>
              <a:t>Mallard Duck – </a:t>
            </a:r>
            <a:r>
              <a:rPr lang="ru-RU" dirty="0"/>
              <a:t>утка обыкновенная</a:t>
            </a:r>
            <a:endParaRPr lang="en-US" dirty="0"/>
          </a:p>
          <a:p>
            <a:pPr lvl="1"/>
            <a:r>
              <a:rPr lang="en-US" dirty="0"/>
              <a:t>Redhead</a:t>
            </a:r>
            <a:r>
              <a:rPr lang="ru-RU" dirty="0"/>
              <a:t> </a:t>
            </a:r>
            <a:r>
              <a:rPr lang="en-US" dirty="0"/>
              <a:t>Duck</a:t>
            </a:r>
            <a:r>
              <a:rPr lang="ru-RU" dirty="0"/>
              <a:t> – красноголовый нырок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7D103-8C0D-E9F6-BC55-44D5BE320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682" y="3803086"/>
            <a:ext cx="4175786" cy="234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EA635-8A79-2482-13FB-2E9D7B6F3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3499" y="3803086"/>
            <a:ext cx="4175786" cy="23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0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055C1A-DE45-84C8-068A-89B3BD9E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2E71B0-9B85-55BD-F2B8-0BF261AE2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07" y="2145482"/>
            <a:ext cx="9475386" cy="45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74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56BC-AE7D-ED70-C968-1EE290F1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</a:t>
            </a:r>
            <a:r>
              <a:rPr lang="ru-RU" dirty="0"/>
              <a:t> стратегии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EBF8-735D-DEBA-EEB4-59B632B2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Стратегия может задаваться во время компиляции в виде шаблонного параметра класса</a:t>
            </a:r>
          </a:p>
          <a:p>
            <a:r>
              <a:rPr lang="ru-RU" dirty="0"/>
              <a:t>Пример:</a:t>
            </a:r>
            <a:r>
              <a:rPr lang="en-US" dirty="0"/>
              <a:t> </a:t>
            </a:r>
            <a:r>
              <a:rPr lang="ru-RU" dirty="0"/>
              <a:t>аллокаторы в стандартной библиотеке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std::vector&lt;ItemType, AllocatorType&gt; myVector;</a:t>
            </a:r>
          </a:p>
          <a:p>
            <a:pPr lvl="1"/>
            <a:r>
              <a:rPr lang="ru-RU" dirty="0"/>
              <a:t>Контейнер делегирует выделение и освобождение памяти своему аллокатору</a:t>
            </a:r>
          </a:p>
          <a:p>
            <a:pPr lvl="1"/>
            <a:r>
              <a:rPr lang="ru-RU" dirty="0"/>
              <a:t>Аллокатор может выделять память в заранее подготовленном блоке памяти, не обращаясь к куче</a:t>
            </a:r>
          </a:p>
        </p:txBody>
      </p:sp>
    </p:spTree>
    <p:extLst>
      <p:ext uri="{BB962C8B-B14F-4D97-AF65-F5344CB8AC3E}">
        <p14:creationId xmlns:p14="http://schemas.microsoft.com/office/powerpoint/2010/main" val="484832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2468E-9FCD-E851-A795-EC6A8DFC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полиморфного аллокатора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12DE5-D22D-1EA4-8FEA-BFF5A8626C9C}"/>
              </a:ext>
            </a:extLst>
          </p:cNvPr>
          <p:cNvSpPr txBox="1"/>
          <p:nvPr/>
        </p:nvSpPr>
        <p:spPr>
          <a:xfrm>
            <a:off x="838200" y="2348879"/>
            <a:ext cx="110904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monotonic_buffer_resource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 же самое, что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std::vector&lt;int, std::pmr::polymorphic_allocator&lt;int&gt;&gt; data(&amp;buf);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92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71C553-BF29-0229-C675-BF0F0E2B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важно знать паттерн «Стратегия»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B58F-24B2-9D5B-94E7-01CDA951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Разделяет </a:t>
            </a:r>
            <a:r>
              <a:rPr lang="ru-RU" b="1" dirty="0"/>
              <a:t>что делать</a:t>
            </a:r>
            <a:r>
              <a:rPr lang="ru-RU" dirty="0"/>
              <a:t> и </a:t>
            </a:r>
            <a:r>
              <a:rPr lang="ru-RU" b="1" dirty="0"/>
              <a:t>как делать</a:t>
            </a:r>
            <a:endParaRPr lang="en-US" b="1" dirty="0"/>
          </a:p>
          <a:p>
            <a:r>
              <a:rPr lang="ru-RU" dirty="0"/>
              <a:t>Позволяет гибко менять поведение объектов в </a:t>
            </a:r>
            <a:r>
              <a:rPr lang="ru-RU" dirty="0" err="1"/>
              <a:t>рантайме</a:t>
            </a:r>
            <a:endParaRPr lang="en-US" dirty="0"/>
          </a:p>
          <a:p>
            <a:r>
              <a:rPr lang="ru-RU" dirty="0"/>
              <a:t>Избавляет от дублирования и громоздких иерархий наследования</a:t>
            </a:r>
            <a:endParaRPr lang="en-US" dirty="0"/>
          </a:p>
          <a:p>
            <a:r>
              <a:rPr lang="ru-RU" dirty="0"/>
              <a:t>Используется в стандартной библиотеке и реальных фреймворках</a:t>
            </a:r>
            <a:endParaRPr lang="en-US" dirty="0"/>
          </a:p>
          <a:p>
            <a:r>
              <a:rPr lang="ru-RU" dirty="0"/>
              <a:t>Один навык → десятки практических задач в любой области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3F42-4074-DB75-682F-C31C7F55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09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97" y="2624138"/>
            <a:ext cx="5911819" cy="3305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pic>
        <p:nvPicPr>
          <p:cNvPr id="1026" name="Picture 2" descr="https://upload.wikimedia.org/wikipedia/commons/0/0b/Redhead_duck_%28Aythya_americana%2C_male%2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797153"/>
            <a:ext cx="1727604" cy="13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b/bf/Anas_platyrhynchos_male_female_quadra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130" y="4321219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50" b="96875" l="0" r="98802">
                        <a14:backgroundMark x1="36719" y1="24844" x2="36719" y2="2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442935"/>
            <a:ext cx="864096" cy="864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69309" y="170080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утки умеют крякать </a:t>
            </a:r>
            <a:r>
              <a:rPr lang="en-US" dirty="0"/>
              <a:t>(Quack)</a:t>
            </a:r>
            <a:r>
              <a:rPr lang="ru-RU" dirty="0"/>
              <a:t> и плавать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565102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Конкретные типы уток рисуются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30070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Новое требование – утки должны летать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60849"/>
            <a:ext cx="5113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Просто добавляем метод </a:t>
            </a:r>
            <a:r>
              <a:rPr lang="en-US" sz="2800" dirty="0"/>
              <a:t>Fly() </a:t>
            </a:r>
            <a:r>
              <a:rPr lang="ru-RU" sz="2800" dirty="0"/>
              <a:t>в базовый класс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69" y="2619913"/>
            <a:ext cx="5509351" cy="33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6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8C3D-5088-0036-6E79-F57D92DA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– летают утки, которые не должны летать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BBBC0-7874-A06D-B587-3BA188DDC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8144" y="1825625"/>
            <a:ext cx="7735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2" y="1765900"/>
            <a:ext cx="11642236" cy="4111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Локальное изменение кода привело к нелокальным эффектам</a:t>
            </a:r>
          </a:p>
        </p:txBody>
      </p:sp>
      <p:pic>
        <p:nvPicPr>
          <p:cNvPr id="2050" name="Picture 2" descr="http://childrens-clothing-store.com/113-273-thickbox/rubber-duck-with-blue-ha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96" y="53012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CDB73-EBE9-C47B-44A4-9444A82CCBEF}"/>
              </a:ext>
            </a:extLst>
          </p:cNvPr>
          <p:cNvSpPr txBox="1"/>
          <p:nvPr/>
        </p:nvSpPr>
        <p:spPr>
          <a:xfrm>
            <a:off x="5087888" y="6050732"/>
            <a:ext cx="371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Этот класс параллельно добавил другой программист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2B42911-4170-B87D-0701-4B32D81EA53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944680" y="4653136"/>
            <a:ext cx="2072816" cy="139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80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775de94c78c06458294dbf2feafdc2d152b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6091</TotalTime>
  <Words>3481</Words>
  <Application>Microsoft Office PowerPoint</Application>
  <PresentationFormat>Widescreen</PresentationFormat>
  <Paragraphs>388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Consolas</vt:lpstr>
      <vt:lpstr>Office Theme</vt:lpstr>
      <vt:lpstr>Введение в курс «Объектно-ориентированное проектирование»</vt:lpstr>
      <vt:lpstr>О чем курс «Объектно-ориентированное проектирование»</vt:lpstr>
      <vt:lpstr>Зачем нужно изучать паттерны проектирования?</vt:lpstr>
      <vt:lpstr>Паттерн проектирования «Стратегия»</vt:lpstr>
      <vt:lpstr>Приложение «Утиный симулятор»</vt:lpstr>
      <vt:lpstr>Начальная архитектура приложения</vt:lpstr>
      <vt:lpstr>Новое требование – утки должны летать</vt:lpstr>
      <vt:lpstr>Проблема – летают утки, которые не должны летать</vt:lpstr>
      <vt:lpstr>Локальное изменение кода привело к нелокальным эффектам</vt:lpstr>
      <vt:lpstr>Что если переопределить метод Fly?</vt:lpstr>
      <vt:lpstr>Блиц-опрос</vt:lpstr>
      <vt:lpstr>Что если выделить интерфейсы для крякания и полёта?</vt:lpstr>
      <vt:lpstr>Недостатки решения</vt:lpstr>
      <vt:lpstr>Программа должна быть готова к изменениям</vt:lpstr>
      <vt:lpstr>Хрупкий базовый класс</vt:lpstr>
      <vt:lpstr>Решаем проблему</vt:lpstr>
      <vt:lpstr>Причем тут паттерны проектирования?</vt:lpstr>
      <vt:lpstr>Отделяем изменяемые части уток от неизменяемых</vt:lpstr>
      <vt:lpstr>Разбираем утку на части</vt:lpstr>
      <vt:lpstr>Программируйте исходя из абстракций, а не реализаций</vt:lpstr>
      <vt:lpstr>Цели, которых хотим достичь</vt:lpstr>
      <vt:lpstr>Реализуем поведение уток</vt:lpstr>
      <vt:lpstr>Анализ решения</vt:lpstr>
      <vt:lpstr>Вопросы к аудитории</vt:lpstr>
      <vt:lpstr>Утки с разными физическими характеристиками</vt:lpstr>
      <vt:lpstr>Вопросы к аудитории</vt:lpstr>
      <vt:lpstr>Интеграция поведения с классом уток</vt:lpstr>
      <vt:lpstr>Утка делегируют свое поведение внешним объектам</vt:lpstr>
      <vt:lpstr>Конфигурируем уток</vt:lpstr>
      <vt:lpstr>Задаем динамическое изменение поведения полета</vt:lpstr>
      <vt:lpstr>Паттерн «Стратегия»</vt:lpstr>
      <vt:lpstr>Структура паттерна</vt:lpstr>
      <vt:lpstr>ООП – это не серебряная пуля</vt:lpstr>
      <vt:lpstr>Паттерн «Стратегия» в функциональном стили</vt:lpstr>
      <vt:lpstr>Пример: передача стратегии сравнения элементов в std::sort</vt:lpstr>
      <vt:lpstr>Могут ли стратегии иметь состояние?</vt:lpstr>
      <vt:lpstr>Где хранить состояние: в Контексте или Стратегии?</vt:lpstr>
      <vt:lpstr>Могут ли часть методов стратегии быть константными (специфика C++)</vt:lpstr>
      <vt:lpstr>Алгоритм выбора const / не const</vt:lpstr>
      <vt:lpstr>CQS – не панацея</vt:lpstr>
      <vt:lpstr>Разбор на примерах</vt:lpstr>
      <vt:lpstr>Пример «редактор слайдов»</vt:lpstr>
      <vt:lpstr>Изначальная архитектура</vt:lpstr>
      <vt:lpstr>Нужно реализовать новые требования</vt:lpstr>
      <vt:lpstr>Анализ текущей архитектуры</vt:lpstr>
      <vt:lpstr>Улучшаем архитектуру</vt:lpstr>
      <vt:lpstr>Стратегия рисования</vt:lpstr>
      <vt:lpstr>PowerPoint Presentation</vt:lpstr>
      <vt:lpstr>Требования снова изменились</vt:lpstr>
      <vt:lpstr>Обновлённая архитектура</vt:lpstr>
      <vt:lpstr>Compile-time стратегии</vt:lpstr>
      <vt:lpstr>Пример использования полиморфного аллокатора</vt:lpstr>
      <vt:lpstr>Почему важно знать паттерн «Стратегия»?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84</cp:revision>
  <dcterms:created xsi:type="dcterms:W3CDTF">2016-02-02T19:36:42Z</dcterms:created>
  <dcterms:modified xsi:type="dcterms:W3CDTF">2025-09-08T20:16:06Z</dcterms:modified>
</cp:coreProperties>
</file>