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comments/modernComment_112_2AA21644.xml" ContentType="application/vnd.ms-powerpoint.comment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5.xml" ContentType="application/vnd.openxmlformats-officedocument.presentationml.tags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320" r:id="rId2"/>
    <p:sldId id="276" r:id="rId3"/>
    <p:sldId id="277" r:id="rId4"/>
    <p:sldId id="278" r:id="rId5"/>
    <p:sldId id="258" r:id="rId6"/>
    <p:sldId id="269" r:id="rId7"/>
    <p:sldId id="259" r:id="rId8"/>
    <p:sldId id="260" r:id="rId9"/>
    <p:sldId id="279" r:id="rId10"/>
    <p:sldId id="271" r:id="rId11"/>
    <p:sldId id="275" r:id="rId12"/>
    <p:sldId id="322" r:id="rId13"/>
    <p:sldId id="274" r:id="rId14"/>
    <p:sldId id="272" r:id="rId15"/>
    <p:sldId id="273" r:id="rId16"/>
    <p:sldId id="323" r:id="rId17"/>
    <p:sldId id="324" r:id="rId18"/>
    <p:sldId id="326" r:id="rId19"/>
    <p:sldId id="327" r:id="rId20"/>
    <p:sldId id="325" r:id="rId21"/>
    <p:sldId id="330" r:id="rId22"/>
    <p:sldId id="329" r:id="rId23"/>
    <p:sldId id="331" r:id="rId24"/>
    <p:sldId id="332" r:id="rId25"/>
    <p:sldId id="333" r:id="rId26"/>
    <p:sldId id="261" r:id="rId27"/>
    <p:sldId id="262" r:id="rId28"/>
    <p:sldId id="268" r:id="rId29"/>
    <p:sldId id="334" r:id="rId30"/>
    <p:sldId id="335" r:id="rId31"/>
    <p:sldId id="336" r:id="rId32"/>
    <p:sldId id="337" r:id="rId33"/>
    <p:sldId id="338" r:id="rId34"/>
    <p:sldId id="339" r:id="rId35"/>
    <p:sldId id="341" r:id="rId36"/>
    <p:sldId id="340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21" r:id="rId46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DD6D10-0C6D-A576-70AA-CAC3CEACD126}" name="Алексей Малов" initials="АМ" userId="5077fe0b17b0642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66828" autoAdjust="0"/>
  </p:normalViewPr>
  <p:slideViewPr>
    <p:cSldViewPr>
      <p:cViewPr varScale="1">
        <p:scale>
          <a:sx n="62" d="100"/>
          <a:sy n="62" d="100"/>
        </p:scale>
        <p:origin x="1398" y="282"/>
      </p:cViewPr>
      <p:guideLst>
        <p:guide orient="horz" pos="36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omments/modernComment_112_2AA216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DD9041B-646C-4A8C-83E3-32DD096FF6E5}" authorId="{D2DD6D10-0C6D-A576-70AA-CAC3CEACD126}" created="2025-02-23T07:54:53.661">
    <pc:sldMkLst xmlns:pc="http://schemas.microsoft.com/office/powerpoint/2013/main/command">
      <pc:docMk/>
      <pc:sldMk cId="715265604" sldId="274"/>
    </pc:sldMkLst>
    <p188:txBody>
      <a:bodyPr/>
      <a:lstStyle/>
      <a:p>
        <a:r>
          <a:rPr lang="en-US"/>
          <a:t>TODO: добавить в конструктор прототипа форвардинг параметров родительскому классу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46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9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71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9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7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Риск нарушения LSP (подстановки Лисков).</a:t>
            </a:r>
            <a:r>
              <a:rPr lang="ru-RU" dirty="0"/>
              <a:t> Переопределяя конкретное поведение без вызова базового, легко нарушить пред-/постусловия и инварианты базового класса: код, ожидающий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, получает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, который ведёт себя иначе.</a:t>
            </a:r>
          </a:p>
          <a:p>
            <a:r>
              <a:rPr lang="ru-RU" b="1" dirty="0" err="1"/>
              <a:t>Fragile</a:t>
            </a:r>
            <a:r>
              <a:rPr lang="ru-RU" b="1" dirty="0"/>
              <a:t> Base Class.</a:t>
            </a:r>
            <a:r>
              <a:rPr lang="ru-RU" dirty="0"/>
              <a:t> Любое изменение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 (добавили кеш, счётчик, логирование) может тихо поломать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, который обошёл базовую реализацию.</a:t>
            </a:r>
          </a:p>
          <a:p>
            <a:r>
              <a:rPr lang="ru-RU" b="1" dirty="0" err="1"/>
              <a:t>Refused</a:t>
            </a:r>
            <a:r>
              <a:rPr lang="ru-RU" b="1" dirty="0"/>
              <a:t> </a:t>
            </a:r>
            <a:r>
              <a:rPr lang="ru-RU" b="1" dirty="0" err="1"/>
              <a:t>Bequest</a:t>
            </a:r>
            <a:r>
              <a:rPr lang="ru-RU" b="1" dirty="0"/>
              <a:t> (запах «отвергнутое наследство»).</a:t>
            </a:r>
            <a:r>
              <a:rPr lang="ru-RU" dirty="0"/>
              <a:t> Наследник получает поля/методы, которые ему «формально достались», но по сути не нужны → лишняя память и ментальный шум.</a:t>
            </a:r>
          </a:p>
          <a:p>
            <a:r>
              <a:rPr lang="ru-RU" b="1" dirty="0"/>
              <a:t>Тестируемость и читаемость.</a:t>
            </a:r>
            <a:r>
              <a:rPr lang="ru-RU" dirty="0"/>
              <a:t> По публичному API базового класса не очевидно, что у наследника методы «ведут себя иначе». Это повышает стоимость ревью и отладки.</a:t>
            </a:r>
          </a:p>
          <a:p>
            <a:r>
              <a:rPr lang="ru-RU" b="1" dirty="0"/>
              <a:t>Эволюция API.</a:t>
            </a:r>
            <a:r>
              <a:rPr lang="ru-RU" dirty="0"/>
              <a:t> База добавила новый конкретный метод/контракт — наследники обязаны «догонять» и местами дублировать логику, чтобы остаться совместимыми.</a:t>
            </a:r>
          </a:p>
          <a:p>
            <a:r>
              <a:rPr lang="ru-RU" b="1" dirty="0"/>
              <a:t>Производительность/профиль памяти.</a:t>
            </a:r>
            <a:r>
              <a:rPr lang="ru-RU" dirty="0"/>
              <a:t> «Багаж» из неиспользуемых полей ухудшает локальность данных и рост потребления памяти на больших коллекциях объектов.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4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переписали пример так, чтобы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 больше не наследовался от конкретного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. Вместо этого сделали маленький </a:t>
            </a:r>
            <a:r>
              <a:rPr lang="ru-RU" dirty="0" err="1"/>
              <a:t>mixin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&lt;Base&gt;</a:t>
            </a:r>
            <a:r>
              <a:rPr lang="ru-RU" dirty="0"/>
              <a:t>, который даёт имя и финальный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,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 теперь получают общее состояние из одного места — без копипасты и без “наследуемого багажа” конкретного класса. Клонирование централизовано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, а классы помечены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, поэтому </a:t>
            </a:r>
            <a:r>
              <a:rPr lang="en-US" dirty="0"/>
              <a:t>static downcast</a:t>
            </a:r>
            <a:r>
              <a:rPr lang="ru-RU" dirty="0"/>
              <a:t>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безопасен и поведение единообразно.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dirty="0"/>
              <a:t>Какие риски остаются? Во-первых,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. Если однажды имя станет вычисляемым, этот дизайн придётся менять: либо стратегия имени, либо NVI-подход, либо другой </a:t>
            </a:r>
            <a:r>
              <a:rPr lang="ru-RU" dirty="0" err="1"/>
              <a:t>mixin</a:t>
            </a:r>
            <a:r>
              <a:rPr lang="ru-RU" dirty="0"/>
              <a:t> для кастомизации. Во-вторых, наш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полагается на </a:t>
            </a:r>
            <a:r>
              <a:rPr lang="ru-RU" dirty="0" err="1"/>
              <a:t>копируемость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</a:t>
            </a:r>
            <a:r>
              <a:rPr lang="ru-RU" dirty="0"/>
              <a:t>. Как только в потомках появятся нетривиальные ресурсы, мы должны явно определять копирующий/перемещающий конструкторы, иначе получим тонкие ошибки. В-третьих, шаблонное наследование — это дополнительная когнитивная нагрузка: договоримся, что </a:t>
            </a:r>
            <a:r>
              <a:rPr lang="ru-RU" dirty="0" err="1"/>
              <a:t>mixin</a:t>
            </a:r>
            <a:r>
              <a:rPr lang="ru-RU" dirty="0"/>
              <a:t>-ы строят линейную цепочку и наследуются только от интерфейсов/других </a:t>
            </a:r>
            <a:r>
              <a:rPr lang="ru-RU" dirty="0" err="1"/>
              <a:t>mixin-ов</a:t>
            </a:r>
            <a:r>
              <a:rPr lang="ru-RU" dirty="0"/>
              <a:t>, без множественного ромбовидного наследования.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51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показана реализация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, в которой мы используем концепты C++20, чтобы формализовать контракт CRTP-шаблона и сделать его </a:t>
            </a:r>
            <a:r>
              <a:rPr lang="ru-RU" dirty="0" err="1"/>
              <a:t>самопроверяющимся</a:t>
            </a:r>
            <a:r>
              <a:rPr lang="ru-RU" dirty="0"/>
              <a:t> компилятором.</a:t>
            </a:r>
          </a:p>
          <a:p>
            <a:r>
              <a:rPr lang="ru-RU" dirty="0"/>
              <a:t>Первый концепт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Polymorphic</a:t>
            </a:r>
            <a:r>
              <a:rPr lang="ru-RU" dirty="0"/>
              <a:t>. Он проверяет, что тип полиморфный и имеет виртуальный деструктор. Это базовое требование: раз мы хотим работать с клонированием через базовый интерфейс, нужно безопасно удалять объекты через указатель на интерфейс.</a:t>
            </a:r>
          </a:p>
          <a:p>
            <a:r>
              <a:rPr lang="ru-RU" dirty="0"/>
              <a:t>Дальше идёт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CloneInterfaceLike</a:t>
            </a:r>
            <a:r>
              <a:rPr lang="ru-RU" dirty="0"/>
              <a:t>. Здесь мы дополнительно проверяем, что интерфейс определяет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возвращающий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&lt;CI&gt;</a:t>
            </a:r>
            <a:r>
              <a:rPr lang="ru-RU" dirty="0"/>
              <a:t>. Таким образом, если кто-то попытается использовать неподходящий интерфейс, ошибка появится ещё на этапе компиляции.</a:t>
            </a:r>
          </a:p>
          <a:p>
            <a:r>
              <a:rPr lang="ru-RU" dirty="0"/>
              <a:t>Третий концепт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PrototypeBaseOk</a:t>
            </a:r>
            <a:r>
              <a:rPr lang="ru-RU" dirty="0"/>
              <a:t>. Он гарантирует, что базовый класс действительно наследует от интерфейса клонирования. Проверку «</a:t>
            </a:r>
            <a:r>
              <a:rPr lang="ru-RU" dirty="0" err="1"/>
              <a:t>Impl</a:t>
            </a:r>
            <a:r>
              <a:rPr lang="ru-RU" dirty="0"/>
              <a:t> наследует Base» мы убрали из концепта, потому что MSVC не умеет проверять такие условия для неполных типов. Но сам факт наследования всё равно будет проверен позже,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static_assert</a:t>
            </a:r>
            <a:r>
              <a:rPr lang="ru-RU" dirty="0"/>
              <a:t>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</a:t>
            </a:r>
          </a:p>
          <a:p>
            <a:r>
              <a:rPr lang="ru-RU" dirty="0"/>
              <a:t>Сама реализация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 очень простая: конструктор прокидывает аргументы в базу, а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создаёт копию текущего объекта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make_unique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 Обратите внимание: здесь мы ставим два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static_assert</a:t>
            </a:r>
            <a:r>
              <a:rPr lang="ru-RU" dirty="0"/>
              <a:t> — они чётко фиксируют контракт. Во-первых,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</a:t>
            </a:r>
            <a:r>
              <a:rPr lang="ru-RU" dirty="0"/>
              <a:t> действительно должен наследовать от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</a:t>
            </a:r>
            <a:r>
              <a:rPr lang="ru-RU" dirty="0"/>
              <a:t>, во-вторых, быть копируемым. Если эти условия нарушены, компилятор сразу укажет на проблему.</a:t>
            </a:r>
          </a:p>
          <a:p>
            <a:r>
              <a:rPr lang="ru-RU" dirty="0"/>
              <a:t>Что мы получаем на выходе? Архитектура становится более надёжной: контракты описаны явно и проверяются компилятором, а не зависят от договорённостей в команде или внимательности разработчика. Любая ошибка в наследовании или в определении интерфейса будет поймана на этапе компиляции с понятной диагностикой. Это именно тот случай, когда современные возможности языка позволяют превратить скрытые архитектурные требования в формальные гарантии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71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мы видим вспомогательный класс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, который реализует общее поведение для всех наследников интерфейса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IPerson</a:t>
            </a:r>
            <a:r>
              <a:rPr lang="ru-RU" dirty="0"/>
              <a:t>. Его основная задача — добавить поле </a:t>
            </a:r>
            <a:r>
              <a:rPr lang="en-US" dirty="0"/>
              <a:t>m_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ru-RU" dirty="0"/>
              <a:t> и корректно реализовать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этой реализации я использую два концепта.</a:t>
            </a:r>
            <a:br>
              <a:rPr lang="ru-RU" dirty="0"/>
            </a:br>
            <a:r>
              <a:rPr lang="ru-RU" dirty="0"/>
              <a:t>Первый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NameInterfaceLike</a:t>
            </a:r>
            <a:r>
              <a:rPr lang="ru-RU" dirty="0"/>
              <a:t>. Он проверяет, что базовый класс действительно является полиморфным и имеет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возвращающий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. Это гарантирует, что наш </a:t>
            </a:r>
            <a:r>
              <a:rPr lang="ru-RU" dirty="0" err="1"/>
              <a:t>mixin</a:t>
            </a:r>
            <a:r>
              <a:rPr lang="ru-RU" dirty="0"/>
              <a:t> применяется только к интерфейсам с ожидаемым контрактом. Если мы случайно попытаемся применить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 к другому типу, ошибка будет сразу на этапе компиляции.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Второй концепт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StringLike</a:t>
            </a:r>
            <a:r>
              <a:rPr lang="ru-RU" dirty="0"/>
              <a:t>. Он проверяет, что аргумент можно использовать для инициализации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. Таким образом, конструктор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 можно вызывать как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, так и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string_view</a:t>
            </a:r>
            <a:r>
              <a:rPr lang="ru-RU" dirty="0"/>
              <a:t>. Компилятор проверит это автоматически.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Сама реализация проста: конструктор принимает имя, сохраняет его во внутреннем поле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m_name</a:t>
            </a:r>
            <a:r>
              <a:rPr lang="ru-RU" dirty="0"/>
              <a:t>, а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возвращает это значение. Обратите внимание, что метод объявлен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. Это закрывает возможность его переопределения ниже по иерархии и тем самым защищает инвариант: имя всегда хранится и возвращается консистентно.</a:t>
            </a:r>
          </a:p>
          <a:p>
            <a:r>
              <a:rPr lang="ru-RU" dirty="0"/>
              <a:t>Что нам это даёт? Благодаря концептам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 мы чётко фиксируем контракт: класс-наследник получает корректно работающий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dirty="0"/>
              <a:t>, а семантика имени остаётся неизменной и предсказуемой. Вся проверка делается на этапе компиляции, так что любая ошибка в использовании этой заготовки будет найдена заранее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9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мы видим, как из заготовок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 собираются конкретные классы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.</a:t>
            </a:r>
          </a:p>
          <a:p>
            <a:r>
              <a:rPr lang="ru-RU" dirty="0"/>
              <a:t>Сначала мы объявляем псевдоним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PersonBase</a:t>
            </a:r>
            <a:r>
              <a:rPr lang="ru-RU" dirty="0"/>
              <a:t>, который представляет собой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, параметризованный нашим интерфейсом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IPerson</a:t>
            </a:r>
            <a:r>
              <a:rPr lang="ru-RU" dirty="0"/>
              <a:t> и реализацией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. То есть мы комбинируем сразу два слоя: базовый интерфейс с методом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dirty="0"/>
              <a:t> и реализацию с полем имени. Затем класс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 наследует от этого базового типа, объявляется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 и просто переопределяет поведение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SpendDay</a:t>
            </a:r>
            <a:r>
              <a:rPr lang="ru-RU" dirty="0"/>
              <a:t>. Благодаря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PersonBase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PersonBase</a:t>
            </a:r>
            <a:r>
              <a:rPr lang="ru-RU" dirty="0"/>
              <a:t> он автоматически наследует корректный конструктор, принимающий имя.</a:t>
            </a:r>
          </a:p>
          <a:p>
            <a:endParaRPr lang="ru-RU" dirty="0"/>
          </a:p>
          <a:p>
            <a:r>
              <a:rPr lang="ru-RU" dirty="0"/>
              <a:t>Аналогично строится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. Мы определяем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WorkerBase</a:t>
            </a:r>
            <a:r>
              <a:rPr lang="ru-RU" dirty="0"/>
              <a:t>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, оборачивающий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IPerson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 Таким образом,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 также получает поле имени и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dirty="0"/>
              <a:t>. В конструкторе мы добавляем свою специализацию — поле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</a:t>
            </a:r>
            <a:r>
              <a:rPr lang="ru-RU" dirty="0"/>
              <a:t>. А в методе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SpendDay</a:t>
            </a:r>
            <a:r>
              <a:rPr lang="ru-RU" dirty="0"/>
              <a:t> используем как общее поведение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), так и собственное состояние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m_speciality</a:t>
            </a:r>
            <a:r>
              <a:rPr lang="ru-RU" dirty="0"/>
              <a:t>).</a:t>
            </a:r>
          </a:p>
          <a:p>
            <a:r>
              <a:rPr lang="ru-RU" dirty="0"/>
              <a:t>Здесь хорошо видно преимущество подхода: нам не нужно вручную копировать логику хранения имени или заново реализовывать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dirty="0"/>
              <a:t>. Всё это наследуется автоматически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. В каждом конечном классе мы сосредоточены только на специфических данных и поведении.</a:t>
            </a:r>
          </a:p>
          <a:p>
            <a:endParaRPr lang="ru-RU" dirty="0"/>
          </a:p>
          <a:p>
            <a:r>
              <a:rPr lang="ru-RU" dirty="0"/>
              <a:t>Таким образом, архитектура остаётся чистой:</a:t>
            </a:r>
            <a:br>
              <a:rPr lang="ru-RU" dirty="0"/>
            </a:br>
            <a:r>
              <a:rPr lang="ru-RU" dirty="0"/>
              <a:t>– общие элементы инкапсулированы в </a:t>
            </a:r>
            <a:r>
              <a:rPr lang="ru-RU" dirty="0" err="1"/>
              <a:t>mixin</a:t>
            </a:r>
            <a:r>
              <a:rPr lang="ru-RU" dirty="0"/>
              <a:t>-слоях,</a:t>
            </a:r>
            <a:br>
              <a:rPr lang="ru-RU" dirty="0"/>
            </a:br>
            <a:r>
              <a:rPr lang="ru-RU" dirty="0"/>
              <a:t>– наследование идёт только от абстрактных и полуабстрактных заготовок,</a:t>
            </a:r>
            <a:br>
              <a:rPr lang="ru-RU" dirty="0"/>
            </a:br>
            <a:r>
              <a:rPr lang="ru-RU" dirty="0"/>
              <a:t>– конечные классы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 содержат только свою доменную логику.</a:t>
            </a:r>
          </a:p>
          <a:p>
            <a:r>
              <a:rPr lang="ru-RU" dirty="0"/>
              <a:t>Это позволяет расширять иерархию без дублирования кода и с жёстко фиксированными контрактами, проверяемыми компилятором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05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6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74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98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56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чём суть: мы можем хранить конкретный объект — круг, прямоугольник и т.д. — прямо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 При этом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умеет хранить значение любого типа и помнить его реальный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type_info</a:t>
            </a:r>
            <a:r>
              <a:rPr lang="ru-RU" dirty="0"/>
              <a:t>. В обёртке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мы определяем методы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GetArea</a:t>
            </a:r>
            <a:r>
              <a:rPr lang="ru-RU" dirty="0"/>
              <a:t>, которые внутри делают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к правильному типу и вызывают его методы.</a:t>
            </a:r>
          </a:p>
          <a:p>
            <a:r>
              <a:rPr lang="ru-RU" dirty="0"/>
              <a:t>Таким образом мы получаем </a:t>
            </a:r>
            <a:r>
              <a:rPr lang="ru-RU" dirty="0" err="1"/>
              <a:t>value</a:t>
            </a:r>
            <a:r>
              <a:rPr lang="ru-RU" dirty="0"/>
              <a:t>-семантику: объекты лежат прямо в контейнере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, без динамических аллокаций, без владения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. Это часто даёт выигрыш в локальности данных и упрощает код, потому что мы оперируем значениями, а не указателями.</a:t>
            </a:r>
          </a:p>
          <a:p>
            <a:r>
              <a:rPr lang="ru-RU" dirty="0"/>
              <a:t>Но важно помнить: у такого подхода есть цена. Каждое обращение к объекту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требует проверки типа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, а значит здесь больше накладных расходов, чем у чистого виртуального вызова. В следующем бенчмарке мы увидим, насколько это влияет на производительность и какие оптимизации можно применить, например кешировать указатель на интерфейс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644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мы видим первую попытку реализовать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</a:t>
            </a:r>
          </a:p>
          <a:p>
            <a:r>
              <a:rPr lang="ru-RU" dirty="0"/>
              <a:t>Идея была в том, чтобы хранить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любой объект-наследник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dirty="0"/>
              <a:t> и доставать его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&amp;&gt;</a:t>
            </a:r>
            <a:r>
              <a:rPr lang="ru-RU" dirty="0"/>
              <a:t>. Но здесь мы упёрлись в фундаментальное ограничение: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хранит </a:t>
            </a:r>
            <a:r>
              <a:rPr lang="ru-RU" b="1" dirty="0"/>
              <a:t>ровно тот тип</a:t>
            </a:r>
            <a:r>
              <a:rPr lang="ru-RU" dirty="0"/>
              <a:t>, который туда положили. Если положили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Circle</a:t>
            </a:r>
            <a:r>
              <a:rPr lang="ru-RU" dirty="0"/>
              <a:t>, 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&amp;&gt;</a:t>
            </a:r>
            <a:r>
              <a:rPr lang="ru-RU" dirty="0"/>
              <a:t> не сработает — он ожидает, что внутри хранится именно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Так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dirty="0"/>
              <a:t> абстрактный и никогда напрямую не создаётся, такой каст всегда завершается ошибкой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bad_any_cast</a:t>
            </a:r>
            <a:r>
              <a:rPr lang="ru-RU" dirty="0"/>
              <a:t>. То есть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не умеет автоматически «подниматься» по иерархии классов.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важный урок: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— это контейнер для конкретного типа, а не механизм полиморфного доступа. Чтобы обойти это, нам нужно самим добавить слой диспетчеризации: хранить не только объект, но и функцию, которая умеет привести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к нужному интерфейсу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ru-RU" dirty="0"/>
              <a:t>). Такой подход мы увидим в следующей версии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088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 первый рабочий вариант класса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, реализованный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</a:t>
            </a:r>
          </a:p>
          <a:p>
            <a:r>
              <a:rPr lang="ru-RU" dirty="0"/>
              <a:t>Что здесь происходит? Когда мы конструируем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из конкретной фигуры — например,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Circle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ru-RU" dirty="0"/>
              <a:t>, —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помещается объект этого типа. Дополнительно в конструкторе мы инициализируем указатель на функцию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m_getter</a:t>
            </a:r>
            <a:r>
              <a:rPr lang="ru-RU" dirty="0"/>
              <a:t>. Эта функция знает реальный тип, который хранится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и возвращает ссылку на него как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ru-RU" dirty="0"/>
              <a:t>. Таким образом, вызовы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GetArea</a:t>
            </a:r>
            <a:r>
              <a:rPr lang="ru-RU" dirty="0"/>
              <a:t> работают через универсальный интерфейс: мы достаём объект из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приводим его к интерфейсу и вызываем метод.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83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Кроме этого, мы добавили методы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As&lt;Type&gt;()</a:t>
            </a:r>
            <a:r>
              <a:rPr lang="ru-RU" dirty="0"/>
              <a:t>, которые позволяют безопасно извлечь объект конкретного типа. Для этого используется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dynamic_cast</a:t>
            </a:r>
            <a:r>
              <a:rPr lang="ru-RU" dirty="0"/>
              <a:t> — то есть мы можем не только вызывать методы интерфейса, но и получить доступ к специфическому API фигуры, если точно знаем её тип.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ru-RU" dirty="0"/>
              <a:t>Почему этот подход «наивный»? Он рабочий, но не самый эффективный. Каждый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GetImpl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требует пройти через дополнительный уровень косвенности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хранит данные + проверяет тип, а затем мы ещё раз вызываем виртуальную функцию через интерфейс. Получается два слоя диспетчеризации. Это медленнее, чем прямой виртуальный вызов в классической иерархии.</a:t>
            </a:r>
          </a:p>
          <a:p>
            <a:r>
              <a:rPr lang="ru-RU" dirty="0"/>
              <a:t>Тем не менее, достоинство этой реализации в том, что она проста: мы можем хранить объекты по значению, без кучи и указателей, а интерфейс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остаётся универсальным. В последующих слайдах мы посмотрим, как можно оптимизировать этот вариант, чтобы избавиться от лишнего </a:t>
            </a:r>
            <a:r>
              <a:rPr lang="ru-RU" dirty="0" err="1"/>
              <a:t>оверхеда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72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показаны результаты бенчмарка для двух вариантов хранения фигур —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и через классический полиморфизм на куче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). Мы измеряем только конструирование объектов, отдельно для случаев с заранее зарезервированной ёмкостью вектора и без неё.</a:t>
            </a:r>
          </a:p>
          <a:p>
            <a:r>
              <a:rPr lang="ru-RU" b="1" dirty="0" err="1"/>
              <a:t>Reserved</a:t>
            </a:r>
            <a:r>
              <a:rPr lang="ru-RU" b="1" dirty="0"/>
              <a:t> </a:t>
            </a:r>
            <a:r>
              <a:rPr lang="ru-RU" b="1" dirty="0" err="1"/>
              <a:t>construction</a:t>
            </a:r>
            <a:endParaRPr lang="ru-RU" b="1" dirty="0"/>
          </a:p>
          <a:p>
            <a:r>
              <a:rPr lang="ru-RU" dirty="0"/>
              <a:t>Когда мы заранее зарезервировали память в контейнере,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показывает </a:t>
            </a:r>
            <a:r>
              <a:rPr lang="ru-RU" b="1" dirty="0"/>
              <a:t>среднее время ~715 мкс</a:t>
            </a:r>
            <a:r>
              <a:rPr lang="ru-RU" dirty="0"/>
              <a:t> на 100 000 объектов. В то же время классическая модель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 требует почти </a:t>
            </a:r>
            <a:r>
              <a:rPr lang="ru-RU" b="1" dirty="0"/>
              <a:t>4.7 мс</a:t>
            </a:r>
            <a:r>
              <a:rPr lang="ru-RU" dirty="0"/>
              <a:t> — то есть более чем в 6 раз дольше. Разница объясняется тем, что при использовании кучи мы на каждом шаге вызываем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ru-RU" dirty="0"/>
              <a:t>, а это тяжёлая операция, которая в сумме даёт большое замедление. 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объект размещается прямо внутри вектора, без дополнительных аллокаций.</a:t>
            </a:r>
          </a:p>
          <a:p>
            <a:r>
              <a:rPr lang="ru-RU" b="1" dirty="0" err="1"/>
              <a:t>Unreserved</a:t>
            </a:r>
            <a:r>
              <a:rPr lang="ru-RU" b="1" dirty="0"/>
              <a:t> </a:t>
            </a:r>
            <a:r>
              <a:rPr lang="ru-RU" b="1" dirty="0" err="1"/>
              <a:t>construction</a:t>
            </a:r>
            <a:endParaRPr lang="ru-RU" b="1" dirty="0"/>
          </a:p>
          <a:p>
            <a:r>
              <a:rPr lang="ru-RU" dirty="0"/>
              <a:t>Даже без резервирования результат сохраняется: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остаётся примерно на </a:t>
            </a:r>
            <a:r>
              <a:rPr lang="ru-RU" b="1" dirty="0"/>
              <a:t>0.87 мс</a:t>
            </a:r>
            <a:r>
              <a:rPr lang="ru-RU" dirty="0"/>
              <a:t> за 100 000 элементов, а кучи — около </a:t>
            </a:r>
            <a:r>
              <a:rPr lang="ru-RU" b="1" dirty="0"/>
              <a:t>4.66 мс</a:t>
            </a:r>
            <a:r>
              <a:rPr lang="ru-RU" dirty="0"/>
              <a:t>. То есть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всё равно существенно быстрее, потому что здесь снова нет стоимости </a:t>
            </a:r>
            <a:r>
              <a:rPr lang="ru-RU" dirty="0" err="1"/>
              <a:t>аллокатора</a:t>
            </a:r>
            <a:r>
              <a:rPr lang="ru-RU" dirty="0"/>
              <a:t> при каждом элементе.</a:t>
            </a:r>
          </a:p>
          <a:p>
            <a:r>
              <a:rPr lang="ru-RU" b="1" dirty="0"/>
              <a:t>Выводы</a:t>
            </a:r>
          </a:p>
          <a:p>
            <a:r>
              <a:rPr lang="ru-RU" dirty="0"/>
              <a:t>Что мы видим? На операции конструирования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выигрывает у </a:t>
            </a:r>
            <a:r>
              <a:rPr lang="ru-RU" b="1" dirty="0" err="1"/>
              <a:t>полиморфии</a:t>
            </a:r>
            <a:r>
              <a:rPr lang="ru-RU" b="1" dirty="0"/>
              <a:t> на куче в 5–6 раз</a:t>
            </a:r>
            <a:r>
              <a:rPr lang="ru-RU" dirty="0"/>
              <a:t>. Это наглядно показывает, что стоимость аллокаций в куче значительно выше, чем размещение объектов прямо в памяти вектора.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394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мы сравниваем производительность при вычислении суммарной площади фигур, находящихся в контейнере. В бенчмарке участвовали два варианта: классическая </a:t>
            </a:r>
            <a:r>
              <a:rPr lang="ru-RU" dirty="0" err="1"/>
              <a:t>полиморфия</a:t>
            </a:r>
            <a:r>
              <a:rPr lang="ru-RU" dirty="0"/>
              <a:t>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 и реализация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в наивном варианте, где при каждом вызове используется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.</a:t>
            </a:r>
          </a:p>
          <a:p>
            <a:r>
              <a:rPr lang="ru-RU" b="1" dirty="0"/>
              <a:t>Результаты</a:t>
            </a:r>
          </a:p>
          <a:p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: среднее время составило около </a:t>
            </a:r>
            <a:r>
              <a:rPr lang="ru-RU" b="1" dirty="0"/>
              <a:t>254 микросекунд</a:t>
            </a:r>
            <a:r>
              <a:rPr lang="ru-RU" dirty="0"/>
              <a:t> на проход по 100 000 элементов.</a:t>
            </a:r>
          </a:p>
          <a:p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(наивный вариант)</a:t>
            </a:r>
            <a:r>
              <a:rPr lang="ru-RU" dirty="0"/>
              <a:t>: результат примерно </a:t>
            </a:r>
            <a:r>
              <a:rPr lang="ru-RU" b="1" dirty="0"/>
              <a:t>397 микросекунд</a:t>
            </a:r>
            <a:r>
              <a:rPr lang="ru-RU" dirty="0"/>
              <a:t> на тот же объём работы.</a:t>
            </a:r>
          </a:p>
          <a:p>
            <a:r>
              <a:rPr lang="ru-RU" dirty="0"/>
              <a:t>То есть использование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оказалось примерно </a:t>
            </a:r>
            <a:r>
              <a:rPr lang="ru-RU" b="1" dirty="0"/>
              <a:t>в полтора раза медленнее</a:t>
            </a:r>
            <a:r>
              <a:rPr lang="ru-RU" dirty="0"/>
              <a:t>, чем классический вариант с указателями.</a:t>
            </a:r>
          </a:p>
          <a:p>
            <a:r>
              <a:rPr lang="ru-RU" b="1" dirty="0"/>
              <a:t>Причины разницы</a:t>
            </a:r>
          </a:p>
          <a:p>
            <a:r>
              <a:rPr lang="ru-RU" dirty="0"/>
              <a:t>В случае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 на каждый элемент приходится всего </a:t>
            </a:r>
            <a:r>
              <a:rPr lang="ru-RU" b="1" dirty="0"/>
              <a:t>один виртуальный вызов</a:t>
            </a:r>
            <a:r>
              <a:rPr lang="ru-RU" dirty="0"/>
              <a:t> — дешёвый и предсказуемый.</a:t>
            </a:r>
          </a:p>
          <a:p>
            <a:r>
              <a:rPr lang="ru-RU" dirty="0"/>
              <a:t>В случае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добавляется лишняя работа: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сравнивает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type_info</a:t>
            </a:r>
            <a:r>
              <a:rPr lang="ru-RU" dirty="0"/>
              <a:t> и делает дополнительное преобразование перед тем, как вызвать виртуальный метод. Это вносит ощутимый </a:t>
            </a:r>
            <a:r>
              <a:rPr lang="ru-RU" dirty="0" err="1"/>
              <a:t>оверхед</a:t>
            </a:r>
            <a:r>
              <a:rPr lang="ru-RU" dirty="0"/>
              <a:t> на большом количестве элементов.</a:t>
            </a:r>
          </a:p>
          <a:p>
            <a:r>
              <a:rPr lang="ru-RU" b="1" dirty="0"/>
              <a:t>Выводы</a:t>
            </a:r>
          </a:p>
          <a:p>
            <a:r>
              <a:rPr lang="ru-RU" dirty="0"/>
              <a:t>Таким образом, </a:t>
            </a:r>
            <a:r>
              <a:rPr lang="ru-RU" b="1" dirty="0"/>
              <a:t>на чтение и вызовы методов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проигрывает классической модели </a:t>
            </a:r>
            <a:r>
              <a:rPr lang="ru-RU" b="1" dirty="0" err="1"/>
              <a:t>полиморфии</a:t>
            </a:r>
            <a:r>
              <a:rPr lang="ru-RU" dirty="0"/>
              <a:t>. Мы выигрываем в удобстве </a:t>
            </a:r>
            <a:r>
              <a:rPr lang="ru-RU" dirty="0" err="1"/>
              <a:t>value</a:t>
            </a:r>
            <a:r>
              <a:rPr lang="ru-RU" dirty="0"/>
              <a:t>-семантики и локальности данных, но платим за это замедлением на каждом вызове. Для сценариев, где важна скорость частых вычислений, стоит предпочесть указатели или оптимизированные техники </a:t>
            </a:r>
            <a:r>
              <a:rPr lang="ru-RU" dirty="0" err="1"/>
              <a:t>type-erasure</a:t>
            </a:r>
            <a:r>
              <a:rPr lang="ru-RU" dirty="0"/>
              <a:t> с кешированием интерфейса.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231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показана улучшенная реализация класса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, где мы устранили главный недостаток наивного варианта — постоянные вызовы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при каждом обращении к объекту.</a:t>
            </a:r>
          </a:p>
          <a:p>
            <a:r>
              <a:rPr lang="ru-RU" dirty="0"/>
              <a:t>Теперь логика устроена так:</a:t>
            </a:r>
          </a:p>
          <a:p>
            <a:r>
              <a:rPr lang="ru-RU" dirty="0"/>
              <a:t>При создании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из конкретной фигуры объект сохраняется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как и раньше.</a:t>
            </a:r>
          </a:p>
          <a:p>
            <a:r>
              <a:rPr lang="ru-RU" dirty="0"/>
              <a:t>Одновременно мы инициализируем функцию-</a:t>
            </a:r>
            <a:r>
              <a:rPr lang="ru-RU" dirty="0" err="1"/>
              <a:t>ребиндер</a:t>
            </a:r>
            <a:r>
              <a:rPr lang="ru-RU" dirty="0"/>
              <a:t> — она знает реальный тип и умеет вернуть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</a:t>
            </a:r>
          </a:p>
          <a:p>
            <a:r>
              <a:rPr lang="ru-RU" dirty="0"/>
              <a:t>После этого мы один раз вызываем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Rebind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сохраняем указатель на интерфейс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dirty="0"/>
              <a:t> в поле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m_iface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963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копировании или перемещении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мы </a:t>
            </a:r>
            <a:r>
              <a:rPr lang="ru-RU" dirty="0" err="1"/>
              <a:t>пересохраняем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и снова </a:t>
            </a:r>
            <a:r>
              <a:rPr lang="ru-RU" dirty="0" err="1"/>
              <a:t>перепривязываем</a:t>
            </a:r>
            <a:r>
              <a:rPr lang="ru-RU" dirty="0"/>
              <a:t> указатель. Это гарантирует, что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m_iface</a:t>
            </a:r>
            <a:r>
              <a:rPr lang="ru-RU" dirty="0"/>
              <a:t> всегда указывает на актуальный объект.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48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58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в горячем пути — в методах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GetArea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As&lt;Type&gt;()</a:t>
            </a:r>
            <a:r>
              <a:rPr lang="ru-RU" dirty="0"/>
              <a:t> — нам больше не нужно каждый раз делать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. Мы сразу разыменовываем кешированный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 вызываем виртуальный метод. То есть остаётся только одна </a:t>
            </a:r>
            <a:r>
              <a:rPr lang="ru-RU" dirty="0" err="1"/>
              <a:t>индирекция</a:t>
            </a:r>
            <a:r>
              <a:rPr lang="ru-RU" dirty="0"/>
              <a:t> — как и в классическом варианте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79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показаны результаты микро-бенчмарка для трёх вариантов: наивного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оптимизированного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с кешированным указателем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 классического подхода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</a:p>
          <a:p>
            <a:r>
              <a:rPr lang="ru-RU" b="1" dirty="0"/>
              <a:t>Наивный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: каждый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GetArea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делает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с RTTI-проверкой. В среднем на проход по 100 тысячам элементов уходит около </a:t>
            </a:r>
            <a:r>
              <a:rPr lang="ru-RU" b="1" dirty="0"/>
              <a:t>353 микросекунд</a:t>
            </a:r>
            <a:r>
              <a:rPr lang="ru-RU" dirty="0"/>
              <a:t>. Это базовый ориентир, и он показывает, что такая реализация даёт серьёзный </a:t>
            </a:r>
            <a:r>
              <a:rPr lang="ru-RU" dirty="0" err="1"/>
              <a:t>оверхед</a:t>
            </a:r>
            <a:r>
              <a:rPr lang="ru-RU" dirty="0"/>
              <a:t>.</a:t>
            </a:r>
          </a:p>
          <a:p>
            <a:r>
              <a:rPr lang="ru-RU" b="1" dirty="0"/>
              <a:t>Оптимизированный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: мы один раз, при конструировании или копировании, сохраняем указатель на интерфейс и дальше работаем только через него. Время падает почти в полтора раза, до </a:t>
            </a:r>
            <a:r>
              <a:rPr lang="ru-RU" b="1" dirty="0"/>
              <a:t>224 микросекунд</a:t>
            </a:r>
            <a:r>
              <a:rPr lang="ru-RU" dirty="0"/>
              <a:t>. Это означает, что устранение лишних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напрямую улучшает производительность.</a:t>
            </a:r>
          </a:p>
          <a:p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: классический полиморфизм, где хранится указатель на объект в куче. Среднее время получилось </a:t>
            </a:r>
            <a:r>
              <a:rPr lang="ru-RU" b="1" dirty="0"/>
              <a:t>231 микросекунда</a:t>
            </a:r>
            <a:r>
              <a:rPr lang="ru-RU" dirty="0"/>
              <a:t>, то есть практически вровень с оптимизированным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</a:t>
            </a:r>
          </a:p>
          <a:p>
            <a:r>
              <a:rPr lang="ru-RU" b="1" dirty="0"/>
              <a:t>Основные выводы</a:t>
            </a:r>
          </a:p>
          <a:p>
            <a:r>
              <a:rPr lang="ru-RU" b="1" dirty="0"/>
              <a:t>Оптимизация дала сильный эффект</a:t>
            </a:r>
            <a:r>
              <a:rPr lang="ru-RU" dirty="0"/>
              <a:t>: наивный вариант оказался на ~50% медленнее.</a:t>
            </a:r>
          </a:p>
          <a:p>
            <a:r>
              <a:rPr lang="ru-RU" b="1" dirty="0"/>
              <a:t>Оптимизированный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сравнялся по скорости с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, хотя хранит объекты по значению, а не в куче.</a:t>
            </a:r>
          </a:p>
          <a:p>
            <a:r>
              <a:rPr lang="ru-RU" dirty="0"/>
              <a:t>Разница между двумя последними методами лежит в пределах статистической погрешности — ~7 микросекунд на 100 тысяч вызовов.</a:t>
            </a:r>
          </a:p>
          <a:p>
            <a:r>
              <a:rPr lang="ru-RU" b="1" dirty="0"/>
              <a:t>Итог</a:t>
            </a:r>
          </a:p>
          <a:p>
            <a:r>
              <a:rPr lang="ru-RU" dirty="0"/>
              <a:t>Мы видим, что при правильной оптимизации можно сохранить удобство </a:t>
            </a:r>
            <a:r>
              <a:rPr lang="ru-RU" dirty="0" err="1"/>
              <a:t>value</a:t>
            </a:r>
            <a:r>
              <a:rPr lang="ru-RU" dirty="0"/>
              <a:t>-семантики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но при этом добиться такой же скорости вызова методов, как у классической иерархии указателей. Этот результат показывает, что грамотная работа с кешированием и устранением лишних диспетчеризаций делает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жизнеспособной альтернативой для производительных сценариев.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52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показан тот же микро-бенчмарк суммирования площадей фигур, но уже в 64-битной сборке. Мы сравниваем три варианта: наивный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оптимизированный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с кешированным указателем и классический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</a:p>
          <a:p>
            <a:r>
              <a:rPr lang="ru-RU" b="1" dirty="0"/>
              <a:t>Наивный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остаётся самым медленным: примерно </a:t>
            </a:r>
            <a:r>
              <a:rPr lang="ru-RU" b="1" dirty="0"/>
              <a:t>270 микросекунд</a:t>
            </a:r>
            <a:r>
              <a:rPr lang="ru-RU" dirty="0"/>
              <a:t> на проход по 100 тысячам элементов. Причина та же — на каждый вызов метода делается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с проверкой типа и только потом виртуальный вызов.</a:t>
            </a:r>
          </a:p>
          <a:p>
            <a:r>
              <a:rPr lang="ru-RU" b="1" dirty="0"/>
              <a:t>Оптимизированный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показывает около </a:t>
            </a:r>
            <a:r>
              <a:rPr lang="ru-RU" b="1" dirty="0"/>
              <a:t>135 микросекунд</a:t>
            </a:r>
            <a:r>
              <a:rPr lang="ru-RU" dirty="0"/>
              <a:t>, то есть почти в два раза быстрее наивного варианта. Мы избавились от лишних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и теперь работаем через кешированный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.</a:t>
            </a:r>
          </a:p>
          <a:p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 оказался чуть быстрее — около </a:t>
            </a:r>
            <a:r>
              <a:rPr lang="ru-RU" b="1" dirty="0"/>
              <a:t>134 микросекунд</a:t>
            </a:r>
            <a:r>
              <a:rPr lang="ru-RU" dirty="0"/>
              <a:t>. Разница с оптимизированным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находится в пределах статистической погрешности: в реальных задачах их скорость можно считать одинаковой.</a:t>
            </a:r>
          </a:p>
          <a:p>
            <a:r>
              <a:rPr lang="ru-RU" b="1" dirty="0"/>
              <a:t>Основные выводы</a:t>
            </a:r>
          </a:p>
          <a:p>
            <a:r>
              <a:rPr lang="ru-RU" dirty="0"/>
              <a:t>На 64-битной платформе </a:t>
            </a:r>
            <a:r>
              <a:rPr lang="ru-RU" b="1" dirty="0"/>
              <a:t>оптимизированный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и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b="1" dirty="0"/>
              <a:t> идут практически вровень</a:t>
            </a:r>
            <a:r>
              <a:rPr lang="ru-RU" dirty="0"/>
              <a:t>.</a:t>
            </a:r>
          </a:p>
          <a:p>
            <a:r>
              <a:rPr lang="ru-RU" dirty="0"/>
              <a:t>Наивный вариант проигрывает примерно </a:t>
            </a:r>
            <a:r>
              <a:rPr lang="ru-RU" b="1" dirty="0"/>
              <a:t>в два раза</a:t>
            </a:r>
            <a:r>
              <a:rPr lang="ru-RU" dirty="0"/>
              <a:t>, что ещё раз подтверждает: ценой </a:t>
            </a:r>
            <a:r>
              <a:rPr lang="ru-RU" dirty="0" err="1"/>
              <a:t>value</a:t>
            </a:r>
            <a:r>
              <a:rPr lang="ru-RU" dirty="0"/>
              <a:t>-семантики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без оптимизации становится существенный </a:t>
            </a:r>
            <a:r>
              <a:rPr lang="ru-RU" dirty="0" err="1"/>
              <a:t>оверхед</a:t>
            </a:r>
            <a:r>
              <a:rPr lang="ru-RU" dirty="0"/>
              <a:t> на каждом вызове.</a:t>
            </a:r>
          </a:p>
          <a:p>
            <a:r>
              <a:rPr lang="ru-RU" dirty="0"/>
              <a:t>Оптимизация устраняет этот </a:t>
            </a:r>
            <a:r>
              <a:rPr lang="ru-RU" dirty="0" err="1"/>
              <a:t>оверхед</a:t>
            </a:r>
            <a:r>
              <a:rPr lang="ru-RU" dirty="0"/>
              <a:t> и делает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конкурентоспособным даже по сравнению с классическим полиморфизмом.</a:t>
            </a:r>
          </a:p>
          <a:p>
            <a:r>
              <a:rPr lang="ru-RU" b="1" dirty="0"/>
              <a:t>Итог</a:t>
            </a:r>
          </a:p>
          <a:p>
            <a:r>
              <a:rPr lang="ru-RU" dirty="0"/>
              <a:t>Мы видим, что на 64-битных системах при грамотном кешировании указателя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обеспечивает </a:t>
            </a:r>
            <a:r>
              <a:rPr lang="ru-RU" b="1" dirty="0" err="1"/>
              <a:t>value</a:t>
            </a:r>
            <a:r>
              <a:rPr lang="ru-RU" b="1" dirty="0"/>
              <a:t>-семантику и скорость на уровне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, а значит, может использоваться как полноценная альтернатива там, где нужны и удобство хранения по значению, и высокая производительность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32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5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8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22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7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02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762A-FB17-E4F3-8848-614B4C38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59B9-2EEB-FA8B-92A9-83C01241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D490-C861-5CDD-C1F3-A8739529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C857-F7DF-40DE-0D72-D0E7978B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2507-2C1B-9E25-3DDE-80E34D87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48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1B41-221B-AE53-6470-75C333C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E7AE7-92F9-0AB1-9F3D-65567B9F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6C66-585E-5BC8-BC1B-F648DA31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4C0E-D79F-474A-7E10-519E28A3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FC79-BFAF-28AC-234F-70A29639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A4ECA-6EEC-1B52-F339-666B1602E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5DAD3-8148-7162-4114-142314CC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7331-B0BB-79B0-DF97-77E6D4F0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A37C-52FA-F44F-2A0D-368709A5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6903-0E3B-225F-0124-93511249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E7DD-02A5-500E-1E58-E388F062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A706-A1A8-5238-BEEA-3F4A63F5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5234-31DA-BDA1-8CF9-001E01A2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872E-606A-0D7C-FBFB-20460AE6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02C2-19D7-2548-8865-FAE194D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6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427E-E296-850B-0881-885BB91D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13E-672E-0B2C-7857-1B758FC7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496F-23EC-4242-B96E-07F080AE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BC81-C1FD-7491-6DCD-CA13C02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402D-D835-4A6C-CB6D-64E1C566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4ACD-705B-4B8B-2C19-6332AA40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259A-4B2D-F217-968E-A0B18F614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98FC1-7E80-F1CD-1356-51B62CC9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D96A-9BCA-61BD-5735-4B704083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AAB0-2701-5519-725C-8134E208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E929F-B15C-E7D6-86D0-8DB54B79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196F-310F-D900-59CE-22BB98F3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556D-52FF-BC31-4BCE-31481D2A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CF60-C26F-AF15-8318-47CB18D1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0DD7A-10C6-C444-FD3E-78CA49D0B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22041-6BD3-46CB-6CE6-9B347BB7A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33E3F-B296-A96D-5A8B-997B5DA3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A071-D114-F251-679F-9BA2751D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68E4F-6BE1-8CCB-5F58-E799FB82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02BD-619A-BE14-57B8-F6D86FB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F3761-81A2-38DC-B186-44470B7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FE9BF-1AC9-3CF8-976B-6D3AD121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5CAC3-8C80-1A03-C7EE-195C3EB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1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3BEB-DB45-98D5-4906-FC3F99FD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F61F2-1A58-8D98-EAE2-20F6B548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8193-8239-4765-9D1E-73F24CE7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83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CD46-ED77-BD1E-D0CB-AEE94BB6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8A83-3BB6-904B-04FC-4D46C086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06B0-6A29-5D8F-8F71-CA97EA30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DCE08-6EF7-10DA-15FF-D586AB4C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A9800-BCE6-68C6-D58A-6E48D89D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69E1-D22A-54BF-0ADC-CD187F77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5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9EFD-5614-BDB1-6F06-08CEB990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11F9E-808D-3FE0-84BD-418DC1BC7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6D85-8B54-850C-FB2D-3CFEFCAC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8287-06F1-D3B3-6DE0-780F7C06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3B044-ADE4-3E96-9F86-6206646B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381D-FFB2-7C67-3710-49C6A9EF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1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7FEDA-A86A-A6C9-F206-C308D843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A6C0-4837-F50C-D69D-95385F71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0E53-71CB-CE8F-773F-F3CB6504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11.09.2025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F8D8-A7C7-7F1F-9033-62C8ECFC0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90FA-FD7C-33CC-6A0C-AC5808B7C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microsoft.com/office/2018/10/relationships/comments" Target="../comments/modernComment_112_2AA216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v2aW3elTG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Паттерн</a:t>
            </a:r>
            <a:r>
              <a:rPr lang="en-US" dirty="0"/>
              <a:t> </a:t>
            </a:r>
            <a:r>
              <a:rPr lang="ru-RU" dirty="0"/>
              <a:t>«Прототип»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Prototype)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848087-1FCB-3624-3FBA-D447998F9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508518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5984" y="0"/>
            <a:ext cx="78823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7032104" y="3861048"/>
            <a:ext cx="417646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Возвращаем свою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8182" y="4426008"/>
            <a:ext cx="561662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5"/>
          <p:cNvSpPr/>
          <p:nvPr/>
        </p:nvSpPr>
        <p:spPr>
          <a:xfrm>
            <a:off x="806662" y="1689704"/>
            <a:ext cx="84604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7082174" y="3273880"/>
            <a:ext cx="4392488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Создаём свою копию при помощи конструктора копирования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C5ED9-E774-1C74-2A4F-C0BB6B09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окружности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E4DAD-10E7-472D-D212-54200718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6A3D7-9344-D77C-C319-03D8A65E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 классе есть конструктор копирования, метод </a:t>
            </a:r>
            <a:r>
              <a:rPr lang="en-US" dirty="0"/>
              <a:t>Clone</a:t>
            </a:r>
            <a:r>
              <a:rPr lang="ru-RU" dirty="0"/>
              <a:t> может быть реализовать через него</a:t>
            </a:r>
          </a:p>
          <a:p>
            <a:r>
              <a:rPr lang="ru-RU" dirty="0"/>
              <a:t>Чтобы избавиться от дублирования кода, можно применить шаблоны и идиому </a:t>
            </a:r>
            <a:r>
              <a:rPr lang="en-US" dirty="0"/>
              <a:t>CRTP (Curiously Recurring Template Pattern)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3331A-4676-7C2F-6D27-B8BDFF8BD25D}"/>
              </a:ext>
            </a:extLst>
          </p:cNvPr>
          <p:cNvSpPr txBox="1"/>
          <p:nvPr/>
        </p:nvSpPr>
        <p:spPr>
          <a:xfrm>
            <a:off x="-16346" y="4437112"/>
            <a:ext cx="6097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7091D-3CE4-5216-F699-2B6046D5C793}"/>
              </a:ext>
            </a:extLst>
          </p:cNvPr>
          <p:cNvSpPr txBox="1"/>
          <p:nvPr/>
        </p:nvSpPr>
        <p:spPr>
          <a:xfrm>
            <a:off x="5951984" y="4437112"/>
            <a:ext cx="61233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4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595021"/>
            <a:ext cx="97222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Используем конструкторы базового класса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&gt;(*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PrototypeImpl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Shape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Обобщенная реализация прототипа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B5936D-3277-D13F-4626-894F3E8A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0016" y="2229756"/>
            <a:ext cx="5719799" cy="457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526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4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336" y="1268760"/>
            <a:ext cx="4896544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"/>
            <a:ext cx="9624392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reserve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operator=(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Реализуем присваивание через конструктор копирования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m_shapes.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96000" y="1484784"/>
            <a:ext cx="5112568" cy="936104"/>
          </a:xfrm>
          <a:prstGeom prst="borderCallout1">
            <a:avLst>
              <a:gd name="adj1" fmla="val 59830"/>
              <a:gd name="adj2" fmla="val -3980"/>
              <a:gd name="adj3" fmla="val 84016"/>
              <a:gd name="adj4" fmla="val -2432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Копия группы содержит копию всех её фигур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4E2CE6-87D2-32E8-7BE5-D6111D3B44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939" y="254331"/>
            <a:ext cx="8154188" cy="62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5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5" y="0"/>
            <a:ext cx="9000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ShapeRegistry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m_prototypes.emplace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m_prototypes.at(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ShapeRegistry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registry;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"rectangle"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(40, 30));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&gt;(32, 32));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group);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8B7-291E-3084-8204-5BF9F239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прототипа от класса без конструктора по умолчанию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C8F3-BC91-1C82-5DE3-1907DDE4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Класс-прототип может быть унаследован от другого класса</a:t>
            </a:r>
          </a:p>
          <a:p>
            <a:pPr lvl="1"/>
            <a:r>
              <a:rPr lang="ru-RU" dirty="0"/>
              <a:t>Класс-родитель передаётся в виде параметра шаблона</a:t>
            </a:r>
          </a:p>
          <a:p>
            <a:r>
              <a:rPr lang="ru-RU" dirty="0"/>
              <a:t>Если в родительском классе нет конструктора по умолчанию, </a:t>
            </a:r>
            <a:r>
              <a:rPr lang="en-US" dirty="0" err="1"/>
              <a:t>PrototypeImpl</a:t>
            </a:r>
            <a:r>
              <a:rPr lang="ru-RU" dirty="0"/>
              <a:t> должен позволять своим наследникам передавать параметры выше по иерархии</a:t>
            </a:r>
          </a:p>
          <a:p>
            <a:r>
              <a:rPr lang="ru-RU" dirty="0"/>
              <a:t>Для этого </a:t>
            </a:r>
            <a:r>
              <a:rPr lang="en-US" dirty="0" err="1"/>
              <a:t>PrototypeImpl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dirty="0">
                <a:latin typeface="Consolas" panose="020B0609020204030204" pitchFamily="49" charset="0"/>
              </a:rPr>
              <a:t>using Base::Base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5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8270A-8BEF-8396-3536-0150FC16E496}"/>
              </a:ext>
            </a:extLst>
          </p:cNvPr>
          <p:cNvSpPr txBox="1"/>
          <p:nvPr/>
        </p:nvSpPr>
        <p:spPr>
          <a:xfrm>
            <a:off x="0" y="1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Person</a:t>
            </a:r>
            <a:endParaRPr lang="en-US" sz="16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Do nothing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17105-4D40-944A-56B0-E1458E109DD2}"/>
              </a:ext>
            </a:extLst>
          </p:cNvPr>
          <p:cNvSpPr txBox="1"/>
          <p:nvPr/>
        </p:nvSpPr>
        <p:spPr>
          <a:xfrm>
            <a:off x="6096000" y="1916832"/>
            <a:ext cx="61017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Worker</a:t>
            </a:r>
            <a:endParaRPr lang="en-US" sz="16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works as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E31D8E-C2C8-E7C8-CFBF-77ECC696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39200" y="381605"/>
            <a:ext cx="7441394" cy="6024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28FAE6-4646-86BA-1A93-454CC1E3BB96}"/>
              </a:ext>
            </a:extLst>
          </p:cNvPr>
          <p:cNvSpPr txBox="1"/>
          <p:nvPr/>
        </p:nvSpPr>
        <p:spPr>
          <a:xfrm>
            <a:off x="1453523" y="452101"/>
            <a:ext cx="40876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💩</a:t>
            </a:r>
          </a:p>
        </p:txBody>
      </p:sp>
    </p:spTree>
    <p:extLst>
      <p:ext uri="{BB962C8B-B14F-4D97-AF65-F5344CB8AC3E}">
        <p14:creationId xmlns:p14="http://schemas.microsoft.com/office/powerpoint/2010/main" val="30540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888D-3323-912F-81F7-55381568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Наследование от конкретного класса – 🚩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BDB2-FEBA-550A-B6C1-4858D148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Риск нарушения </a:t>
            </a:r>
            <a:r>
              <a:rPr lang="en-US" dirty="0"/>
              <a:t>LSP (</a:t>
            </a:r>
            <a:r>
              <a:rPr lang="ru-RU" dirty="0"/>
              <a:t>Принципа Подстановки Лисков)</a:t>
            </a:r>
          </a:p>
          <a:p>
            <a:pPr lvl="1"/>
            <a:r>
              <a:rPr lang="ru-RU" dirty="0"/>
              <a:t>Легко нарушить пред/пост условия родителя</a:t>
            </a:r>
          </a:p>
          <a:p>
            <a:r>
              <a:rPr lang="ru-RU" dirty="0"/>
              <a:t>🍸 Хрупкий базовый класс</a:t>
            </a:r>
          </a:p>
          <a:p>
            <a:pPr lvl="1"/>
            <a:r>
              <a:rPr lang="ru-RU" dirty="0"/>
              <a:t>Изменения в базовом классе могут поломать наследника</a:t>
            </a:r>
          </a:p>
          <a:p>
            <a:r>
              <a:rPr lang="ru-RU" dirty="0"/>
              <a:t>🦨 Отвергнутое наследство</a:t>
            </a:r>
          </a:p>
          <a:p>
            <a:r>
              <a:rPr lang="ru-RU" dirty="0"/>
              <a:t>👓 Ухудшение тестируемости и читаемости</a:t>
            </a:r>
          </a:p>
          <a:p>
            <a:r>
              <a:rPr lang="ru-RU" dirty="0"/>
              <a:t>🧬 Возможны проблемы при эволюции родителя</a:t>
            </a:r>
          </a:p>
          <a:p>
            <a:r>
              <a:rPr lang="ru-RU" dirty="0"/>
              <a:t>📉 Снижение производительности и рост потребления памяти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4531-1F9F-8DF9-8A05-7505B2E0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решения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91D1-5563-CDC1-1701-A2F7F4C1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«Шаблонный метод» </a:t>
            </a:r>
            <a:r>
              <a:rPr lang="en-US" dirty="0"/>
              <a:t>/ NVI (Non virtual interface)</a:t>
            </a:r>
            <a:endParaRPr lang="ru-RU" dirty="0"/>
          </a:p>
          <a:p>
            <a:pPr lvl="1"/>
            <a:r>
              <a:rPr lang="ru-RU" dirty="0"/>
              <a:t>Родитель определяет общий сценарий, а наследник меняет «хуки»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/>
              <a:t>final</a:t>
            </a:r>
            <a:r>
              <a:rPr lang="ru-RU" dirty="0"/>
              <a:t> методов в родителе</a:t>
            </a:r>
          </a:p>
          <a:p>
            <a:r>
              <a:rPr lang="ru-RU" dirty="0"/>
              <a:t>Не наследовать </a:t>
            </a:r>
            <a:r>
              <a:rPr lang="en-US" dirty="0"/>
              <a:t>Worker </a:t>
            </a:r>
            <a:r>
              <a:rPr lang="ru-RU" dirty="0"/>
              <a:t>от </a:t>
            </a:r>
            <a:r>
              <a:rPr lang="en-US" dirty="0"/>
              <a:t>Person</a:t>
            </a:r>
            <a:r>
              <a:rPr lang="ru-RU" dirty="0"/>
              <a:t>, а реализовать </a:t>
            </a:r>
            <a:r>
              <a:rPr lang="en-US" dirty="0" err="1"/>
              <a:t>IPerson</a:t>
            </a:r>
            <a:r>
              <a:rPr lang="ru-RU" dirty="0"/>
              <a:t> напрямую</a:t>
            </a:r>
          </a:p>
          <a:p>
            <a:r>
              <a:rPr lang="ru-RU" dirty="0"/>
              <a:t>Вынести общее состояние в композицию</a:t>
            </a:r>
          </a:p>
          <a:p>
            <a:r>
              <a:rPr lang="ru-RU" dirty="0"/>
              <a:t>Ввести чёткие точки расширения (паттерн «Стратегия»)</a:t>
            </a:r>
            <a:endParaRPr lang="en-US" dirty="0"/>
          </a:p>
          <a:p>
            <a:r>
              <a:rPr lang="ru-RU" dirty="0"/>
              <a:t>Использовать </a:t>
            </a:r>
            <a:r>
              <a:rPr lang="en-US" dirty="0" err="1"/>
              <a:t>Mixin</a:t>
            </a:r>
            <a:r>
              <a:rPr lang="en-US" dirty="0"/>
              <a:t>-</a:t>
            </a:r>
            <a:r>
              <a:rPr lang="ru-RU" dirty="0"/>
              <a:t>ы</a:t>
            </a:r>
          </a:p>
        </p:txBody>
      </p:sp>
    </p:spTree>
    <p:extLst>
      <p:ext uri="{BB962C8B-B14F-4D97-AF65-F5344CB8AC3E}">
        <p14:creationId xmlns:p14="http://schemas.microsoft.com/office/powerpoint/2010/main" val="109833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создать копию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Решение, которое не работает</a:t>
            </a:r>
          </a:p>
          <a:p>
            <a:pPr lvl="1"/>
            <a:r>
              <a:rPr lang="ru-RU" dirty="0"/>
              <a:t>Создать «пустой» объект такого же класса и поочерёдно скопировать значения полей из старого объекта в новый</a:t>
            </a:r>
          </a:p>
          <a:p>
            <a:r>
              <a:rPr lang="ru-RU" dirty="0"/>
              <a:t>Проблема 1</a:t>
            </a:r>
          </a:p>
          <a:p>
            <a:pPr lvl="1"/>
            <a:r>
              <a:rPr lang="ru-RU" dirty="0"/>
              <a:t>Часть состояния объекта может быть приватной</a:t>
            </a:r>
          </a:p>
          <a:p>
            <a:r>
              <a:rPr lang="ru-RU" dirty="0"/>
              <a:t>Проблема 2</a:t>
            </a:r>
          </a:p>
          <a:p>
            <a:pPr lvl="1"/>
            <a:r>
              <a:rPr lang="ru-RU" dirty="0"/>
              <a:t>Копирующий код зависит от классов копируемых объектов</a:t>
            </a:r>
          </a:p>
          <a:p>
            <a:pPr lvl="1"/>
            <a:r>
              <a:rPr lang="ru-RU" dirty="0"/>
              <a:t>Нельзя скопировать объект, зная лишь его интерфейс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6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23312-3DB8-BD51-BEEC-D0EB7DBE4D7C}"/>
              </a:ext>
            </a:extLst>
          </p:cNvPr>
          <p:cNvSpPr txBox="1"/>
          <p:nvPr/>
        </p:nvSpPr>
        <p:spPr>
          <a:xfrm>
            <a:off x="0" y="-1"/>
            <a:ext cx="6096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Do nothing */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0EAA1-7C89-E413-4567-91EB3AC62813}"/>
              </a:ext>
            </a:extLst>
          </p:cNvPr>
          <p:cNvSpPr txBox="1"/>
          <p:nvPr/>
        </p:nvSpPr>
        <p:spPr>
          <a:xfrm>
            <a:off x="6096000" y="2087463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works as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C2FCF5-A307-0FE8-7B70-D18044CF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3" y="669562"/>
            <a:ext cx="10269214" cy="5647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63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3362-2D8A-5A1E-CB65-0049BE5A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F72D3-34E2-AFF3-BDB5-C2A9A350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Сильные стороны</a:t>
            </a:r>
          </a:p>
          <a:p>
            <a:pPr lvl="1"/>
            <a:r>
              <a:rPr lang="ru-RU" dirty="0"/>
              <a:t>Больше нет наследования от конкретного класса</a:t>
            </a:r>
          </a:p>
          <a:p>
            <a:pPr lvl="2"/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Person</a:t>
            </a:r>
            <a:r>
              <a:rPr lang="ru-RU" dirty="0"/>
              <a:t> делят общую реализацию через </a:t>
            </a:r>
            <a:r>
              <a:rPr lang="en-US" dirty="0" err="1"/>
              <a:t>PersonImpl</a:t>
            </a:r>
            <a:r>
              <a:rPr lang="en-US" dirty="0"/>
              <a:t>&lt;</a:t>
            </a:r>
            <a:r>
              <a:rPr lang="en-US" dirty="0" err="1"/>
              <a:t>IPerson</a:t>
            </a:r>
            <a:r>
              <a:rPr lang="en-US" dirty="0"/>
              <a:t>&gt;</a:t>
            </a:r>
          </a:p>
          <a:p>
            <a:pPr lvl="1"/>
            <a:r>
              <a:rPr lang="ru-RU" dirty="0"/>
              <a:t>Имя и метод </a:t>
            </a:r>
            <a:r>
              <a:rPr lang="en-US" dirty="0" err="1"/>
              <a:t>GetName</a:t>
            </a:r>
            <a:r>
              <a:rPr lang="ru-RU" dirty="0"/>
              <a:t> находятся внутри </a:t>
            </a:r>
            <a:r>
              <a:rPr lang="en-US" dirty="0" err="1"/>
              <a:t>mixin</a:t>
            </a:r>
            <a:r>
              <a:rPr lang="en-US" dirty="0"/>
              <a:t>-</a:t>
            </a:r>
            <a:r>
              <a:rPr lang="ru-RU" dirty="0"/>
              <a:t>а и нет дублирования кода</a:t>
            </a:r>
          </a:p>
          <a:p>
            <a:pPr lvl="1"/>
            <a:r>
              <a:rPr lang="ru-RU" dirty="0"/>
              <a:t>Больше предсказуемости</a:t>
            </a:r>
          </a:p>
          <a:p>
            <a:r>
              <a:rPr lang="ru-RU" dirty="0"/>
              <a:t>Компромиссы и риски</a:t>
            </a:r>
          </a:p>
          <a:p>
            <a:pPr lvl="1"/>
            <a:r>
              <a:rPr lang="en-US" dirty="0" err="1"/>
              <a:t>GetName</a:t>
            </a:r>
            <a:r>
              <a:rPr lang="en-US" dirty="0"/>
              <a:t> </a:t>
            </a:r>
            <a:r>
              <a:rPr lang="ru-RU" dirty="0"/>
              <a:t>помечен как </a:t>
            </a:r>
            <a:r>
              <a:rPr lang="en-US" dirty="0"/>
              <a:t>final (</a:t>
            </a:r>
            <a:r>
              <a:rPr lang="ru-RU" dirty="0"/>
              <a:t>но это взвешенное решение)</a:t>
            </a:r>
          </a:p>
          <a:p>
            <a:pPr lvl="1"/>
            <a:r>
              <a:rPr lang="ru-RU" dirty="0"/>
              <a:t>Шаблонное наследование усложняет чтение кода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Clone</a:t>
            </a:r>
            <a:r>
              <a:rPr lang="ru-RU" dirty="0"/>
              <a:t> зависит от </a:t>
            </a:r>
            <a:r>
              <a:rPr lang="ru-RU" dirty="0" err="1"/>
              <a:t>копируемости</a:t>
            </a:r>
            <a:r>
              <a:rPr lang="ru-RU" dirty="0"/>
              <a:t> </a:t>
            </a:r>
            <a:r>
              <a:rPr lang="en-US" dirty="0" err="1"/>
              <a:t>Impl</a:t>
            </a:r>
            <a:endParaRPr lang="ru-RU" dirty="0"/>
          </a:p>
          <a:p>
            <a:pPr lvl="1"/>
            <a:r>
              <a:rPr lang="ru-RU" dirty="0"/>
              <a:t>Хрупкая точка в </a:t>
            </a:r>
            <a:r>
              <a:rPr lang="en-US" dirty="0" err="1"/>
              <a:t>PersonImpl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FFEE-94C6-3EDE-90A3-C93D6DD7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усилить </a:t>
            </a:r>
            <a:r>
              <a:rPr lang="en-US" dirty="0" err="1"/>
              <a:t>PrototypeImpl</a:t>
            </a:r>
            <a:r>
              <a:rPr lang="ru-RU" dirty="0"/>
              <a:t> и </a:t>
            </a:r>
            <a:r>
              <a:rPr lang="en-US" dirty="0" err="1"/>
              <a:t>PersonImpl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7FE0-318C-62FE-F4C5-755FE5D4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надёжности за счёт</a:t>
            </a:r>
            <a:r>
              <a:rPr lang="en-US" dirty="0"/>
              <a:t> compile-time</a:t>
            </a:r>
            <a:r>
              <a:rPr lang="ru-RU" dirty="0"/>
              <a:t> проверок</a:t>
            </a:r>
          </a:p>
          <a:p>
            <a:pPr lvl="1"/>
            <a:r>
              <a:rPr lang="ru-RU" dirty="0"/>
              <a:t>С++20 </a:t>
            </a:r>
            <a:r>
              <a:rPr lang="en-US" dirty="0"/>
              <a:t>Concepts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Больше шаблонной магии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2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2E33A8-BB43-C376-9F4D-6C14A9472414}"/>
              </a:ext>
            </a:extLst>
          </p:cNvPr>
          <p:cNvSpPr txBox="1"/>
          <p:nvPr/>
        </p:nvSpPr>
        <p:spPr>
          <a:xfrm>
            <a:off x="0" y="0"/>
            <a:ext cx="12192000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Проверяем, что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 —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полиморфный тип с виртуальным деструктором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Polymorphic =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has_virtual_destructor_v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Проверяем, что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метод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Clone,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возвращающий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CloneInterfaceLike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Polymorphic&lt;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&amp;&amp;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x)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} -&gt;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same_as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&lt;CI&gt;&gt;;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Проверяем, что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наследует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 —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CloneInterface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***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ВАЖНО: без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Base&gt; — MSVC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любит неполные типы ***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PrototypeBaseOk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CloneInterfaceLike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&amp;&amp;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CI&gt;;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CloneInterface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CloneInterface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PrototypeBaseOk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CloneInterface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Перенаправляем параметры в конструктор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&amp;&amp;...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)...)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[[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CloneInterface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Безопасная точка для «жёстких» проверок, если очень хочется: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&lt;Base,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is_copy_constructible_v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441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EE98A-AFE6-C6A6-EB88-F4C68F4AA0C8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Проверяем, что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метод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возвращающий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NameInterfaceLike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Polymorphic&lt;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&amp;&amp;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b)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} -&gt;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same_as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&lt;std::string&gt;;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Проверяем, что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использовать для инициализации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s) { std::string{ s }; 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Реализация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добавляющая поле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реализующая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GetName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NameInterfaceLike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Base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должен иметь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GetName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Base::Base;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от любого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StringLike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is_nothrow_constructible_v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&lt;std::string, S&gt;)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&gt;(name))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std::string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808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2FECF-037F-53D2-D3FD-A443364DF77F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forward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PersonBase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корректно наследуем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ctors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*/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forward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WorkerBase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works as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0313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и удаление продуктов во время выполнения</a:t>
            </a:r>
          </a:p>
          <a:p>
            <a:pPr lvl="1"/>
            <a:r>
              <a:rPr lang="ru-RU" dirty="0"/>
              <a:t>Клиенту просто сообщается о новом экземпляре-прототипе</a:t>
            </a:r>
          </a:p>
          <a:p>
            <a:r>
              <a:rPr lang="ru-RU" dirty="0"/>
              <a:t>Спецификация новых объектов путем изменения значений</a:t>
            </a:r>
          </a:p>
          <a:p>
            <a:pPr lvl="1"/>
            <a:r>
              <a:rPr lang="ru-RU" dirty="0"/>
              <a:t>Клонированный и слегка модифицированный экземпляр прототипа может быть также зарегистрирован в роли прототипа</a:t>
            </a:r>
          </a:p>
          <a:p>
            <a:r>
              <a:rPr lang="ru-RU" dirty="0"/>
              <a:t>Иногда копирование объекта может оказаться эффективнее создания нового объекта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Специфицирование новых объектов путем изменения структуры существующих</a:t>
            </a:r>
          </a:p>
          <a:p>
            <a:r>
              <a:rPr lang="ru-RU" dirty="0"/>
              <a:t>Уменьшение числа подклассов</a:t>
            </a:r>
          </a:p>
          <a:p>
            <a:pPr lvl="1"/>
            <a:r>
              <a:rPr lang="ru-RU" dirty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1"/>
            <a:r>
              <a:rPr lang="ru-RU" dirty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/>
              <a:t>Динамическое конфигурирование приложения</a:t>
            </a:r>
          </a:p>
          <a:p>
            <a:pPr lvl="1"/>
            <a:r>
              <a:rPr lang="ru-RU" dirty="0"/>
              <a:t>Динамически загружаемые классы прототипов регистрируют свои экземпляры в «</a:t>
            </a:r>
            <a:r>
              <a:rPr lang="ru-RU" b="1" dirty="0"/>
              <a:t>диспетчере прототипов</a:t>
            </a:r>
            <a:r>
              <a:rPr lang="ru-RU" dirty="0"/>
              <a:t>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4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прототип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подкласс класса </a:t>
            </a:r>
            <a:r>
              <a:rPr lang="en-US" dirty="0"/>
              <a:t>Prototype </a:t>
            </a:r>
            <a:r>
              <a:rPr lang="ru-RU" dirty="0"/>
              <a:t>должен реализовывать операцию </a:t>
            </a:r>
            <a:r>
              <a:rPr lang="en-US" dirty="0"/>
              <a:t>Clone</a:t>
            </a:r>
            <a:endParaRPr lang="ru-RU" dirty="0"/>
          </a:p>
          <a:p>
            <a:r>
              <a:rPr lang="ru-RU" dirty="0"/>
              <a:t>Для уже существующих классов реализация операции клонирования может быть проблематичной</a:t>
            </a:r>
          </a:p>
          <a:p>
            <a:r>
              <a:rPr lang="ru-RU" dirty="0"/>
              <a:t>В ряде случаев задача «глубокого» клонирования может быть нетривиальной</a:t>
            </a:r>
          </a:p>
          <a:p>
            <a:pPr lvl="1"/>
            <a:r>
              <a:rPr lang="ru-RU" dirty="0"/>
              <a:t>Во внутреннем представлении объекта содержатся другие объекты</a:t>
            </a:r>
          </a:p>
          <a:p>
            <a:pPr lvl="1"/>
            <a:r>
              <a:rPr lang="ru-RU" dirty="0"/>
              <a:t>Внутри объекта присутствуют круговые ссылки.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2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69DAA-AC90-73B2-4A71-BF5AE32D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через Стирание типов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2F571-274D-432C-2F77-C19C79BFC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9060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9DEB9B-2860-5547-CD94-0FC8233EBA5F}"/>
              </a:ext>
            </a:extLst>
          </p:cNvPr>
          <p:cNvSpPr txBox="1"/>
          <p:nvPr/>
        </p:nvSpPr>
        <p:spPr>
          <a:xfrm>
            <a:off x="0" y="0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circle with radius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«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std::numbers::pi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7307E-F9B3-2E04-D30E-DA1D663AFEA8}"/>
              </a:ext>
            </a:extLst>
          </p:cNvPr>
          <p:cNvSpPr txBox="1"/>
          <p:nvPr/>
        </p:nvSpPr>
        <p:spPr>
          <a:xfrm>
            <a:off x="6098654" y="0"/>
            <a:ext cx="61150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rectangle with width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height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«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8412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1B94-79C7-10C5-8DA8-4A03D1FC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</a:t>
            </a:r>
            <a:r>
              <a:rPr lang="ru-RU" dirty="0"/>
              <a:t>через стирание типов (</a:t>
            </a:r>
            <a:r>
              <a:rPr lang="en-US" dirty="0"/>
              <a:t>type erasure)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C955-2619-0D30-71AA-BAF68511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Идея: использовать стирание типов</a:t>
            </a:r>
            <a:endParaRPr lang="ru-RU" dirty="0"/>
          </a:p>
          <a:p>
            <a:pPr lvl="1"/>
            <a:r>
              <a:rPr lang="ru-RU" dirty="0"/>
              <a:t>Вместо наследования — хранение объекта внутри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any</a:t>
            </a:r>
            <a:endParaRPr lang="ru-RU" dirty="0"/>
          </a:p>
          <a:p>
            <a:pPr lvl="1"/>
            <a:r>
              <a:rPr lang="ru-RU" dirty="0"/>
              <a:t>Доступ к поведению через обёртку (</a:t>
            </a:r>
            <a:r>
              <a:rPr lang="ru-RU" dirty="0" err="1"/>
              <a:t>Draw</a:t>
            </a:r>
            <a:r>
              <a:rPr lang="ru-RU" dirty="0"/>
              <a:t>, </a:t>
            </a:r>
            <a:r>
              <a:rPr lang="ru-RU" dirty="0" err="1"/>
              <a:t>GetArea</a:t>
            </a:r>
            <a:r>
              <a:rPr lang="ru-RU" dirty="0"/>
              <a:t>), которая делает </a:t>
            </a:r>
            <a:r>
              <a:rPr lang="ru-RU" dirty="0" err="1"/>
              <a:t>any_cast</a:t>
            </a:r>
            <a:endParaRPr lang="ru-RU" dirty="0"/>
          </a:p>
          <a:p>
            <a:pPr lvl="1"/>
            <a:r>
              <a:rPr lang="ru-RU" dirty="0"/>
              <a:t>Получаем </a:t>
            </a:r>
            <a:r>
              <a:rPr lang="ru-RU" b="1" dirty="0" err="1"/>
              <a:t>value</a:t>
            </a:r>
            <a:r>
              <a:rPr lang="ru-RU" b="1" dirty="0"/>
              <a:t>-семантику</a:t>
            </a:r>
            <a:r>
              <a:rPr lang="ru-RU" dirty="0"/>
              <a:t>: объекты лежат прямо в контейнере, без кучи и указателей</a:t>
            </a:r>
          </a:p>
          <a:p>
            <a:r>
              <a:rPr lang="ru-RU" b="1" dirty="0"/>
              <a:t>Что такое </a:t>
            </a:r>
            <a:r>
              <a:rPr lang="ru-RU" b="1" dirty="0" err="1"/>
              <a:t>std</a:t>
            </a:r>
            <a:r>
              <a:rPr lang="ru-RU" b="1" dirty="0"/>
              <a:t>::</a:t>
            </a:r>
            <a:r>
              <a:rPr lang="ru-RU" b="1" dirty="0" err="1"/>
              <a:t>any</a:t>
            </a:r>
            <a:endParaRPr lang="ru-RU" dirty="0"/>
          </a:p>
          <a:p>
            <a:pPr lvl="1"/>
            <a:r>
              <a:rPr lang="ru-RU" dirty="0"/>
              <a:t>Контейнер для значения произвольного типа</a:t>
            </a:r>
          </a:p>
          <a:p>
            <a:pPr lvl="1"/>
            <a:r>
              <a:rPr lang="ru-RU" dirty="0"/>
              <a:t>Хранит копию объекта и его </a:t>
            </a:r>
            <a:r>
              <a:rPr lang="ru-RU" dirty="0" err="1"/>
              <a:t>type_info</a:t>
            </a:r>
            <a:endParaRPr lang="ru-RU" dirty="0"/>
          </a:p>
          <a:p>
            <a:pPr lvl="1"/>
            <a:r>
              <a:rPr lang="ru-RU" dirty="0"/>
              <a:t>Доступ к значению через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any_cast</a:t>
            </a:r>
            <a:endParaRPr lang="ru-RU" dirty="0"/>
          </a:p>
          <a:p>
            <a:pPr lvl="1"/>
            <a:r>
              <a:rPr lang="ru-RU" dirty="0"/>
              <a:t>Удобно, когда типы заранее неизвестны, но нужен единый интерфейс доступа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47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DBE65-A6D5-9F05-D691-85F414B0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CEC30-35A3-64FC-854D-90D77CAAC565}"/>
              </a:ext>
            </a:extLst>
          </p:cNvPr>
          <p:cNvSpPr/>
          <p:nvPr/>
        </p:nvSpPr>
        <p:spPr>
          <a:xfrm>
            <a:off x="838200" y="2522314"/>
            <a:ext cx="4033664" cy="26348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11E63-F87E-5FD5-5A12-6317A2C9BED1}"/>
              </a:ext>
            </a:extLst>
          </p:cNvPr>
          <p:cNvSpPr/>
          <p:nvPr/>
        </p:nvSpPr>
        <p:spPr>
          <a:xfrm>
            <a:off x="1270856" y="2687625"/>
            <a:ext cx="316835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for small objects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63687-C627-9628-F2DE-DF30CC2BC5A1}"/>
              </a:ext>
            </a:extLst>
          </p:cNvPr>
          <p:cNvSpPr/>
          <p:nvPr/>
        </p:nvSpPr>
        <p:spPr>
          <a:xfrm>
            <a:off x="1270856" y="3573016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307C91-3ED6-ACE8-0F95-D6B0054E17D8}"/>
              </a:ext>
            </a:extLst>
          </p:cNvPr>
          <p:cNvSpPr/>
          <p:nvPr/>
        </p:nvSpPr>
        <p:spPr>
          <a:xfrm>
            <a:off x="1270856" y="4127685"/>
            <a:ext cx="316835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Object in 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5011E5-0918-9BCA-D362-BABA6CA69457}"/>
              </a:ext>
            </a:extLst>
          </p:cNvPr>
          <p:cNvSpPr/>
          <p:nvPr/>
        </p:nvSpPr>
        <p:spPr>
          <a:xfrm>
            <a:off x="8040216" y="1690688"/>
            <a:ext cx="288032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C2AB7-E9F6-D1A6-A772-40AFAEE42397}"/>
              </a:ext>
            </a:extLst>
          </p:cNvPr>
          <p:cNvSpPr/>
          <p:nvPr/>
        </p:nvSpPr>
        <p:spPr>
          <a:xfrm>
            <a:off x="8256240" y="2522314"/>
            <a:ext cx="2448272" cy="1194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8D6A47-628E-C9BA-D589-05D64478A2D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439208" y="3119673"/>
            <a:ext cx="3817032" cy="1368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87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9E23-CCD5-9BDA-95E8-0FCEFC004CD0}"/>
              </a:ext>
            </a:extLst>
          </p:cNvPr>
          <p:cNvSpPr txBox="1"/>
          <p:nvPr/>
        </p:nvSpPr>
        <p:spPr>
          <a:xfrm>
            <a:off x="0" y="-744"/>
            <a:ext cx="688808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std::any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57DF5-D005-E3F4-5EE5-3CBD60C3B09E}"/>
              </a:ext>
            </a:extLst>
          </p:cNvPr>
          <p:cNvSpPr txBox="1"/>
          <p:nvPr/>
        </p:nvSpPr>
        <p:spPr>
          <a:xfrm>
            <a:off x="6240016" y="2734593"/>
            <a:ext cx="561662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TEST_CASE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Wrong shape tests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wont_work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CHECK_THROWS_AS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bad_any_cast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CHECK_THROWS_AS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bad_any_cast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4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1315F-54F7-FFCF-7800-71C21C310CBB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&amp;&amp; !std::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m_getter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&amp;&gt;(a);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m_getter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m_getter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std::any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(*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m_getter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876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CE707-402D-DEA1-E680-E2F93A3C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8A8BDF-9C47-79BC-06BD-A85ADE2C8E48}"/>
              </a:ext>
            </a:extLst>
          </p:cNvPr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derived_from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&lt;Type&gt;&amp;&gt;(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GetImpl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derived_from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&lt;Type&gt;&amp;&gt;(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GetImpl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36FDD-E269-41E4-70F9-C6717DA17168}"/>
              </a:ext>
            </a:extLst>
          </p:cNvPr>
          <p:cNvSpPr txBox="1"/>
          <p:nvPr/>
        </p:nvSpPr>
        <p:spPr>
          <a:xfrm>
            <a:off x="4229988" y="4272677"/>
            <a:ext cx="79297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TEST_CASE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Shape tests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Approx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78.53981633974483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Approx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Approx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Approx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053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E51ED-3D0D-1D9A-F9D3-F3D7023CD97C}"/>
              </a:ext>
            </a:extLst>
          </p:cNvPr>
          <p:cNvSpPr txBox="1"/>
          <p:nvPr/>
        </p:nvSpPr>
        <p:spPr>
          <a:xfrm>
            <a:off x="0" y="15564"/>
            <a:ext cx="11712624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Reserved construction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Construction with std::any                                100             1    73.6837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715.068 us    684.874 us    751.576 us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169.615 us    148.353 us     208.34 us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Construction in heap                                      100             1    485.803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4.71804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</a:rPr>
              <a:t>    4.65594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</a:rPr>
              <a:t>    4.79949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359.564 us    291.062 us    473.204 us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Unreserved construction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Construction with std::any                                100             1    82.1289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 874.69 us    844.225 us    900.478 us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142.832 us    122.962 us    160.656 us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Construction in heap                                      100             1    491.956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4.66235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</a:rPr>
              <a:t>    4.60242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</a:rPr>
              <a:t>    4.74719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361.205 us    276.129 us    484.675 us</a:t>
            </a:r>
          </a:p>
        </p:txBody>
      </p:sp>
    </p:spTree>
    <p:extLst>
      <p:ext uri="{BB962C8B-B14F-4D97-AF65-F5344CB8AC3E}">
        <p14:creationId xmlns:p14="http://schemas.microsoft.com/office/powerpoint/2010/main" val="2816319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BBEEB-4129-B8CB-9E5B-5A9AA62B44EB}"/>
              </a:ext>
            </a:extLst>
          </p:cNvPr>
          <p:cNvSpPr txBox="1"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Area computation benchmarks (sum over container)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&gt;                          100             1    23.9244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253.716 us    244.279 us    281.763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75.6673 us    30.7896 us    164.628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naive::Shape (std::any)                     100             1    35.5305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397.187 us    383.295 us    416.337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82.0823 us    64.2523 us    109.758 us</a:t>
            </a:r>
          </a:p>
        </p:txBody>
      </p:sp>
    </p:spTree>
    <p:extLst>
      <p:ext uri="{BB962C8B-B14F-4D97-AF65-F5344CB8AC3E}">
        <p14:creationId xmlns:p14="http://schemas.microsoft.com/office/powerpoint/2010/main" val="1338694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FCC35-EF43-D307-6453-F18EB38D3F59}"/>
              </a:ext>
            </a:extLst>
          </p:cNvPr>
          <p:cNvSpPr txBox="1"/>
          <p:nvPr/>
        </p:nvSpPr>
        <p:spPr>
          <a:xfrm>
            <a:off x="-1960" y="0"/>
            <a:ext cx="121939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от любого наследника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от самого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Shape)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&amp;&amp; !std::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same_as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снимаем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cvref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→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внутрь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кладём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НЕконстантный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.emplace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value-semantics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Ребиндер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знает реальный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умеет вернуть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std::any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&amp;&gt;(a);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кешируем адрес внутри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std::any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type-erased «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ребиндер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»: знает реальный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возвращает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(*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кеш «горячего» указателя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98999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ECC62-75D1-C3D6-459C-4E6F3B45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5C6C97-5A41-3A74-4573-0B28F97053AA}"/>
              </a:ext>
            </a:extLst>
          </p:cNvPr>
          <p:cNvSpPr txBox="1"/>
          <p:nvPr/>
        </p:nvSpPr>
        <p:spPr>
          <a:xfrm>
            <a:off x="-1960" y="0"/>
            <a:ext cx="1749794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Специальные члены — просто переносим/копируем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ребиндим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указатель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?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843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Операция копирования должна выполняться самим объектом</a:t>
            </a:r>
          </a:p>
          <a:p>
            <a:pPr lvl="1"/>
            <a:r>
              <a:rPr lang="ru-RU" dirty="0"/>
              <a:t>Решается доступ к приватным полям</a:t>
            </a:r>
          </a:p>
          <a:p>
            <a:r>
              <a:rPr lang="ru-RU" dirty="0"/>
              <a:t>Чтобы копировать все объекты, нужен интерфейс, поддерживающий клонирование</a:t>
            </a:r>
          </a:p>
          <a:p>
            <a:r>
              <a:rPr lang="ru-RU" dirty="0"/>
              <a:t>В интерфейсе должен быть метод, выполняющий клонирование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2678-52F4-54FD-8CBD-9FF6C7C8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82BD2-38DB-0651-FB00-DC382C00A002}"/>
              </a:ext>
            </a:extLst>
          </p:cNvPr>
          <p:cNvSpPr txBox="1"/>
          <p:nvPr/>
        </p:nvSpPr>
        <p:spPr>
          <a:xfrm>
            <a:off x="-1960" y="0"/>
            <a:ext cx="174979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4404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E3AD-21CB-C95A-EFFD-36C95C0B6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7877D-D427-5996-84E9-A37F950196D3}"/>
              </a:ext>
            </a:extLst>
          </p:cNvPr>
          <p:cNvSpPr txBox="1"/>
          <p:nvPr/>
        </p:nvSpPr>
        <p:spPr>
          <a:xfrm>
            <a:off x="-1960" y="0"/>
            <a:ext cx="1749794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Публичный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нужен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неявно приводим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 → const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&lt;Type&gt;&amp;&gt;(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&lt;Type&gt;&amp;&gt;(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GetMutableInterface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Shape is empty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 → const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 (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GetMutableInterface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Shape is empty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0905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0DE397-CD76-A4D1-6C42-E5F80E7CC5F8}"/>
              </a:ext>
            </a:extLst>
          </p:cNvPr>
          <p:cNvSpPr txBox="1"/>
          <p:nvPr/>
        </p:nvSpPr>
        <p:spPr>
          <a:xfrm>
            <a:off x="0" y="188640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Micro-benchmark: sum of areas (any: naive vs optimized vs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any (naive </a:t>
            </a:r>
            <a:r>
              <a:rPr lang="en-US" dirty="0" err="1">
                <a:latin typeface="Consolas" panose="020B0609020204030204" pitchFamily="49" charset="0"/>
              </a:rPr>
              <a:t>any_cast</a:t>
            </a:r>
            <a:r>
              <a:rPr lang="en-US" dirty="0">
                <a:latin typeface="Consolas" panose="020B0609020204030204" pitchFamily="49" charset="0"/>
              </a:rPr>
              <a:t> per call)               100             1    32.7731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352.781 us    349.432 us    356.998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19.0993 us    15.3486 us    24.7735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any (cached 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*)                        100             1     23.976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223.703 us    220.876 us    230.994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21.3675 us    9.61012 us    43.0925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&gt;                          100             1    23.6979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230.553 us    226.233 us    242.773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  34.12 us    14.1133 us    72.6808 us</a:t>
            </a:r>
          </a:p>
        </p:txBody>
      </p:sp>
    </p:spTree>
    <p:extLst>
      <p:ext uri="{BB962C8B-B14F-4D97-AF65-F5344CB8AC3E}">
        <p14:creationId xmlns:p14="http://schemas.microsoft.com/office/powerpoint/2010/main" val="2621760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489BD2-8AED-257C-64D4-E13D7E9B1E8A}"/>
              </a:ext>
            </a:extLst>
          </p:cNvPr>
          <p:cNvSpPr txBox="1"/>
          <p:nvPr/>
        </p:nvSpPr>
        <p:spPr>
          <a:xfrm>
            <a:off x="0" y="-1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Micro-benchmark: sum of areas (any: naive vs optimized vs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any (naive </a:t>
            </a:r>
            <a:r>
              <a:rPr lang="en-US" dirty="0" err="1">
                <a:latin typeface="Consolas" panose="020B0609020204030204" pitchFamily="49" charset="0"/>
              </a:rPr>
              <a:t>any_cast</a:t>
            </a:r>
            <a:r>
              <a:rPr lang="en-US" dirty="0">
                <a:latin typeface="Consolas" panose="020B0609020204030204" pitchFamily="49" charset="0"/>
              </a:rPr>
              <a:t> per call)               100             1    27.2882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269.952 us    265.312 us    278.884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 31.566 us     17.618 us    52.2764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any (cached 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*)                        100             1    13.8315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135.007 us    130.236 us    147.138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35.0655 us    7.45256 us    66.2578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&gt;                          100             1    13.0301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134.253 us     130.02 us      142.4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28.8908 us    18.0161 us    49.5013 us</a:t>
            </a:r>
          </a:p>
        </p:txBody>
      </p:sp>
    </p:spTree>
    <p:extLst>
      <p:ext uri="{BB962C8B-B14F-4D97-AF65-F5344CB8AC3E}">
        <p14:creationId xmlns:p14="http://schemas.microsoft.com/office/powerpoint/2010/main" val="3740789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9F703-FD1C-A689-9A4B-36E16305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Рекомендуемый доклад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6C07BB-654F-C4A5-4CA7-77DBFB971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844824"/>
            <a:ext cx="10515600" cy="2572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B644F-1B31-F8E4-98BA-E8E6EF506360}"/>
              </a:ext>
            </a:extLst>
          </p:cNvPr>
          <p:cNvSpPr txBox="1"/>
          <p:nvPr/>
        </p:nvSpPr>
        <p:spPr>
          <a:xfrm>
            <a:off x="2351584" y="610738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https://www.youtube.com/watch?v=hv2aW3elTG0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F147F-DC32-2DB1-B40A-58EB19BFF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304" y="3880950"/>
            <a:ext cx="273405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6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28C3F-D032-8C3B-5594-520CBF1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9CC6D-2F3A-1B7D-BE0F-79741351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«Прототип»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новые экземпляры путём копирования существующих экземпляров</a:t>
            </a:r>
          </a:p>
          <a:p>
            <a:r>
              <a:rPr lang="ru-RU" dirty="0"/>
              <a:t>Результат: клиент может создавать новые экземпляры объектов, не зная их конкретные типы</a:t>
            </a:r>
          </a:p>
          <a:p>
            <a:r>
              <a:rPr lang="ru-RU" dirty="0"/>
              <a:t>Скрывает от клиента конкретные классы продуктов, уменьшая количество известных клиенту имен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9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«Прототип»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626" y="2927927"/>
            <a:ext cx="7244892" cy="3738834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487488" y="1789065"/>
            <a:ext cx="3528597" cy="1237240"/>
            <a:chOff x="35291" y="1690687"/>
            <a:chExt cx="3528597" cy="1237240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690687"/>
              <a:ext cx="31683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Создает новый объект, обращаясь к прототипу с запросом клонировать себя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5291" y="2429164"/>
              <a:ext cx="410882" cy="498763"/>
            </a:xfrm>
            <a:custGeom>
              <a:avLst/>
              <a:gdLst>
                <a:gd name="connsiteX0" fmla="*/ 300045 w 410882"/>
                <a:gd name="connsiteY0" fmla="*/ 0 h 498763"/>
                <a:gd name="connsiteX1" fmla="*/ 22954 w 410882"/>
                <a:gd name="connsiteY1" fmla="*/ 166254 h 498763"/>
                <a:gd name="connsiteX2" fmla="*/ 59900 w 410882"/>
                <a:gd name="connsiteY2" fmla="*/ 387927 h 498763"/>
                <a:gd name="connsiteX3" fmla="*/ 410882 w 410882"/>
                <a:gd name="connsiteY3" fmla="*/ 498763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882" h="498763">
                  <a:moveTo>
                    <a:pt x="300045" y="0"/>
                  </a:moveTo>
                  <a:cubicBezTo>
                    <a:pt x="181511" y="50800"/>
                    <a:pt x="62978" y="101600"/>
                    <a:pt x="22954" y="166254"/>
                  </a:cubicBezTo>
                  <a:cubicBezTo>
                    <a:pt x="-17070" y="230909"/>
                    <a:pt x="-4755" y="332509"/>
                    <a:pt x="59900" y="387927"/>
                  </a:cubicBezTo>
                  <a:cubicBezTo>
                    <a:pt x="124555" y="443345"/>
                    <a:pt x="267718" y="471054"/>
                    <a:pt x="410882" y="4987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960096" y="1789065"/>
            <a:ext cx="2376264" cy="1074208"/>
            <a:chOff x="5436096" y="1789065"/>
            <a:chExt cx="2376264" cy="1074208"/>
          </a:xfrm>
        </p:grpSpPr>
        <p:sp>
          <p:nvSpPr>
            <p:cNvPr id="7" name="TextBox 6"/>
            <p:cNvSpPr txBox="1"/>
            <p:nvPr/>
          </p:nvSpPr>
          <p:spPr>
            <a:xfrm>
              <a:off x="5436096" y="1789065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Объявляет интерфейс для клонирования самого себя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086764" y="2336800"/>
              <a:ext cx="296306" cy="526473"/>
            </a:xfrm>
            <a:custGeom>
              <a:avLst/>
              <a:gdLst>
                <a:gd name="connsiteX0" fmla="*/ 203200 w 296306"/>
                <a:gd name="connsiteY0" fmla="*/ 0 h 526473"/>
                <a:gd name="connsiteX1" fmla="*/ 286327 w 296306"/>
                <a:gd name="connsiteY1" fmla="*/ 240145 h 526473"/>
                <a:gd name="connsiteX2" fmla="*/ 0 w 296306"/>
                <a:gd name="connsiteY2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06" h="526473">
                  <a:moveTo>
                    <a:pt x="203200" y="0"/>
                  </a:moveTo>
                  <a:cubicBezTo>
                    <a:pt x="261697" y="76200"/>
                    <a:pt x="320194" y="152400"/>
                    <a:pt x="286327" y="240145"/>
                  </a:cubicBezTo>
                  <a:cubicBezTo>
                    <a:pt x="252460" y="327890"/>
                    <a:pt x="126230" y="427181"/>
                    <a:pt x="0" y="52647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8274386" y="3765180"/>
            <a:ext cx="2376264" cy="1032164"/>
            <a:chOff x="6301757" y="3429000"/>
            <a:chExt cx="2376264" cy="1032164"/>
          </a:xfrm>
        </p:grpSpPr>
        <p:sp>
          <p:nvSpPr>
            <p:cNvPr id="8" name="TextBox 7"/>
            <p:cNvSpPr txBox="1"/>
            <p:nvPr/>
          </p:nvSpPr>
          <p:spPr>
            <a:xfrm>
              <a:off x="6301757" y="34290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Реализует операцию клонирования самого себя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12000" y="3980873"/>
              <a:ext cx="637309" cy="480291"/>
            </a:xfrm>
            <a:custGeom>
              <a:avLst/>
              <a:gdLst>
                <a:gd name="connsiteX0" fmla="*/ 637309 w 637309"/>
                <a:gd name="connsiteY0" fmla="*/ 0 h 480291"/>
                <a:gd name="connsiteX1" fmla="*/ 304800 w 637309"/>
                <a:gd name="connsiteY1" fmla="*/ 323272 h 480291"/>
                <a:gd name="connsiteX2" fmla="*/ 0 w 637309"/>
                <a:gd name="connsiteY2" fmla="*/ 480291 h 48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09" h="480291">
                  <a:moveTo>
                    <a:pt x="637309" y="0"/>
                  </a:moveTo>
                  <a:cubicBezTo>
                    <a:pt x="524163" y="121612"/>
                    <a:pt x="411018" y="243224"/>
                    <a:pt x="304800" y="323272"/>
                  </a:cubicBezTo>
                  <a:cubicBezTo>
                    <a:pt x="198582" y="403320"/>
                    <a:pt x="99291" y="441805"/>
                    <a:pt x="0" y="48029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7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</a:t>
            </a:r>
            <a:r>
              <a:rPr lang="ru-RU" dirty="0"/>
              <a:t> обращается к </a:t>
            </a:r>
            <a:r>
              <a:rPr lang="ru-RU" b="1" dirty="0"/>
              <a:t>прототипу</a:t>
            </a:r>
            <a:r>
              <a:rPr lang="ru-RU" dirty="0"/>
              <a:t>, чтобы тот создал свою копию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23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Применимость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во время выполнения</a:t>
            </a:r>
          </a:p>
          <a:p>
            <a:pPr lvl="2"/>
            <a:r>
              <a:rPr lang="ru-RU" dirty="0"/>
              <a:t>Например, с помощью динамической загрузки</a:t>
            </a:r>
          </a:p>
          <a:p>
            <a:r>
              <a:rPr lang="ru-RU" dirty="0"/>
              <a:t>Избежание построения иерархий классов или фабрик, параллельных иерархии классов продуктов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не должен зависеть от классов копируемых объектов</a:t>
            </a:r>
          </a:p>
          <a:p>
            <a:pPr lvl="1"/>
            <a:r>
              <a:rPr lang="ru-RU" dirty="0"/>
              <a:t>Паттерн предоставляет общий интерфейс для работы с прототипами</a:t>
            </a:r>
          </a:p>
          <a:p>
            <a:r>
              <a:rPr lang="ru-RU" dirty="0"/>
              <a:t>Есть много подклассов, отличающихся начальными значениями полей</a:t>
            </a:r>
          </a:p>
          <a:p>
            <a:pPr lvl="1"/>
            <a:r>
              <a:rPr lang="ru-RU" dirty="0"/>
              <a:t>Паттерн предлагает использовать набор прототипов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6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PRESENTATION_COURSE_TITLE" val="prototype"/>
  <p:tag name="ISPRING_LMS_API_VERSION" val="Experience API"/>
  <p:tag name="ISPRING_ULTRA_SCORM_COURSE_ID" val="AC95B9CB-2D3D-4F76-8523-55D752332B54"/>
  <p:tag name="ISPRING_CMI5_LAUNCH_METHOD" val="any window"/>
  <p:tag name="ISPRINGONLINEFOLDERID" val="0"/>
  <p:tag name="ISPRING_SCORM_RATE_SLIDES" val="0"/>
  <p:tag name="ISPRING_SCORM_PASSING_SCORE" val="0.000000"/>
  <p:tag name="ISPRING_CURRENT_PLAYER_ID" val="universal"/>
  <p:tag name="ISPRING_PRESENTATION_TITLE" val="prototype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_OUTPUT_FOLDER" val="[[&quot;(\uFFFDG&gt;{9C96D814-AC7A-4E76-A11B-A40A46B24955}&quot;,&quot;C:\\teaching\\ood\\ood\\lectures\\14.prototype&quot;],[&quot;ӹ\uFFFD\uFFFD{040CDB75-1F2E-450F-8275-E9D5176AD77C}&quot;,&quot;C:\\teaching\\ood\\ood\\lectures\\14.prototyp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wordSettings&quot;:{&quot;printCopies&quot;:1},&quot;studioSettings&quot;:{}}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75FFA3-EE0D-45BD-B865-4AB94EF9E908}:2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90693B2-AB0B-4866-B7D5-8081B58DF272}:2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BB42112-1E37-4149-A39D-915906203B06}:27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4FF1905-89DB-46BE-B99D-C7549AF59DA3}:2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21454EC-3554-406D-A0A6-5DBC3B1FDAEE}:2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98C6654-5A46-48E2-A350-25398A2E1CA5}:2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BE441DB-703D-4B1A-B973-4BF0971C522F}:2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A064131-701A-44EB-82EB-15C375AAB257}:2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A15B677-5815-4F7F-9EC1-B01F2BC31BA9}:2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DF7B175-88A1-4A85-BCBC-A0F04A0D9C5C}:2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9BACD10-1ADC-4E99-AC32-9A513D785491}:2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4734F28-4A46-4E0C-BC05-176F90ABEA05}:2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9FA9616-C38D-4DA7-8D42-B8CE2DAC1642}:2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C92BCD7-D7D0-4844-83F2-93A287BA803F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C8568BE-7CC3-40D4-AE40-903E64BB0586}:2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4A24AE5-FD83-4A3A-A8BC-72A327413F5F}:2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7922</TotalTime>
  <Words>7794</Words>
  <Application>Microsoft Office PowerPoint</Application>
  <PresentationFormat>Widescreen</PresentationFormat>
  <Paragraphs>850</Paragraphs>
  <Slides>45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Aptos</vt:lpstr>
      <vt:lpstr>Aptos Display</vt:lpstr>
      <vt:lpstr>Arial</vt:lpstr>
      <vt:lpstr>Calibri</vt:lpstr>
      <vt:lpstr>Consolas</vt:lpstr>
      <vt:lpstr>Office Theme</vt:lpstr>
      <vt:lpstr>Паттерн «Прототип» (Prototype)</vt:lpstr>
      <vt:lpstr>Задача – создать копию объекта</vt:lpstr>
      <vt:lpstr>PowerPoint Presentation</vt:lpstr>
      <vt:lpstr>Решение</vt:lpstr>
      <vt:lpstr>Паттерн «Прототип»</vt:lpstr>
      <vt:lpstr>Структура паттерна «Прототип»</vt:lpstr>
      <vt:lpstr>Отношения между участниками паттерна</vt:lpstr>
      <vt:lpstr>Применимость паттерна «Прототип»</vt:lpstr>
      <vt:lpstr>Применимость</vt:lpstr>
      <vt:lpstr>PowerPoint Presentation</vt:lpstr>
      <vt:lpstr>Клонирование окружности</vt:lpstr>
      <vt:lpstr>Анализ решения</vt:lpstr>
      <vt:lpstr>Обобщенная реализация прототипа</vt:lpstr>
      <vt:lpstr>PowerPoint Presentation</vt:lpstr>
      <vt:lpstr>PowerPoint Presentation</vt:lpstr>
      <vt:lpstr>Наследование прототипа от класса без конструктора по умолчанию</vt:lpstr>
      <vt:lpstr>PowerPoint Presentation</vt:lpstr>
      <vt:lpstr>Наследование от конкретного класса – 🚩 </vt:lpstr>
      <vt:lpstr>Методы решения</vt:lpstr>
      <vt:lpstr>PowerPoint Presentation</vt:lpstr>
      <vt:lpstr>Анализ решения</vt:lpstr>
      <vt:lpstr>Как можно усилить PrototypeImpl и PersonImpl</vt:lpstr>
      <vt:lpstr>PowerPoint Presentation</vt:lpstr>
      <vt:lpstr>PowerPoint Presentation</vt:lpstr>
      <vt:lpstr>PowerPoint Presentation</vt:lpstr>
      <vt:lpstr>Преимущества использования паттерна «Прототип»</vt:lpstr>
      <vt:lpstr>Преимущества использования паттерна «Прототип»</vt:lpstr>
      <vt:lpstr>Недостатки паттерна прототип</vt:lpstr>
      <vt:lpstr>Решение задачи через Стирание типов</vt:lpstr>
      <vt:lpstr>PowerPoint Presentation</vt:lpstr>
      <vt:lpstr>Shape через стирание типов (type erasure)</vt:lpstr>
      <vt:lpstr>std::any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Рекомендуемый доклад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Vivid</dc:creator>
  <cp:lastModifiedBy>Алексей Малов</cp:lastModifiedBy>
  <cp:revision>650</cp:revision>
  <dcterms:created xsi:type="dcterms:W3CDTF">2016-02-02T19:36:42Z</dcterms:created>
  <dcterms:modified xsi:type="dcterms:W3CDTF">2025-09-11T17:43:47Z</dcterms:modified>
</cp:coreProperties>
</file>