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320" r:id="rId2"/>
    <p:sldId id="321" r:id="rId3"/>
    <p:sldId id="322" r:id="rId4"/>
    <p:sldId id="260" r:id="rId5"/>
    <p:sldId id="258" r:id="rId6"/>
    <p:sldId id="261" r:id="rId7"/>
    <p:sldId id="270" r:id="rId8"/>
    <p:sldId id="323" r:id="rId9"/>
    <p:sldId id="262" r:id="rId10"/>
    <p:sldId id="268" r:id="rId11"/>
    <p:sldId id="271" r:id="rId12"/>
    <p:sldId id="27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84" autoAdjust="0"/>
    <p:restoredTop sz="81754" autoAdjust="0"/>
  </p:normalViewPr>
  <p:slideViewPr>
    <p:cSldViewPr>
      <p:cViewPr varScale="1">
        <p:scale>
          <a:sx n="90" d="100"/>
          <a:sy n="90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Строители конструируют свои продукты шаг за шагом, поэтому интерфейс класса </a:t>
            </a:r>
            <a:r>
              <a:rPr lang="ru-RU" dirty="0" err="1"/>
              <a:t>Builder</a:t>
            </a:r>
            <a:r>
              <a:rPr lang="ru-RU" dirty="0"/>
              <a:t> должен быть достаточно общим, чтобы обеспечить конструирование при любом виде конкретного строителя.</a:t>
            </a:r>
          </a:p>
          <a:p>
            <a:r>
              <a:rPr lang="ru-RU" dirty="0"/>
              <a:t>Ключевой аспект проектирования связан с выбором модели процесса конструирования и сборки. Обычно бывает достаточно модели, в которой результаты выполнения запросов на конструирование просто присоединяются к продукту. В примере с RTF-документами строитель преобразует и добавляет очередную лексему к уже конвертированному тексту</a:t>
            </a:r>
          </a:p>
          <a:p>
            <a:endParaRPr lang="ru-RU" dirty="0"/>
          </a:p>
          <a:p>
            <a:r>
              <a:rPr lang="ru-RU" dirty="0"/>
              <a:t>Иногда может потребоваться доступ к отдельным частям сконструированного к данному моменту продукта. </a:t>
            </a:r>
          </a:p>
          <a:p>
            <a:r>
              <a:rPr lang="ru-RU" dirty="0"/>
              <a:t>Пример с лабиринтом. Интерфейс класса </a:t>
            </a:r>
            <a:r>
              <a:rPr lang="ru-RU" dirty="0" err="1"/>
              <a:t>MazeBuilder</a:t>
            </a:r>
            <a:r>
              <a:rPr lang="ru-RU" dirty="0"/>
              <a:t> позволяет добавлять дверь между уже существующими комнатами. Другим примером являются древовидные структуры — скажем, деревья синтаксического разбора, которые строятся снизу вверх. В этом случае строитель возвращает узлы-потомки распорядителю, который затем передает их обратно строителю, чтобы тот мог построить родительские узлы;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типичном случае продукты, изготавливаемые различными строителями, имеют настолько разные представления, что изобретение для них общего родительского класса ничего не дает.</a:t>
            </a:r>
            <a:endParaRPr lang="en-US" dirty="0"/>
          </a:p>
          <a:p>
            <a:r>
              <a:rPr lang="ru-RU" dirty="0"/>
              <a:t>В примере с RTF-документами трудно представить себе общий интерфейс у объектов </a:t>
            </a:r>
            <a:r>
              <a:rPr lang="en-US" dirty="0" err="1"/>
              <a:t>PDFDocument</a:t>
            </a:r>
            <a:r>
              <a:rPr lang="ru-RU" dirty="0"/>
              <a:t> и</a:t>
            </a:r>
            <a:r>
              <a:rPr lang="en-US" dirty="0"/>
              <a:t> string</a:t>
            </a:r>
            <a:r>
              <a:rPr lang="ru-RU" dirty="0"/>
              <a:t>, да он и не нужен. Поскольку клиент обычно конфигурирует распорядителя подходящим конкретным строителем, то, надо полагать, ему известно, какой именно подкласс класса </a:t>
            </a:r>
            <a:r>
              <a:rPr lang="ru-RU" dirty="0" err="1"/>
              <a:t>Builder</a:t>
            </a:r>
            <a:r>
              <a:rPr lang="ru-RU" dirty="0"/>
              <a:t> используется и как нужно обращаться с произведенными продуктам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Пустые методы класса </a:t>
            </a:r>
            <a:r>
              <a:rPr lang="ru-RU" dirty="0" err="1"/>
              <a:t>Builder</a:t>
            </a:r>
            <a:r>
              <a:rPr lang="ru-RU" dirty="0"/>
              <a:t> по умолчанию. В C++ методы строителя намеренно не объявлены чисто виртуальными функциями. Вместо </a:t>
            </a:r>
            <a:r>
              <a:rPr lang="ru-RU" dirty="0" err="1"/>
              <a:t>этого</a:t>
            </a:r>
            <a:r>
              <a:rPr lang="ru-RU" dirty="0"/>
              <a:t> они определены как пустые функции, что позволяет подклассу </a:t>
            </a:r>
            <a:r>
              <a:rPr lang="ru-RU" dirty="0" err="1"/>
              <a:t>замещать</a:t>
            </a:r>
            <a:r>
              <a:rPr lang="ru-RU" dirty="0"/>
              <a:t> только те операции, которые представляют для него интерес.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563-806D-432C-AF51-DA955CA7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C813-ED82-4F38-9989-AAEB3621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BEC0-0ECF-4B68-A77C-46BD7CA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55B0-0583-494F-8E67-6AC7F783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9B3-A516-4319-BF79-9E0402B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964-153C-4F17-87C2-FF07C61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5CC58-52BD-401E-891F-4AA3C1CF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AD56-E207-41A8-BB3E-02A8F316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1B37-8AC5-41AF-91C6-F21E19A4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B80E-EA40-4969-A8B9-5E9ABD13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6CC61-BCC6-4B51-8144-775628DB2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55979-7CFF-4970-ACCF-8EADA8BB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2B41-06CC-4A2F-BDF8-968401A3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9F09-FE59-4F06-932A-97A7BE32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6555-94C4-4CB0-BCBC-49A9937A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9887-E208-4921-8E7A-FD1D3DA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532A-902C-407B-9ECA-9FE9DD29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0DB8-029F-403C-A41A-7445E13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1A61-C2BE-4CB4-95BE-7C89098D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6076-7263-46E1-BF92-A3EAC6DA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D10-8D21-4F4B-8AFC-5953197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578E-F320-4AE3-9C67-EFF66523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B5B3-0D30-44FA-A0A8-C155ED8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A6B5-0490-4854-9EA3-A2ED4C20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A2DD-DC13-4ADA-B425-A23B0B8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FAB-153D-404B-BA65-4B1261F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3BEF-586A-40AA-B9D6-0ECEE138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92E29-A4AA-41DB-ADB2-DAE80469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F605-863E-486A-AD0B-AF3E674D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286C-D481-45D5-860C-8863ECBB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5B3A-25D5-4D2D-BC62-9DA6C325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F4B-7008-4A40-AFCA-FB43EC5F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E21E-2439-47FE-8555-E55E7C1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AA32-68D9-45BA-B605-E44674DF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41DE0-9B40-4E62-8B83-59FA613FD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1D29-5664-4B90-96EF-F52AF083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1A41-52C9-420D-ACA5-4753EE7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3220B-EE1E-45E8-B58D-B9A00108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BFED-74A6-4F64-8DE2-7EF0AEF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3ED-FE92-46B0-82A3-B3358E1B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30403-B1C3-4637-B033-73C4D89F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3B22-74AA-406A-BB0D-EB8F56A5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CAC8-5223-4C21-9C54-546807B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AF95-F5C4-46CA-A95B-D1CAAC30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E209-E4F1-4B9F-91D1-F832EAA1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4613-D42E-47C9-8F87-2545B90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E8D4-1EF8-4503-A7EE-6D632CED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457-52A2-45C2-AE90-D40E661E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43B3-CC8D-4D8E-865C-60AB5A3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E45C-0411-41B0-8B59-4C3B8712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209D-A329-4D96-BCA4-1F7D19AB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0ECC-890E-4F3B-97B5-C344FB6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074-4F15-4B6B-8842-6D5CC26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FA6F-FF06-4157-AC97-9D703FD1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9E76-3656-4EB5-A70E-B752010A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D032-CEA1-4166-9CF0-774402D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6188-8F6C-48D4-9B3A-C8C0877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B869-CDCF-4049-BF55-324F0B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2B111-D94D-4880-817B-6A874232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CA98-6B2C-47BB-943B-576D65AA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F8EE-2353-4048-8690-01BDD1C0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2852-789E-4FF8-A847-740F57E1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1131-0A13-4ECE-ABA5-1EB94F62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«Строитель»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FB4-54CF-41B0-8669-45A9A7A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сборки и конструирования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9FC-A8F2-482B-9D81-D6F9386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общим, чтобы можно было создать разные виды строителей</a:t>
            </a:r>
          </a:p>
          <a:p>
            <a:pPr lvl="1"/>
            <a:r>
              <a:rPr lang="ru-RU" dirty="0"/>
              <a:t>Обычно достаточно методов, которые присоединяют очередную деталь к проекту</a:t>
            </a:r>
          </a:p>
          <a:p>
            <a:r>
              <a:rPr lang="ru-RU" dirty="0" err="1"/>
              <a:t>Итогда</a:t>
            </a:r>
            <a:r>
              <a:rPr lang="ru-RU" dirty="0"/>
              <a:t> Может понадобиться доступ к отдельным частям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0904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C74-75BB-4F75-88AE-DA02849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BEE4-CBC5-4069-B16A-BAD3F92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ли у продукта быть абстрактный класс или общий интерфейс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Часто в базовом классе </a:t>
            </a:r>
            <a:r>
              <a:rPr lang="en-US" dirty="0"/>
              <a:t>Builder</a:t>
            </a:r>
            <a:r>
              <a:rPr lang="ru-RU" dirty="0"/>
              <a:t> можно сделать пустые виртуальные операции, чтобы подклассы переопределили только то, </a:t>
            </a:r>
            <a:r>
              <a:rPr lang="ru-RU"/>
              <a:t>что хотят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8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HtmlConverter</a:t>
            </a:r>
            <a:r>
              <a:rPr lang="en-US" dirty="0"/>
              <a:t>, </a:t>
            </a:r>
            <a:r>
              <a:rPr lang="en-US" dirty="0" err="1"/>
              <a:t>RTFConverter</a:t>
            </a:r>
            <a:r>
              <a:rPr lang="en-US" dirty="0"/>
              <a:t>, </a:t>
            </a:r>
            <a:r>
              <a:rPr lang="en-US" dirty="0" err="1"/>
              <a:t>PlainTextConverter</a:t>
            </a:r>
            <a:r>
              <a:rPr lang="en-US" dirty="0"/>
              <a:t>, </a:t>
            </a:r>
            <a:r>
              <a:rPr lang="en-US" dirty="0" err="1"/>
              <a:t>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 </a:t>
            </a:r>
            <a:r>
              <a:rPr lang="en-US" dirty="0"/>
              <a:t>std::string,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1" y="2650410"/>
            <a:ext cx="8229997" cy="2701767"/>
          </a:xfrm>
        </p:spPr>
      </p:pic>
      <p:sp>
        <p:nvSpPr>
          <p:cNvPr id="5" name="Выноска 1 4"/>
          <p:cNvSpPr/>
          <p:nvPr/>
        </p:nvSpPr>
        <p:spPr>
          <a:xfrm>
            <a:off x="3719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8524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8616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2423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95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24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1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EC16EBA-8F76-488B-96AB-49424D4A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23863"/>
            <a:ext cx="80105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C2858-2E86-4799-841F-656903A3F0AC}"/>
              </a:ext>
            </a:extLst>
          </p:cNvPr>
          <p:cNvSpPr txBox="1"/>
          <p:nvPr/>
        </p:nvSpPr>
        <p:spPr>
          <a:xfrm>
            <a:off x="8184232" y="423863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Архитектура приложения из 5 лабораторной работы (Паттерн «Команда»)</a:t>
            </a:r>
          </a:p>
        </p:txBody>
      </p:sp>
    </p:spTree>
    <p:extLst>
      <p:ext uri="{BB962C8B-B14F-4D97-AF65-F5344CB8AC3E}">
        <p14:creationId xmlns:p14="http://schemas.microsoft.com/office/powerpoint/2010/main" val="27894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7FB-A0FE-4ADC-9052-2C5C6FB3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реализовать сохранение и экспорт документа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E751-36B4-40BD-B22C-F9A6AE0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Сохранить документ в одном из нескольких форматов (без потери </a:t>
            </a:r>
            <a:r>
              <a:rPr lang="ru-RU" dirty="0" err="1"/>
              <a:t>информациции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JSON+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XML+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ZIP-</a:t>
            </a:r>
            <a:r>
              <a:rPr lang="ru-RU" dirty="0"/>
              <a:t>архив</a:t>
            </a:r>
          </a:p>
          <a:p>
            <a:pPr lvl="1"/>
            <a:r>
              <a:rPr lang="ru-RU" dirty="0"/>
              <a:t>Двоичный формат</a:t>
            </a:r>
            <a:endParaRPr lang="en-US" dirty="0"/>
          </a:p>
          <a:p>
            <a:r>
              <a:rPr lang="ru-RU" dirty="0"/>
              <a:t>Экспорт</a:t>
            </a:r>
            <a:r>
              <a:rPr lang="en-US" dirty="0"/>
              <a:t> </a:t>
            </a:r>
            <a:r>
              <a:rPr lang="ru-RU" dirty="0"/>
              <a:t>в разных форматах</a:t>
            </a:r>
          </a:p>
          <a:p>
            <a:pPr lvl="1"/>
            <a:r>
              <a:rPr lang="en-US" dirty="0"/>
              <a:t>Plain Text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Doc</a:t>
            </a:r>
            <a:endParaRPr lang="ru-RU" dirty="0"/>
          </a:p>
          <a:p>
            <a:pPr lvl="1"/>
            <a:r>
              <a:rPr lang="en-US" dirty="0"/>
              <a:t>RTF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4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«Строитель»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7953388" y="1785926"/>
            <a:ext cx="3687228" cy="857256"/>
          </a:xfrm>
          <a:prstGeom prst="borderCallout1">
            <a:avLst>
              <a:gd name="adj1" fmla="val 87745"/>
              <a:gd name="adj2" fmla="val -2674"/>
              <a:gd name="adj3" fmla="val 118815"/>
              <a:gd name="adj4" fmla="val -262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  <a:p>
            <a:r>
              <a:rPr lang="ru-RU" sz="1400" dirty="0"/>
              <a:t>Содержит шаги, общие для всех типов строителей</a:t>
            </a:r>
          </a:p>
        </p:txBody>
      </p:sp>
      <p:sp>
        <p:nvSpPr>
          <p:cNvPr id="44" name="Выноска 1 43"/>
          <p:cNvSpPr/>
          <p:nvPr/>
        </p:nvSpPr>
        <p:spPr>
          <a:xfrm>
            <a:off x="838200" y="5805264"/>
            <a:ext cx="5689848" cy="981298"/>
          </a:xfrm>
          <a:prstGeom prst="borderCallout1">
            <a:avLst>
              <a:gd name="adj1" fmla="val -9848"/>
              <a:gd name="adj2" fmla="val 50085"/>
              <a:gd name="adj3" fmla="val -77528"/>
              <a:gd name="adj4" fmla="val 5583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2711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7104112" y="5373216"/>
            <a:ext cx="4680520" cy="1413346"/>
          </a:xfrm>
          <a:prstGeom prst="borderCallout1">
            <a:avLst>
              <a:gd name="adj1" fmla="val -3564"/>
              <a:gd name="adj2" fmla="val 79444"/>
              <a:gd name="adj3" fmla="val -54829"/>
              <a:gd name="adj4" fmla="val 4807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  <a:p>
            <a:r>
              <a:rPr lang="ru-RU" sz="1400" dirty="0"/>
              <a:t>Продукты, создаваемые строителем, не обязаны иметь общий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</a:t>
            </a:r>
          </a:p>
          <a:p>
            <a:r>
              <a:rPr lang="ru-RU" dirty="0"/>
              <a:t>В ходе одного и того же процесса конструирования должны получаться разные продукты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Клиент</a:t>
            </a:r>
            <a:r>
              <a:rPr lang="ru-RU" dirty="0"/>
              <a:t> создает объект-</a:t>
            </a:r>
            <a:r>
              <a:rPr lang="ru-RU" b="1" dirty="0"/>
              <a:t>распорядитель</a:t>
            </a:r>
            <a:r>
              <a:rPr lang="ru-RU" dirty="0"/>
              <a:t> (</a:t>
            </a:r>
            <a:r>
              <a:rPr lang="en-US" dirty="0"/>
              <a:t>Director)</a:t>
            </a:r>
            <a:r>
              <a:rPr lang="ru-RU" dirty="0"/>
              <a:t> и связывает его его новым </a:t>
            </a:r>
            <a:r>
              <a:rPr lang="ru-RU" b="1" dirty="0"/>
              <a:t>строителем</a:t>
            </a:r>
            <a:r>
              <a:rPr lang="ru-RU" dirty="0"/>
              <a:t> (</a:t>
            </a:r>
            <a:r>
              <a:rPr lang="en-US" dirty="0"/>
              <a:t>Builder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234-2E9C-4DA1-B09A-40E976C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взаимодействия объектов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82E5-21B2-463F-8DA7-BE9DDDC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858984"/>
            <a:ext cx="7023054" cy="48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DB545E-1290-4B04-AE51-5FDCF7BE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52" y="0"/>
            <a:ext cx="103485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который скрывает структуру продукта и процесс сборки</a:t>
            </a:r>
          </a:p>
          <a:p>
            <a:pPr lvl="2"/>
            <a:r>
              <a:rPr lang="ru-RU" dirty="0"/>
              <a:t>Чтобы добавить новый продукт, нужно добавить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Клиент не знает о классах, задающих внутреннюю структуру продукта (их нет в интерфейсе строителя)</a:t>
            </a:r>
          </a:p>
          <a:p>
            <a:r>
              <a:rPr lang="ru-RU" dirty="0"/>
              <a:t>Дает тонкий контроль над процессом конструирования </a:t>
            </a:r>
          </a:p>
          <a:p>
            <a:pPr lvl="1"/>
            <a:r>
              <a:rPr lang="ru-RU" dirty="0"/>
              <a:t>Продукт создаётся шаг за шагом под управлением распорядителя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</TotalTime>
  <Words>1088</Words>
  <Application>Microsoft Office PowerPoint</Application>
  <PresentationFormat>Widescreen</PresentationFormat>
  <Paragraphs>169</Paragraphs>
  <Slides>17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Impact</vt:lpstr>
      <vt:lpstr>Office Theme</vt:lpstr>
      <vt:lpstr>Паттерн  «Строитель»</vt:lpstr>
      <vt:lpstr>PowerPoint Presentation</vt:lpstr>
      <vt:lpstr>Задача: реализовать сохранение и экспорт документа</vt:lpstr>
      <vt:lpstr>Структура паттерна «Строитель»</vt:lpstr>
      <vt:lpstr>Назначение паттерна «Строитель»</vt:lpstr>
      <vt:lpstr>Отношения между участниками паттерна</vt:lpstr>
      <vt:lpstr>Схема взаимодействия объектов</vt:lpstr>
      <vt:lpstr>PowerPoint Presentation</vt:lpstr>
      <vt:lpstr>Достоинства паттерна «Строитель»</vt:lpstr>
      <vt:lpstr>Недостатки паттерна</vt:lpstr>
      <vt:lpstr>Интерфейс сборки и конструирования</vt:lpstr>
      <vt:lpstr>Прочее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Alexey Malov</cp:lastModifiedBy>
  <cp:revision>653</cp:revision>
  <dcterms:created xsi:type="dcterms:W3CDTF">2016-02-02T19:36:42Z</dcterms:created>
  <dcterms:modified xsi:type="dcterms:W3CDTF">2024-12-13T15:43:02Z</dcterms:modified>
</cp:coreProperties>
</file>