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320" r:id="rId2"/>
    <p:sldId id="284" r:id="rId3"/>
    <p:sldId id="285" r:id="rId4"/>
    <p:sldId id="286" r:id="rId5"/>
    <p:sldId id="287" r:id="rId6"/>
    <p:sldId id="283" r:id="rId7"/>
    <p:sldId id="292" r:id="rId8"/>
    <p:sldId id="293" r:id="rId9"/>
    <p:sldId id="294" r:id="rId10"/>
    <p:sldId id="288" r:id="rId11"/>
    <p:sldId id="289" r:id="rId12"/>
    <p:sldId id="290" r:id="rId13"/>
    <p:sldId id="291" r:id="rId14"/>
    <p:sldId id="321" r:id="rId15"/>
    <p:sldId id="295" r:id="rId16"/>
    <p:sldId id="296" r:id="rId17"/>
    <p:sldId id="297" r:id="rId18"/>
    <p:sldId id="298" r:id="rId19"/>
    <p:sldId id="299" r:id="rId20"/>
    <p:sldId id="301" r:id="rId21"/>
    <p:sldId id="300" r:id="rId22"/>
  </p:sldIdLst>
  <p:sldSz cx="12192000" cy="6858000"/>
  <p:notesSz cx="6858000" cy="9144000"/>
  <p:custDataLst>
    <p:tags r:id="rId2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85DFFF"/>
    <a:srgbClr val="000000"/>
    <a:srgbClr val="FFFF00"/>
    <a:srgbClr val="5DFFFF"/>
    <a:srgbClr val="00DBD6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056" autoAdjust="0"/>
  </p:normalViewPr>
  <p:slideViewPr>
    <p:cSldViewPr>
      <p:cViewPr varScale="1">
        <p:scale>
          <a:sx n="97" d="100"/>
          <a:sy n="97" d="100"/>
        </p:scale>
        <p:origin x="58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7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4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66E3-B92B-4EB0-AF7F-D60A03434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FCC5B-5E10-45E1-BE01-98C0A47A3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3A77-AB07-4946-9453-04F616C2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5E6A-F4D6-40E6-8504-889F71C7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2B56-BA46-44C0-88B5-EA522081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89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8E7C-9F66-41D3-A4E0-4D1C75E9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A82D5-BF83-4EF2-81AA-8501C6830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B344-346A-4A05-99FB-284806F8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BE701-D103-4BFF-A11B-66ECA59C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084E-EB6C-4177-B3A2-D4BA850B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0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5E462-D21B-4EBD-A687-4A731B148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D11B-691D-4D1E-9D40-741586E1F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41C39-2C0E-4A05-AAD8-51890355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3503-E011-4463-8AD8-D61ACDD6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A7A7E-0F61-4705-B90B-EA2AC19A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46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A9C9-21D2-4FE3-B4D5-DC8EC417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F9D6-DD6C-4ECA-A444-D98222E0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1510-FCEC-4941-9C67-3C41C3C4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BFF1-86FC-46EA-B42D-0B330482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CCCC-6B74-44F6-82D5-099B91B1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1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7C8C-4BFA-416A-84CF-97B98924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664FB-22FB-4789-B971-0FAD1BF2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F2B9-1712-4485-9CF2-6838CC03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1F2E-CE3E-414E-9819-5EB9A70F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6DC5-F0C3-40F5-A056-FCCE2295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DD9C-80F6-457C-8569-74C211D8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3752-3AC7-469C-9CEB-EF8405B75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00489-272C-4E92-96CF-A514E78F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BCF8-D1A9-428C-835B-E0A4B54B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E34C6-288E-440D-B52C-6B769705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CF58F-2CAA-46FC-B972-1D5C1CA5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08C9-F265-4539-AF20-0CF067F2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CD4E8-E17B-4BA8-BC89-B508783C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8986-3689-4AD0-A845-96541D85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BFEA5-A6F4-478C-AB8C-3FED8AEE6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4AB8F-F854-41DD-BD07-2CB75F13D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5717C-F962-486A-A2C1-A9BF5A2C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139C9-24CA-46F3-A2EB-9DC3D5B8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8074C-CF67-4A31-AE56-A4590BEC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2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78EF-DF42-463C-B9CC-96FC3890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AFBD1-9AF8-4DA8-B7F8-93521F78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07175-D7C9-47ED-87DD-66EF20C8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53CBA-350B-4EF2-8ACB-C1E3B654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72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C6B23-1B8A-408E-9200-D2233E13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C8282-614B-4FF7-9248-1FAFAD46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9CAD0-064B-4919-A8A3-774266DE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C262-93AD-4ECF-83C9-A529F20F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072D-69B4-4247-BEFF-BD517C13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ED731-4ECF-4B66-A544-F861A247F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442F4-8248-4D38-935E-E3B004C8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FE622-0D4F-4ABF-BB92-EDCFFC60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1B195-5999-4557-ADD5-4F92C1A6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7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4B38-D02B-4CAF-AF07-F123FD04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1525B-A3CE-4E70-A52F-0A95F5C98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D5C69-54AF-4AD4-AD2A-E24BD24A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E935-74C4-484A-8271-D534B2C7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B5A8C-EDE7-4AB1-BC3A-CD406337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4B69A-E3BF-493D-99F1-F40047FA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7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BDE1F-4855-4D04-8012-D7C3E9BE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5F56-1101-4F67-9DC4-BE3B8F8D0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2781-6275-463E-AEEE-899BC61D6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E7F7-3AF5-44D2-A4EE-19271D71B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89CDD-F151-41A5-8616-C3548E72A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9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design-patterns/brid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818806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проектирования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«Мост»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Нужно избежать привязки абстракции к реализации</a:t>
            </a:r>
          </a:p>
          <a:p>
            <a:pPr lvl="1"/>
            <a:r>
              <a:rPr lang="ru-RU" dirty="0"/>
              <a:t>Например, выбирать реализацию во время выполнения</a:t>
            </a:r>
          </a:p>
          <a:p>
            <a:r>
              <a:rPr lang="ru-RU" dirty="0"/>
              <a:t>И абстракции и реализации должны расширяться</a:t>
            </a:r>
          </a:p>
          <a:p>
            <a:pPr lvl="1"/>
            <a:r>
              <a:rPr lang="ru-RU" dirty="0"/>
              <a:t>Паттерн позволяет комбинировать разные абстракции и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8133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Изменения в реализации не должны сказываться на клиентах</a:t>
            </a:r>
          </a:p>
          <a:p>
            <a:pPr lvl="1"/>
            <a:r>
              <a:rPr lang="ru-RU" dirty="0"/>
              <a:t>Клиентский код не должен перекомпилироваться при изменении реализаций</a:t>
            </a:r>
          </a:p>
          <a:p>
            <a:r>
              <a:rPr lang="ru-RU" dirty="0"/>
              <a:t>Нужно скрыть реализацию абстракции от клиентов</a:t>
            </a:r>
          </a:p>
          <a:p>
            <a:r>
              <a:rPr lang="ru-RU" dirty="0"/>
              <a:t>Решить проблему быстрого роста количества классов</a:t>
            </a:r>
          </a:p>
          <a:p>
            <a:r>
              <a:rPr lang="ru-RU" dirty="0"/>
              <a:t>Нужно разделить один экземпляр реализации между несколькими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6780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Реализация отделена от интерфейса</a:t>
            </a:r>
          </a:p>
          <a:p>
            <a:pPr lvl="1"/>
            <a:r>
              <a:rPr lang="ru-RU" dirty="0"/>
              <a:t>Реализация может настраиваться во время выполнения</a:t>
            </a:r>
          </a:p>
          <a:p>
            <a:pPr lvl="1"/>
            <a:r>
              <a:rPr lang="ru-RU" dirty="0"/>
              <a:t>Объект может динамически менять свою реализацию</a:t>
            </a:r>
          </a:p>
          <a:p>
            <a:r>
              <a:rPr lang="ru-RU" dirty="0"/>
              <a:t>Повышение степени расширяемости</a:t>
            </a:r>
          </a:p>
          <a:p>
            <a:pPr lvl="1"/>
            <a:r>
              <a:rPr lang="ru-RU" dirty="0"/>
              <a:t>Иерархии абстракции и реализации расширяются независимо</a:t>
            </a:r>
          </a:p>
          <a:p>
            <a:r>
              <a:rPr lang="ru-RU" dirty="0"/>
              <a:t>Сокрытие деталей реализации от клиентов</a:t>
            </a:r>
          </a:p>
          <a:p>
            <a:pPr lvl="1"/>
            <a:r>
              <a:rPr lang="ru-RU" dirty="0"/>
              <a:t>Информация о совместном использовании экземпляров реализаций скрыта от клиентов</a:t>
            </a:r>
          </a:p>
          <a:p>
            <a:r>
              <a:rPr lang="ru-RU" dirty="0"/>
              <a:t>Следование принципу открытости/закрытости</a:t>
            </a:r>
          </a:p>
          <a:p>
            <a:r>
              <a:rPr lang="ru-RU" dirty="0"/>
              <a:t>Классы абстракций и реализаций могут разрабатывать разные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8776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может стать сложнее из-за введения дополнительных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406593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B89D-80F3-45A8-B039-FE10D153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Вариации паттерна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5DEB-7D0B-4D53-A6BD-28057DD3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Делать ли </a:t>
            </a:r>
            <a:r>
              <a:rPr lang="en-US" dirty="0"/>
              <a:t>Implementor </a:t>
            </a:r>
            <a:r>
              <a:rPr lang="ru-RU" dirty="0"/>
              <a:t>интерфейсом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ru-RU" dirty="0"/>
              <a:t>Если реализация только одна, то можно сделать обычным классом</a:t>
            </a:r>
          </a:p>
          <a:p>
            <a:r>
              <a:rPr lang="ru-RU" dirty="0"/>
              <a:t>Кто конструирует </a:t>
            </a:r>
            <a:r>
              <a:rPr lang="en-US" dirty="0" err="1"/>
              <a:t>ConcreteImplementor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Abstraction </a:t>
            </a:r>
            <a:r>
              <a:rPr lang="ru-RU" dirty="0"/>
              <a:t>в своём конструкторе</a:t>
            </a:r>
            <a:endParaRPr lang="en-US" dirty="0"/>
          </a:p>
          <a:p>
            <a:pPr lvl="1"/>
            <a:r>
              <a:rPr lang="ru-RU" dirty="0"/>
              <a:t>Поручить абстрактной фабрике</a:t>
            </a:r>
          </a:p>
          <a:p>
            <a:r>
              <a:rPr lang="ru-RU" dirty="0"/>
              <a:t>Совместное использование реализаций</a:t>
            </a:r>
          </a:p>
          <a:p>
            <a:pPr lvl="1"/>
            <a:r>
              <a:rPr lang="ru-RU" dirty="0"/>
              <a:t>Счётчик ссылок</a:t>
            </a:r>
            <a:r>
              <a:rPr lang="en-US" dirty="0"/>
              <a:t>?</a:t>
            </a:r>
          </a:p>
          <a:p>
            <a:r>
              <a:rPr lang="ru-RU" dirty="0"/>
              <a:t>Можно ли </a:t>
            </a:r>
            <a:r>
              <a:rPr lang="ru-RU" dirty="0" err="1"/>
              <a:t>релизовать</a:t>
            </a:r>
            <a:r>
              <a:rPr lang="ru-RU" dirty="0"/>
              <a:t> </a:t>
            </a:r>
            <a:r>
              <a:rPr lang="en-US" dirty="0"/>
              <a:t>Abstraction </a:t>
            </a:r>
            <a:r>
              <a:rPr lang="ru-RU" dirty="0"/>
              <a:t>и </a:t>
            </a:r>
            <a:r>
              <a:rPr lang="en-US" dirty="0"/>
              <a:t>Implementation</a:t>
            </a:r>
            <a:r>
              <a:rPr lang="ru-RU" dirty="0"/>
              <a:t> в одном классе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Да, но это жёстко привязывает реализацию к ее интерфейсу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паттерном </a:t>
            </a:r>
            <a:r>
              <a:rPr lang="en-US" dirty="0"/>
              <a:t>Adapter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Мост проектируют заранее, чтобы развивать части приложения отдельно друг от друга</a:t>
            </a:r>
          </a:p>
          <a:p>
            <a:r>
              <a:rPr lang="ru-RU" dirty="0"/>
              <a:t>Адаптер применяется постфактум, чтобы заставить несовместимые классы работать вместе</a:t>
            </a:r>
          </a:p>
        </p:txBody>
      </p:sp>
    </p:spTree>
    <p:extLst>
      <p:ext uri="{BB962C8B-B14F-4D97-AF65-F5344CB8AC3E}">
        <p14:creationId xmlns:p14="http://schemas.microsoft.com/office/powerpoint/2010/main" val="92839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Связь с паттерном Абстрактная фабрика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экземпляра конкретной реализации клиент может поручить Абстрактной фабрике</a:t>
            </a:r>
          </a:p>
          <a:p>
            <a:r>
              <a:rPr lang="ru-RU" dirty="0"/>
              <a:t>Абстрактная фабрика может определять типы абстракций и реализаций</a:t>
            </a:r>
          </a:p>
        </p:txBody>
      </p:sp>
    </p:spTree>
    <p:extLst>
      <p:ext uri="{BB962C8B-B14F-4D97-AF65-F5344CB8AC3E}">
        <p14:creationId xmlns:p14="http://schemas.microsoft.com/office/powerpoint/2010/main" val="24846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Фабрика окон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480" y="1573542"/>
            <a:ext cx="9361040" cy="52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1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паттерном Строитель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Строитель может быть построен в виде моста</a:t>
            </a:r>
          </a:p>
          <a:p>
            <a:pPr lvl="1"/>
            <a:r>
              <a:rPr lang="ru-RU" dirty="0"/>
              <a:t>Распорядитель играет роль абстракции</a:t>
            </a:r>
          </a:p>
          <a:p>
            <a:pPr lvl="1"/>
            <a:r>
              <a:rPr lang="ru-RU" dirty="0"/>
              <a:t>Строитель играет роль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20094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062" y="2139156"/>
            <a:ext cx="5857875" cy="3724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26456" y="1988840"/>
            <a:ext cx="61926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элементов пользовательского интерфейса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798" y="1825625"/>
            <a:ext cx="42484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2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Композиция и агрегация часто являются лучшей альтернативой наследованию</a:t>
            </a:r>
          </a:p>
          <a:p>
            <a:r>
              <a:rPr lang="ru-RU" dirty="0"/>
              <a:t>Паттерн </a:t>
            </a:r>
            <a:r>
              <a:rPr lang="ru-RU"/>
              <a:t>Мост делает код </a:t>
            </a:r>
            <a:r>
              <a:rPr lang="ru-RU" dirty="0"/>
              <a:t>не зависящим от деталей инфраструктуры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298640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https://refactoring.guru/ru/design-patterns/bridge</a:t>
            </a:r>
            <a:endParaRPr lang="ru-RU" dirty="0"/>
          </a:p>
          <a:p>
            <a:r>
              <a:rPr lang="ru-RU" dirty="0"/>
              <a:t>Приёмы </a:t>
            </a:r>
            <a:r>
              <a:rPr lang="ru-RU" dirty="0" err="1"/>
              <a:t>обектно</a:t>
            </a:r>
            <a:r>
              <a:rPr lang="ru-RU" dirty="0"/>
              <a:t>-ориентированного проектирования. 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24910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Новое требование – добавить версию под </a:t>
            </a:r>
            <a:r>
              <a:rPr lang="en-US" dirty="0" err="1"/>
              <a:t>MacOS</a:t>
            </a:r>
            <a:r>
              <a:rPr lang="en-US" dirty="0"/>
              <a:t> X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1531" y="1825625"/>
            <a:ext cx="71689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0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Клиентский код зависит от классов конкретной платформы или фреймворка</a:t>
            </a:r>
          </a:p>
          <a:p>
            <a:pPr lvl="1"/>
            <a:r>
              <a:rPr lang="ru-RU" dirty="0"/>
              <a:t>Можно решить при помощи фабрики</a:t>
            </a:r>
          </a:p>
          <a:p>
            <a:r>
              <a:rPr lang="ru-RU" dirty="0"/>
              <a:t>Для поддержки новой платформы придётся добавить много новых классов</a:t>
            </a:r>
          </a:p>
          <a:p>
            <a:r>
              <a:rPr lang="ru-RU" dirty="0"/>
              <a:t>Абстракция (тип окна) и реализация (особенности платформы) сильно связаны</a:t>
            </a:r>
          </a:p>
        </p:txBody>
      </p:sp>
    </p:spTree>
    <p:extLst>
      <p:ext uri="{BB962C8B-B14F-4D97-AF65-F5344CB8AC3E}">
        <p14:creationId xmlns:p14="http://schemas.microsoft.com/office/powerpoint/2010/main" val="2209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– паттерн Мост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и реализация класса окна помещаются в раздельные иерархии</a:t>
            </a:r>
          </a:p>
          <a:p>
            <a:r>
              <a:rPr lang="ru-RU" dirty="0"/>
              <a:t>Операции подклассов </a:t>
            </a:r>
            <a:r>
              <a:rPr lang="en-US" dirty="0"/>
              <a:t>Window</a:t>
            </a:r>
            <a:r>
              <a:rPr lang="ru-RU" dirty="0"/>
              <a:t> должны быть реализованы в терминах абстрактных операций </a:t>
            </a:r>
            <a:r>
              <a:rPr lang="en-US" dirty="0" err="1"/>
              <a:t>WindowImp</a:t>
            </a:r>
            <a:endParaRPr lang="ru-RU" dirty="0"/>
          </a:p>
          <a:p>
            <a:r>
              <a:rPr lang="ru-RU" dirty="0"/>
              <a:t>Отношение между </a:t>
            </a:r>
            <a:r>
              <a:rPr lang="en-US" dirty="0"/>
              <a:t>Window </a:t>
            </a:r>
            <a:r>
              <a:rPr lang="ru-RU" dirty="0"/>
              <a:t>и </a:t>
            </a:r>
            <a:r>
              <a:rPr lang="en-US" dirty="0" err="1"/>
              <a:t>WindowImp</a:t>
            </a:r>
            <a:r>
              <a:rPr lang="en-US" dirty="0"/>
              <a:t> - </a:t>
            </a:r>
            <a:r>
              <a:rPr lang="ru-RU" dirty="0"/>
              <a:t>мост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4012" y="2262981"/>
            <a:ext cx="8943975" cy="347662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35360" y="1556792"/>
            <a:ext cx="5184576" cy="1696249"/>
            <a:chOff x="-1188640" y="1556792"/>
            <a:chExt cx="5184576" cy="2130755"/>
          </a:xfrm>
        </p:grpSpPr>
        <p:sp>
          <p:nvSpPr>
            <p:cNvPr id="6" name="TextBox 5"/>
            <p:cNvSpPr txBox="1"/>
            <p:nvPr/>
          </p:nvSpPr>
          <p:spPr>
            <a:xfrm>
              <a:off x="-1188640" y="1556792"/>
              <a:ext cx="5184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Абстракция</a:t>
              </a:r>
              <a:r>
                <a:rPr lang="ru-RU" sz="1600" dirty="0"/>
                <a:t> содержит управляющую логику.</a:t>
              </a:r>
            </a:p>
            <a:p>
              <a:r>
                <a:rPr lang="ru-RU" sz="1600" dirty="0"/>
                <a:t>Код абстракции делегирует работу связанному объекту реализации</a:t>
              </a:r>
            </a:p>
          </p:txBody>
        </p: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3425335" y="2136216"/>
              <a:ext cx="360039" cy="155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128825" y="1720718"/>
            <a:ext cx="5473823" cy="1532323"/>
            <a:chOff x="-204211" y="1576702"/>
            <a:chExt cx="5473823" cy="1532323"/>
          </a:xfrm>
        </p:grpSpPr>
        <p:sp>
          <p:nvSpPr>
            <p:cNvPr id="11" name="TextBox 10"/>
            <p:cNvSpPr txBox="1"/>
            <p:nvPr/>
          </p:nvSpPr>
          <p:spPr>
            <a:xfrm>
              <a:off x="-204211" y="1576702"/>
              <a:ext cx="54738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Реализация</a:t>
              </a:r>
              <a:r>
                <a:rPr lang="ru-RU" sz="1600" dirty="0"/>
                <a:t> задаёт общий интерфейс для всех реализаций.</a:t>
              </a:r>
            </a:p>
            <a:p>
              <a:r>
                <a:rPr lang="ru-RU" sz="1600" dirty="0"/>
                <a:t>Обычно в реализации присутствуют базовые операции, за счёт которых реализуются сложные операции абстракции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283244" y="2407699"/>
              <a:ext cx="0" cy="701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12093" y="5801406"/>
            <a:ext cx="5892569" cy="548610"/>
            <a:chOff x="-1644371" y="2874497"/>
            <a:chExt cx="5892569" cy="548610"/>
          </a:xfrm>
        </p:grpSpPr>
        <p:sp>
          <p:nvSpPr>
            <p:cNvPr id="20" name="TextBox 19"/>
            <p:cNvSpPr txBox="1"/>
            <p:nvPr/>
          </p:nvSpPr>
          <p:spPr>
            <a:xfrm>
              <a:off x="-1644371" y="3084553"/>
              <a:ext cx="5892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Конкретные реализации</a:t>
              </a:r>
              <a:r>
                <a:rPr lang="ru-RU" sz="1600" dirty="0"/>
                <a:t> содержат </a:t>
              </a:r>
              <a:r>
                <a:rPr lang="ru-RU" sz="1600" dirty="0" err="1"/>
                <a:t>платформо</a:t>
              </a:r>
              <a:r>
                <a:rPr lang="ru-RU" sz="1600" dirty="0"/>
                <a:t>-зависимый код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-93019" y="2874497"/>
              <a:ext cx="144016" cy="220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615621" y="5603992"/>
            <a:ext cx="4448995" cy="707907"/>
            <a:chOff x="-1593101" y="2860923"/>
            <a:chExt cx="4448995" cy="707907"/>
          </a:xfrm>
        </p:grpSpPr>
        <p:sp>
          <p:nvSpPr>
            <p:cNvPr id="27" name="TextBox 26"/>
            <p:cNvSpPr txBox="1"/>
            <p:nvPr/>
          </p:nvSpPr>
          <p:spPr>
            <a:xfrm>
              <a:off x="-1593101" y="2984055"/>
              <a:ext cx="4448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Расширенные абстракции </a:t>
              </a:r>
              <a:r>
                <a:rPr lang="ru-RU" sz="1600" dirty="0"/>
                <a:t>различные варианты управляющей логики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899592" y="2860923"/>
              <a:ext cx="72008" cy="249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27146" y="3955272"/>
            <a:ext cx="2679261" cy="965897"/>
            <a:chOff x="-224949" y="2479801"/>
            <a:chExt cx="2679261" cy="965897"/>
          </a:xfrm>
        </p:grpSpPr>
        <p:sp>
          <p:nvSpPr>
            <p:cNvPr id="34" name="TextBox 33"/>
            <p:cNvSpPr txBox="1"/>
            <p:nvPr/>
          </p:nvSpPr>
          <p:spPr>
            <a:xfrm>
              <a:off x="-224949" y="2860923"/>
              <a:ext cx="2679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Клиент </a:t>
              </a:r>
              <a:r>
                <a:rPr lang="ru-RU" sz="1600" dirty="0"/>
                <a:t>работает только с объектами абстракции.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807006" y="2479801"/>
              <a:ext cx="144016" cy="381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773478" y="2887820"/>
            <a:ext cx="6794509" cy="1536249"/>
            <a:chOff x="2195736" y="3316879"/>
            <a:chExt cx="6794509" cy="1536249"/>
          </a:xfrm>
        </p:grpSpPr>
        <p:sp>
          <p:nvSpPr>
            <p:cNvPr id="38" name="Rectangle 37"/>
            <p:cNvSpPr/>
            <p:nvPr/>
          </p:nvSpPr>
          <p:spPr>
            <a:xfrm>
              <a:off x="2195736" y="3405370"/>
              <a:ext cx="5616624" cy="1447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8127" y="3316879"/>
              <a:ext cx="106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Мост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23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Шаги реализации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наличие непересекающихся измерений в классах</a:t>
            </a:r>
          </a:p>
          <a:p>
            <a:pPr lvl="1"/>
            <a:r>
              <a:rPr lang="ru-RU" dirty="0"/>
              <a:t>Функциональность/платформа</a:t>
            </a:r>
          </a:p>
          <a:p>
            <a:pPr lvl="1"/>
            <a:r>
              <a:rPr lang="ru-RU" dirty="0"/>
              <a:t>Предметная область/инфраструктура</a:t>
            </a:r>
          </a:p>
          <a:p>
            <a:r>
              <a:rPr lang="ru-RU" dirty="0"/>
              <a:t>Операции, нужные клиентам, описать в базовом классе Абстракции</a:t>
            </a:r>
          </a:p>
          <a:p>
            <a:r>
              <a:rPr lang="ru-RU" dirty="0"/>
              <a:t>Описать интерфейс Реализации, определив поведение, необходимое абстракции</a:t>
            </a:r>
          </a:p>
        </p:txBody>
      </p:sp>
    </p:spTree>
    <p:extLst>
      <p:ext uri="{BB962C8B-B14F-4D97-AF65-F5344CB8AC3E}">
        <p14:creationId xmlns:p14="http://schemas.microsoft.com/office/powerpoint/2010/main" val="6138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Шаги реализации (продолжение)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ссылку на интерфейс Реализации в класс Абстракции</a:t>
            </a:r>
          </a:p>
          <a:p>
            <a:r>
              <a:rPr lang="ru-RU" dirty="0"/>
              <a:t>Реализовать методы Абстракции, делегируя основную работу связанному объекту Реализации</a:t>
            </a:r>
          </a:p>
          <a:p>
            <a:r>
              <a:rPr lang="ru-RU" dirty="0"/>
              <a:t>Создать при необходимости подклассы Абстракций</a:t>
            </a:r>
          </a:p>
          <a:p>
            <a:r>
              <a:rPr lang="ru-RU" dirty="0"/>
              <a:t>Передать объект реализации конструктору Абстракции</a:t>
            </a:r>
          </a:p>
        </p:txBody>
      </p:sp>
    </p:spTree>
    <p:extLst>
      <p:ext uri="{BB962C8B-B14F-4D97-AF65-F5344CB8AC3E}">
        <p14:creationId xmlns:p14="http://schemas.microsoft.com/office/powerpoint/2010/main" val="41752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Возможный вариант реализации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980" y="1981300"/>
            <a:ext cx="10136040" cy="40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3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d76ef14b68551efe76d848fb79814b3eefebdf"/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4740</TotalTime>
  <Words>502</Words>
  <Application>Microsoft Office PowerPoint</Application>
  <PresentationFormat>Widescreen</PresentationFormat>
  <Paragraphs>86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Impact</vt:lpstr>
      <vt:lpstr>Office Theme</vt:lpstr>
      <vt:lpstr>Паттерн проектирования  «Мост»</vt:lpstr>
      <vt:lpstr>Библиотека элементов пользовательского интерфейса</vt:lpstr>
      <vt:lpstr>Новое требование – добавить версию под MacOS X</vt:lpstr>
      <vt:lpstr>Анализ решения</vt:lpstr>
      <vt:lpstr>Решение – паттерн Мост</vt:lpstr>
      <vt:lpstr>Структура паттерна</vt:lpstr>
      <vt:lpstr>Шаги реализации</vt:lpstr>
      <vt:lpstr>Шаги реализации (продолжение)</vt:lpstr>
      <vt:lpstr>Возможный вариант реализации</vt:lpstr>
      <vt:lpstr>Применимость</vt:lpstr>
      <vt:lpstr>Применимость</vt:lpstr>
      <vt:lpstr>Преимущества</vt:lpstr>
      <vt:lpstr>Недостатки</vt:lpstr>
      <vt:lpstr>Вариации паттерна</vt:lpstr>
      <vt:lpstr>Связь с паттерном Adapter</vt:lpstr>
      <vt:lpstr>Связь с паттерном Абстрактная фабрика</vt:lpstr>
      <vt:lpstr>Фабрика окон</vt:lpstr>
      <vt:lpstr>Связь с паттерном Строитель</vt:lpstr>
      <vt:lpstr>Строитель</vt:lpstr>
      <vt:lpstr>Итоги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382</cp:revision>
  <dcterms:created xsi:type="dcterms:W3CDTF">2016-02-02T19:36:42Z</dcterms:created>
  <dcterms:modified xsi:type="dcterms:W3CDTF">2024-12-13T15:58:11Z</dcterms:modified>
</cp:coreProperties>
</file>