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6"/>
  </p:notesMasterIdLst>
  <p:sldIdLst>
    <p:sldId id="320" r:id="rId2"/>
    <p:sldId id="323" r:id="rId3"/>
    <p:sldId id="324" r:id="rId4"/>
    <p:sldId id="257" r:id="rId5"/>
    <p:sldId id="259" r:id="rId6"/>
    <p:sldId id="258" r:id="rId7"/>
    <p:sldId id="306" r:id="rId8"/>
    <p:sldId id="261" r:id="rId9"/>
    <p:sldId id="260" r:id="rId10"/>
    <p:sldId id="262" r:id="rId11"/>
    <p:sldId id="263" r:id="rId12"/>
    <p:sldId id="264" r:id="rId13"/>
    <p:sldId id="266" r:id="rId14"/>
    <p:sldId id="267" r:id="rId15"/>
    <p:sldId id="268" r:id="rId16"/>
    <p:sldId id="318" r:id="rId17"/>
    <p:sldId id="269" r:id="rId18"/>
    <p:sldId id="270" r:id="rId19"/>
    <p:sldId id="271" r:id="rId20"/>
    <p:sldId id="272" r:id="rId21"/>
    <p:sldId id="319" r:id="rId22"/>
    <p:sldId id="273" r:id="rId23"/>
    <p:sldId id="274" r:id="rId24"/>
    <p:sldId id="275" r:id="rId25"/>
    <p:sldId id="276" r:id="rId26"/>
    <p:sldId id="277" r:id="rId27"/>
    <p:sldId id="278" r:id="rId28"/>
    <p:sldId id="281" r:id="rId29"/>
    <p:sldId id="280" r:id="rId30"/>
    <p:sldId id="279" r:id="rId31"/>
    <p:sldId id="284" r:id="rId32"/>
    <p:sldId id="282" r:id="rId33"/>
    <p:sldId id="283" r:id="rId34"/>
    <p:sldId id="285" r:id="rId35"/>
    <p:sldId id="287" r:id="rId36"/>
    <p:sldId id="289" r:id="rId37"/>
    <p:sldId id="290" r:id="rId38"/>
    <p:sldId id="286" r:id="rId39"/>
    <p:sldId id="291" r:id="rId40"/>
    <p:sldId id="292" r:id="rId41"/>
    <p:sldId id="293" r:id="rId42"/>
    <p:sldId id="294" r:id="rId43"/>
    <p:sldId id="295" r:id="rId44"/>
    <p:sldId id="296" r:id="rId45"/>
    <p:sldId id="298" r:id="rId46"/>
    <p:sldId id="299" r:id="rId47"/>
    <p:sldId id="300" r:id="rId48"/>
    <p:sldId id="301" r:id="rId49"/>
    <p:sldId id="304" r:id="rId50"/>
    <p:sldId id="302" r:id="rId51"/>
    <p:sldId id="303" r:id="rId52"/>
    <p:sldId id="305" r:id="rId53"/>
    <p:sldId id="307" r:id="rId54"/>
    <p:sldId id="310" r:id="rId55"/>
    <p:sldId id="309" r:id="rId56"/>
    <p:sldId id="311" r:id="rId57"/>
    <p:sldId id="321" r:id="rId58"/>
    <p:sldId id="315" r:id="rId59"/>
    <p:sldId id="308" r:id="rId60"/>
    <p:sldId id="312" r:id="rId61"/>
    <p:sldId id="316" r:id="rId62"/>
    <p:sldId id="313" r:id="rId63"/>
    <p:sldId id="314" r:id="rId64"/>
    <p:sldId id="322" r:id="rId65"/>
  </p:sldIdLst>
  <p:sldSz cx="12192000" cy="6858000"/>
  <p:notesSz cx="6858000" cy="9144000"/>
  <p:custDataLst>
    <p:tags r:id="rId6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BD6"/>
    <a:srgbClr val="5DFFFF"/>
    <a:srgbClr val="8E8E8E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80581" autoAdjust="0"/>
  </p:normalViewPr>
  <p:slideViewPr>
    <p:cSldViewPr>
      <p:cViewPr varScale="1">
        <p:scale>
          <a:sx n="85" d="100"/>
          <a:sy n="85" d="100"/>
        </p:scale>
        <p:origin x="1590" y="96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экземпляров часто</a:t>
            </a:r>
            <a:r>
              <a:rPr lang="ru-RU" baseline="0" dirty="0"/>
              <a:t> создаёт проблемы сильного связывания.</a:t>
            </a:r>
          </a:p>
          <a:p>
            <a:r>
              <a:rPr lang="ru-RU" baseline="0" dirty="0"/>
              <a:t>Всякий раз, когда вы используете оператора </a:t>
            </a:r>
            <a:r>
              <a:rPr lang="en-US" baseline="0" dirty="0"/>
              <a:t>new</a:t>
            </a:r>
            <a:r>
              <a:rPr lang="ru-RU" baseline="0" dirty="0"/>
              <a:t> или его аналоги, объявляете переменную, вы создаёте экземпляр конкретного класса.</a:t>
            </a:r>
          </a:p>
          <a:p>
            <a:r>
              <a:rPr lang="ru-RU" baseline="0" dirty="0"/>
              <a:t>Часто при конструировании объекта вы должны передать в конструктор ряд аргументов.</a:t>
            </a:r>
          </a:p>
          <a:p>
            <a:r>
              <a:rPr lang="ru-RU" baseline="0" dirty="0"/>
              <a:t>Изменение сигнатуры конструктора потребует внести изменения во все места, в которых происходит его вызов.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86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Лаваш - иллюстрирует использование фабрики в функциональном стиле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Вместо одной большой универсальной фабрики принимает одну мини-фабрику по производству теста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Если понадобится использовать более одного ингредиента, можно передать доп. мини-фабрику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8542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212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</a:t>
            </a:r>
            <a:r>
              <a:rPr lang="ru-RU" baseline="0" dirty="0"/>
              <a:t> использовании групп взаимосвязанных классов часто требуется определять во время выполнения программы, экземпляр какого класса нужно создать.</a:t>
            </a:r>
          </a:p>
          <a:p>
            <a:r>
              <a:rPr lang="ru-RU" baseline="0" dirty="0"/>
              <a:t>Примеры: загрузка данных из файла, ввод данных пользователем, конфигурация системы из файла настроек.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3480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6877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Фабрика берёт на себя создание объектов. Если мы введём класс </a:t>
            </a:r>
            <a:r>
              <a:rPr lang="en-US" dirty="0" err="1"/>
              <a:t>SimplePizzaFactory</a:t>
            </a:r>
            <a:r>
              <a:rPr lang="ru-RU" dirty="0"/>
              <a:t>, то метод </a:t>
            </a:r>
            <a:r>
              <a:rPr lang="en-US" dirty="0" err="1"/>
              <a:t>OrderPizza</a:t>
            </a:r>
            <a:r>
              <a:rPr lang="ru-RU" dirty="0"/>
              <a:t> станет клиентом этого объекта.</a:t>
            </a:r>
          </a:p>
          <a:p>
            <a:r>
              <a:rPr lang="ru-RU" dirty="0"/>
              <a:t>Когда понадобится создать экземпляр пиццы, мы он обратится к нему.</a:t>
            </a:r>
          </a:p>
          <a:p>
            <a:r>
              <a:rPr lang="ru-RU" dirty="0"/>
              <a:t>В методе больше не требуется знать о том, объект какого класса нужно создать класс, и какие передать параметры в конструктор. Все, что мы знаем, так это то, что получаем объект </a:t>
            </a:r>
            <a:r>
              <a:rPr lang="en-US" dirty="0"/>
              <a:t>Pizza</a:t>
            </a:r>
            <a:r>
              <a:rPr lang="ru-RU" dirty="0"/>
              <a:t> и вызываем у него методы </a:t>
            </a:r>
            <a:r>
              <a:rPr lang="en-US" dirty="0"/>
              <a:t>Prepare, Bake, Cut </a:t>
            </a:r>
            <a:r>
              <a:rPr lang="ru-RU" dirty="0"/>
              <a:t>и </a:t>
            </a:r>
            <a:r>
              <a:rPr lang="en-US" dirty="0"/>
              <a:t>Box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4788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02863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9257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9979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1056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727BC-4D8B-3D53-A5D7-57B6B15AF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7442C0-F3A9-AD7E-CDCE-77DF0AA11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D98057-930E-DC81-82C5-21BA2E768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5E53-8F76-7A36-6AC4-6498C8BE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C01A2-0675-703B-88CC-CA7FEFE1B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986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987A4-7FBE-A429-8954-8D45919B5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D4D04-7F22-49FA-4E42-D768915CB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239B1-9210-7CEA-FEA0-08240621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3735-2889-CEE6-8148-4F9F66EB1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4DDD2-99EC-195B-140E-4CC50717F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6207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AD20EC-0D2A-BFFC-BBE0-BD36DEBF65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7EEE6-C4E9-D5A4-EA08-F800FD5B4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AED4E-A2CD-94AD-79AF-521442186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87E9B-66A8-BCB0-6D5B-F5E4C2FBB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E47BD-A193-62FB-C5DD-74B561F20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887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9C5A-70E1-0655-5AC4-E5BDC044B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80ABB-2E9B-B6C9-5E47-E6D13DCAB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74189-2C70-0850-2323-E073DEBE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ACE2-702F-6CDD-A1B5-268F7DD80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B9F9C-8439-AD79-C76C-A21A9B5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76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2C0D2-3246-CE84-CE0A-E58348EE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2250E-BB4C-7431-C9B5-EFC0543C8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ECEA6B-CF6C-F044-3B94-2E98CAFAC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04009-37BF-0007-6DE4-C44E0F34C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1B3C07-C82B-12CC-CBA3-C49F15364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489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20FC7-E139-9E2C-F542-291DB5DE8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6ABC8-230E-48D5-E321-864A93CEC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3C777-B262-61C3-25EE-25AE23BA2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410C98-147B-7C91-7C88-70D5B8459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66E1D1-2725-DC23-4079-66D067D5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F29FE1-A671-39E0-C986-99A48EDD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4798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CEA9F-D43C-E8C3-444E-858144B0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42A0F-E091-DA2C-8B85-0CE66C8D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1C197-1D5E-8A16-00C5-63B02411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4590BB-1538-C769-37B3-080B81E9D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79B0EC-374A-DC63-494C-385FCA03F9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45AD15-37FD-B9D6-2CB8-3DB35B8F1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D29C3C-539F-55B7-E7DD-6D5BD27E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33E5EF-6D17-5E91-84B4-2F5361AA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8141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53D18-B096-278E-E122-EAA07F537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5E6448-B71E-421E-D956-87F421ADE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8FD7DB-C0B1-5EDD-431F-01DF5B05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03E76-D555-93CC-0FC1-CCF477877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621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062B29-8EB1-3A87-F1A3-1085EA163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D5B82-F20F-D1E4-687A-2C3AADDB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D62770-AB4E-5CA8-6D02-3BD6277AD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33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97D0-8348-B348-C72B-624B7AE4C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7204B-9E09-9EB4-9322-03980C209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40088A-0282-5E1F-A08E-D9752A4EAD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77DE5-0BC7-4A59-A65E-E2D15D033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E39F-09CD-186D-52D6-7245AC0BB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42898-C008-8AB3-F473-F8337CCB4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67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6B43E-B656-C057-EDC7-F2575EF59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9009C0-3B96-F348-229C-15301FC20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802958-3454-0355-65D5-1618F603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4C324-CF06-625D-62C8-51CE9F16D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49B25-680F-558B-BA42-6988E8FD2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3D4E6-548F-FE91-3959-0479AB2F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63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A10144-51BD-1B78-0CDE-72852C1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DB7A8-2826-7BCA-DEEA-1C80DFD368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3742E-9DBD-FFDF-4D69-99DA471E9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22.11.2024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BE6F-7E1A-8DC1-88FA-04F5EB8E6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C5DAB-B638-76EA-AAB7-44281D9C0F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49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" y="1122362"/>
            <a:ext cx="12191998" cy="4466878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Паттерны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«Абстрактная Фабрика»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и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«Фабричный метод»</a:t>
            </a: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Изменения в ассортименте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38200" y="1690688"/>
            <a:ext cx="9902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strike="sngStrike" dirty="0">
                <a:solidFill>
                  <a:srgbClr val="8181FF"/>
                </a:solidFill>
                <a:latin typeface="Consolas"/>
                <a:ea typeface="Calibri"/>
                <a:cs typeface="Times New Roman"/>
              </a:rPr>
              <a:t>else if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strike="sngStrike" dirty="0">
                <a:solidFill>
                  <a:srgbClr val="C4C4C4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F5B5B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strike="sngStrike" dirty="0">
                <a:solidFill>
                  <a:srgbClr val="00DBD6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 err="1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strike="sngStrike" dirty="0" err="1">
                <a:solidFill>
                  <a:srgbClr val="8ACDE2"/>
                </a:solidFill>
                <a:latin typeface="Consolas"/>
                <a:ea typeface="Calibri"/>
                <a:cs typeface="Times New Roman"/>
              </a:rPr>
              <a:t>PeperoniPizza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strike="sngStrike" dirty="0">
                <a:solidFill>
                  <a:srgbClr val="8E8E8E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strike="sngStrike" dirty="0">
              <a:solidFill>
                <a:srgbClr val="8E8E8E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capricciosa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CapricciosaPizza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margherita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MargheritaPizza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Правая фигурная скобка 2"/>
          <p:cNvSpPr/>
          <p:nvPr/>
        </p:nvSpPr>
        <p:spPr>
          <a:xfrm>
            <a:off x="3473067" y="4290594"/>
            <a:ext cx="216024" cy="864096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/>
          <p:cNvSpPr txBox="1"/>
          <p:nvPr/>
        </p:nvSpPr>
        <p:spPr>
          <a:xfrm>
            <a:off x="3863752" y="4537976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Неизменная часть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031726" y="171105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Код, подверженный изменениям</a:t>
            </a:r>
          </a:p>
        </p:txBody>
      </p:sp>
      <p:sp>
        <p:nvSpPr>
          <p:cNvPr id="8" name="Полилиния 7"/>
          <p:cNvSpPr/>
          <p:nvPr/>
        </p:nvSpPr>
        <p:spPr>
          <a:xfrm>
            <a:off x="944126" y="2441134"/>
            <a:ext cx="8710497" cy="1800200"/>
          </a:xfrm>
          <a:custGeom>
            <a:avLst/>
            <a:gdLst>
              <a:gd name="connsiteX0" fmla="*/ 240501 w 8710497"/>
              <a:gd name="connsiteY0" fmla="*/ 200086 h 1793004"/>
              <a:gd name="connsiteX1" fmla="*/ 1926426 w 8710497"/>
              <a:gd name="connsiteY1" fmla="*/ 28636 h 1793004"/>
              <a:gd name="connsiteX2" fmla="*/ 5307801 w 8710497"/>
              <a:gd name="connsiteY2" fmla="*/ 57211 h 1793004"/>
              <a:gd name="connsiteX3" fmla="*/ 7222326 w 8710497"/>
              <a:gd name="connsiteY3" fmla="*/ 19111 h 1793004"/>
              <a:gd name="connsiteX4" fmla="*/ 8508201 w 8710497"/>
              <a:gd name="connsiteY4" fmla="*/ 409636 h 1793004"/>
              <a:gd name="connsiteX5" fmla="*/ 8441526 w 8710497"/>
              <a:gd name="connsiteY5" fmla="*/ 1619311 h 1793004"/>
              <a:gd name="connsiteX6" fmla="*/ 5974551 w 8710497"/>
              <a:gd name="connsiteY6" fmla="*/ 1619311 h 1793004"/>
              <a:gd name="connsiteX7" fmla="*/ 2031201 w 8710497"/>
              <a:gd name="connsiteY7" fmla="*/ 1771711 h 1793004"/>
              <a:gd name="connsiteX8" fmla="*/ 240501 w 8710497"/>
              <a:gd name="connsiteY8" fmla="*/ 1666936 h 1793004"/>
              <a:gd name="connsiteX9" fmla="*/ 21426 w 8710497"/>
              <a:gd name="connsiteY9" fmla="*/ 647761 h 1793004"/>
              <a:gd name="connsiteX10" fmla="*/ 240501 w 8710497"/>
              <a:gd name="connsiteY10" fmla="*/ 200086 h 17930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8710497" h="1793004">
                <a:moveTo>
                  <a:pt x="240501" y="200086"/>
                </a:moveTo>
                <a:cubicBezTo>
                  <a:pt x="558001" y="96898"/>
                  <a:pt x="1081876" y="52448"/>
                  <a:pt x="1926426" y="28636"/>
                </a:cubicBezTo>
                <a:cubicBezTo>
                  <a:pt x="2770976" y="4824"/>
                  <a:pt x="4425151" y="58798"/>
                  <a:pt x="5307801" y="57211"/>
                </a:cubicBezTo>
                <a:cubicBezTo>
                  <a:pt x="6190451" y="55623"/>
                  <a:pt x="6688926" y="-39626"/>
                  <a:pt x="7222326" y="19111"/>
                </a:cubicBezTo>
                <a:cubicBezTo>
                  <a:pt x="7755726" y="77848"/>
                  <a:pt x="8305001" y="142936"/>
                  <a:pt x="8508201" y="409636"/>
                </a:cubicBezTo>
                <a:cubicBezTo>
                  <a:pt x="8711401" y="676336"/>
                  <a:pt x="8863801" y="1417698"/>
                  <a:pt x="8441526" y="1619311"/>
                </a:cubicBezTo>
                <a:cubicBezTo>
                  <a:pt x="8019251" y="1820924"/>
                  <a:pt x="7042939" y="1593911"/>
                  <a:pt x="5974551" y="1619311"/>
                </a:cubicBezTo>
                <a:cubicBezTo>
                  <a:pt x="4906164" y="1644711"/>
                  <a:pt x="2986876" y="1763773"/>
                  <a:pt x="2031201" y="1771711"/>
                </a:cubicBezTo>
                <a:cubicBezTo>
                  <a:pt x="1075526" y="1779649"/>
                  <a:pt x="575464" y="1854261"/>
                  <a:pt x="240501" y="1666936"/>
                </a:cubicBezTo>
                <a:cubicBezTo>
                  <a:pt x="-94462" y="1479611"/>
                  <a:pt x="16663" y="892236"/>
                  <a:pt x="21426" y="647761"/>
                </a:cubicBezTo>
                <a:cubicBezTo>
                  <a:pt x="26188" y="403286"/>
                  <a:pt x="-76999" y="303274"/>
                  <a:pt x="240501" y="200086"/>
                </a:cubicBezTo>
                <a:close/>
              </a:path>
            </a:pathLst>
          </a:custGeo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/>
          <p:cNvCxnSpPr/>
          <p:nvPr/>
        </p:nvCxnSpPr>
        <p:spPr>
          <a:xfrm flipH="1">
            <a:off x="8832304" y="2297118"/>
            <a:ext cx="108012" cy="288032"/>
          </a:xfrm>
          <a:prstGeom prst="straightConnector1">
            <a:avLst/>
          </a:prstGeom>
          <a:noFill/>
          <a:ln>
            <a:headEnd type="none" w="med" len="med"/>
            <a:tailEnd type="arrow" w="med" len="med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</p:cxnSp>
    </p:spTree>
    <p:extLst>
      <p:ext uri="{BB962C8B-B14F-4D97-AF65-F5344CB8AC3E}">
        <p14:creationId xmlns:p14="http://schemas.microsoft.com/office/powerpoint/2010/main" val="52320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6" grpId="0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Инкапсуляция создания объекта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создания пиццы выделяется в отдельный объект</a:t>
            </a:r>
          </a:p>
          <a:p>
            <a:pPr lvl="1"/>
            <a:r>
              <a:rPr lang="ru-RU" dirty="0"/>
              <a:t>Его единственная задача – создание пиццы</a:t>
            </a:r>
          </a:p>
          <a:p>
            <a:r>
              <a:rPr lang="ru-RU" dirty="0"/>
              <a:t>Вместо самостоятельного создания пиццы, другие объекты будут использовать его</a:t>
            </a:r>
          </a:p>
          <a:p>
            <a:r>
              <a:rPr lang="ru-RU" dirty="0"/>
              <a:t>Имя ему - Фабрика</a:t>
            </a:r>
          </a:p>
        </p:txBody>
      </p:sp>
    </p:spTree>
    <p:extLst>
      <p:ext uri="{BB962C8B-B14F-4D97-AF65-F5344CB8AC3E}">
        <p14:creationId xmlns:p14="http://schemas.microsoft.com/office/powerpoint/2010/main" val="406225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Простая фабрика для пиццы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524000" y="1564244"/>
            <a:ext cx="8712968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"napolitana"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0249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Клиент</a:t>
            </a:r>
            <a:r>
              <a:rPr lang="en-US" dirty="0"/>
              <a:t> </a:t>
            </a:r>
            <a:r>
              <a:rPr lang="ru-RU" dirty="0"/>
              <a:t>простой фабрики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478970"/>
            <a:ext cx="105863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/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Параметризуем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пиццерию объектом фабрики, создающей пиццу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CPizzaStore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&amp;&amp;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: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фабрике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m_factory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9751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конкретных экземпляров пиццы инкапсулируется в классе фабрики</a:t>
            </a:r>
          </a:p>
          <a:p>
            <a:pPr lvl="1"/>
            <a:r>
              <a:rPr lang="ru-RU" dirty="0"/>
              <a:t>Будущие изменения потребуется вносить только в одном месте</a:t>
            </a:r>
          </a:p>
          <a:p>
            <a:r>
              <a:rPr lang="en-US" dirty="0" err="1"/>
              <a:t>SimplePizzaFactory</a:t>
            </a:r>
            <a:r>
              <a:rPr lang="en-US" dirty="0"/>
              <a:t> </a:t>
            </a:r>
            <a:r>
              <a:rPr lang="ru-RU" dirty="0"/>
              <a:t>может использоваться различными клиентами</a:t>
            </a:r>
          </a:p>
          <a:p>
            <a:r>
              <a:rPr lang="ru-RU" dirty="0"/>
              <a:t>Из клиентского кода исключаются операции по созданию пиццы</a:t>
            </a:r>
          </a:p>
        </p:txBody>
      </p:sp>
    </p:spTree>
    <p:extLst>
      <p:ext uri="{BB962C8B-B14F-4D97-AF65-F5344CB8AC3E}">
        <p14:creationId xmlns:p14="http://schemas.microsoft.com/office/powerpoint/2010/main" val="1872427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 чем выгода от создания экземпляра простой фабрики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Какой в этом смысл</a:t>
            </a:r>
            <a:r>
              <a:rPr lang="en-US" dirty="0"/>
              <a:t>? </a:t>
            </a:r>
            <a:r>
              <a:rPr lang="ru-RU" dirty="0"/>
              <a:t>Мы просто перенесли проблемный код в другой класс</a:t>
            </a:r>
          </a:p>
          <a:p>
            <a:pPr lvl="1"/>
            <a:r>
              <a:rPr lang="en-US" dirty="0" err="1"/>
              <a:t>SimplePizzaFactory</a:t>
            </a:r>
            <a:r>
              <a:rPr lang="en-US" dirty="0"/>
              <a:t> </a:t>
            </a:r>
            <a:r>
              <a:rPr lang="ru-RU" dirty="0"/>
              <a:t>может использоваться и другими клиентами</a:t>
            </a:r>
          </a:p>
          <a:p>
            <a:pPr lvl="1"/>
            <a:r>
              <a:rPr lang="ru-RU" dirty="0"/>
              <a:t>Изменения потребуется внести в одном месте</a:t>
            </a:r>
            <a:endParaRPr lang="en-US" dirty="0"/>
          </a:p>
          <a:p>
            <a:r>
              <a:rPr lang="ru-RU" dirty="0"/>
              <a:t>В чем выгода от создания экземпляра простой фабрики</a:t>
            </a:r>
            <a:r>
              <a:rPr lang="en-US" dirty="0"/>
              <a:t>?</a:t>
            </a:r>
            <a:r>
              <a:rPr lang="ru-RU" dirty="0"/>
              <a:t> Метод</a:t>
            </a:r>
            <a:r>
              <a:rPr lang="en-US" dirty="0"/>
              <a:t> </a:t>
            </a:r>
            <a:r>
              <a:rPr lang="en-US" dirty="0" err="1"/>
              <a:t>SimplePizzaFactory</a:t>
            </a:r>
            <a:r>
              <a:rPr lang="en-US" dirty="0"/>
              <a:t>::</a:t>
            </a:r>
            <a:r>
              <a:rPr lang="en-US" dirty="0" err="1"/>
              <a:t>CreatePizza</a:t>
            </a:r>
            <a:r>
              <a:rPr lang="en-US" dirty="0"/>
              <a:t> </a:t>
            </a:r>
            <a:r>
              <a:rPr lang="ru-RU" dirty="0"/>
              <a:t>можно было бы сделать статическим.</a:t>
            </a:r>
          </a:p>
          <a:p>
            <a:pPr lvl="1"/>
            <a:r>
              <a:rPr lang="ru-RU" dirty="0"/>
              <a:t>Достоинство: не нужно создавать экземпляр фабрики для его вызова</a:t>
            </a:r>
          </a:p>
          <a:p>
            <a:pPr lvl="1"/>
            <a:r>
              <a:rPr lang="ru-RU" dirty="0"/>
              <a:t>Недостаток: теряется возможность субклассирования класса фабрики и изменения поведения метода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9527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8321-7C29-AD32-5126-9CAD9A5F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Обновлённая архитектура приложения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696C3E-72AD-0DAE-1D49-8B8400ACF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472" y="1661675"/>
            <a:ext cx="9505056" cy="5050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7ACCDE0-E79D-F0C9-DA4B-C6B0A2E431C2}"/>
              </a:ext>
            </a:extLst>
          </p:cNvPr>
          <p:cNvSpPr txBox="1"/>
          <p:nvPr/>
        </p:nvSpPr>
        <p:spPr>
          <a:xfrm>
            <a:off x="191345" y="4189233"/>
            <a:ext cx="1656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Фабрика должна быть единственной частью приложения, работающей с конкретными классами пиццы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784CB6-A3E7-311F-FB1A-D7B9FE26D2DB}"/>
              </a:ext>
            </a:extLst>
          </p:cNvPr>
          <p:cNvSpPr txBox="1"/>
          <p:nvPr/>
        </p:nvSpPr>
        <p:spPr>
          <a:xfrm>
            <a:off x="119336" y="2186470"/>
            <a:ext cx="2448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Клиент фабрики.</a:t>
            </a:r>
          </a:p>
          <a:p>
            <a:r>
              <a:rPr lang="ru-RU" sz="1200" dirty="0"/>
              <a:t>Обращается к </a:t>
            </a:r>
            <a:r>
              <a:rPr lang="en-US" sz="1200" dirty="0" err="1"/>
              <a:t>SimplePizzaFactory</a:t>
            </a:r>
            <a:r>
              <a:rPr lang="ru-RU" sz="1200" dirty="0"/>
              <a:t> для получения экземпляров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B14AED-F835-A2CE-D82D-9BBF92CA76AB}"/>
              </a:ext>
            </a:extLst>
          </p:cNvPr>
          <p:cNvSpPr txBox="1"/>
          <p:nvPr/>
        </p:nvSpPr>
        <p:spPr>
          <a:xfrm>
            <a:off x="8904312" y="3393634"/>
            <a:ext cx="35896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Конкретные продукты, каждый из которых реализовывает интерфейс</a:t>
            </a:r>
            <a:r>
              <a:rPr lang="en-US" sz="1200" dirty="0"/>
              <a:t> Pizza</a:t>
            </a:r>
            <a:r>
              <a:rPr lang="ru-RU" sz="1200" dirty="0"/>
              <a:t>.</a:t>
            </a:r>
          </a:p>
          <a:p>
            <a:r>
              <a:rPr lang="ru-RU" sz="1200" dirty="0"/>
              <a:t>Создаются фабриками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AF3B00-359A-304B-C7FB-46D547890CC0}"/>
              </a:ext>
            </a:extLst>
          </p:cNvPr>
          <p:cNvSpPr txBox="1"/>
          <p:nvPr/>
        </p:nvSpPr>
        <p:spPr>
          <a:xfrm>
            <a:off x="8400256" y="1775863"/>
            <a:ext cx="3456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Продукт, производимый фабрикой – пицца.</a:t>
            </a:r>
          </a:p>
          <a:p>
            <a:r>
              <a:rPr lang="ru-RU" sz="1200" dirty="0"/>
              <a:t>Абстрактный класс, с полезными реализациями, которые переопределяются в подклассах</a:t>
            </a:r>
          </a:p>
        </p:txBody>
      </p:sp>
    </p:spTree>
    <p:extLst>
      <p:ext uri="{BB962C8B-B14F-4D97-AF65-F5344CB8AC3E}">
        <p14:creationId xmlns:p14="http://schemas.microsoft.com/office/powerpoint/2010/main" val="353903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Расширение бизнеса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Дела идут в гору. Требуется открыть сеть пиццерий </a:t>
            </a:r>
            <a:r>
              <a:rPr lang="en-US" dirty="0" err="1"/>
              <a:t>PizzaStore</a:t>
            </a:r>
            <a:r>
              <a:rPr lang="en-US" dirty="0"/>
              <a:t> </a:t>
            </a:r>
            <a:r>
              <a:rPr lang="ru-RU" dirty="0"/>
              <a:t>по всей стране</a:t>
            </a:r>
            <a:endParaRPr lang="en-US" dirty="0"/>
          </a:p>
          <a:p>
            <a:pPr lvl="1"/>
            <a:r>
              <a:rPr lang="ru-RU" dirty="0"/>
              <a:t>Все пиццерии должны использовать код </a:t>
            </a:r>
            <a:r>
              <a:rPr lang="en-US" dirty="0" err="1"/>
              <a:t>PizzaStore</a:t>
            </a:r>
            <a:r>
              <a:rPr lang="ru-RU" dirty="0"/>
              <a:t> для приготовления пиццы, которая должна готовиться по единым правилам</a:t>
            </a:r>
          </a:p>
          <a:p>
            <a:r>
              <a:rPr lang="ru-RU" dirty="0"/>
              <a:t>Требуется учесть региональные различия в предпочтениях клиентов</a:t>
            </a:r>
          </a:p>
          <a:p>
            <a:pPr lvl="1"/>
            <a:r>
              <a:rPr lang="ru-RU" dirty="0"/>
              <a:t>В разных регионах рецепты пиццы могут различаться</a:t>
            </a:r>
          </a:p>
        </p:txBody>
      </p:sp>
    </p:spTree>
    <p:extLst>
      <p:ext uri="{BB962C8B-B14F-4D97-AF65-F5344CB8AC3E}">
        <p14:creationId xmlns:p14="http://schemas.microsoft.com/office/powerpoint/2010/main" val="2358636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FAE861A4-52B5-C12C-279E-00D359549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763" y="280988"/>
            <a:ext cx="9896475" cy="629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014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Фабрика пиццы для Нью-Йоркских филиалов </a:t>
            </a:r>
            <a:r>
              <a:rPr lang="en-US" dirty="0"/>
              <a:t>Pizza Store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919536" y="1536577"/>
            <a:ext cx="7596336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SimplePizzaFactory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b="1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300" b="1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NYCheezePizza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NYPeperoniPizza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3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3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NYNapolitanaPizza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3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3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3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en-US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3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3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300" dirty="0">
              <a:ea typeface="Calibri"/>
              <a:cs typeface="Times New Roman"/>
            </a:endParaRPr>
          </a:p>
          <a:p>
            <a:pPr defTabSz="361950"/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3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3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3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0606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B7DC52F-0A41-C17D-C54F-DD2DDA6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0E3109-9E66-EE3E-2E09-AF84222F6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568EBD-7FC9-2EE8-B8FB-945E0D5B2C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2"/>
            <a:ext cx="12191998" cy="4466878"/>
          </a:xfrm>
        </p:spPr>
        <p:txBody>
          <a:bodyPr>
            <a:noAutofit/>
          </a:bodyPr>
          <a:lstStyle/>
          <a:p>
            <a:r>
              <a:rPr lang="ru-RU" sz="7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Паттерны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«Фабричный метод»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и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«Абстрактная Фабрика»</a:t>
            </a:r>
          </a:p>
        </p:txBody>
      </p:sp>
    </p:spTree>
    <p:extLst>
      <p:ext uri="{BB962C8B-B14F-4D97-AF65-F5344CB8AC3E}">
        <p14:creationId xmlns:p14="http://schemas.microsoft.com/office/powerpoint/2010/main" val="3193362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Заказ пиццы в Нью-Йорком филиале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703512" y="2996953"/>
            <a:ext cx="896448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2000" dirty="0">
              <a:ea typeface="Calibri"/>
              <a:cs typeface="Times New Roman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(move(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nyPizzaFactory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));</a:t>
            </a:r>
          </a:p>
          <a:p>
            <a:endParaRPr lang="ru-RU" sz="2000" dirty="0">
              <a:ea typeface="Calibri"/>
              <a:cs typeface="Times New Roman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20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pizzaStore.OrderPizza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20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0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13965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21782-EF6B-E507-8BD7-5AF48F979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Проблема: некоторые пиццерии нарушают процесс приготовления пиццы</a:t>
            </a: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8BF847-AD78-4CAC-D706-B785C2985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424" y="2259503"/>
            <a:ext cx="1112520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46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>
            <a:extLst>
              <a:ext uri="{FF2B5EF4-FFF2-40B4-BE49-F238E27FC236}">
                <a16:creationId xmlns:a16="http://schemas.microsoft.com/office/drawing/2014/main" id="{F33548AF-4AC5-2C20-4C81-3E677CFFA4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3119" y="758950"/>
            <a:ext cx="10697890" cy="6111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007768" y="20286"/>
            <a:ext cx="532859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Абстрактный класс </a:t>
            </a:r>
            <a:r>
              <a:rPr lang="en-US" sz="1400" dirty="0" err="1"/>
              <a:t>PizzaStore</a:t>
            </a:r>
            <a:r>
              <a:rPr lang="ru-RU" sz="1400" dirty="0"/>
              <a:t> делегирует создание пиццы своим подклассам, объявляя метод </a:t>
            </a:r>
            <a:r>
              <a:rPr lang="en-US" sz="1400" dirty="0" err="1"/>
              <a:t>CreatePizza</a:t>
            </a:r>
            <a:r>
              <a:rPr lang="ru-RU" sz="1400" dirty="0"/>
              <a:t>() чисто виртуальным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017" y="1196752"/>
            <a:ext cx="292764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Если пиццерия хочет готовить еду в нью-йоркском стиле, она использует </a:t>
            </a:r>
            <a:r>
              <a:rPr lang="ru-RU" sz="1400" dirty="0" err="1"/>
              <a:t>субкласс</a:t>
            </a:r>
            <a:r>
              <a:rPr lang="ru-RU" sz="1400" dirty="0"/>
              <a:t> с соответствующей реализацией метода </a:t>
            </a:r>
            <a:r>
              <a:rPr lang="en-US" sz="1400" dirty="0" err="1"/>
              <a:t>CreatePizza</a:t>
            </a:r>
            <a:r>
              <a:rPr lang="ru-RU" sz="14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112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абстрактной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19250" y="2060849"/>
            <a:ext cx="9036496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Делегируем создание экземпляра пиццы подклассам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Дальнейшие шаги выполняем по строго заданному алгоритму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pizza</a:t>
            </a:r>
            <a:r>
              <a:rPr lang="en-US" sz="14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Box();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pizza;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4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Конкретные подклассы обязаны реализовать данный метод</a:t>
            </a:r>
            <a:endParaRPr lang="ru-RU" sz="1400" dirty="0">
              <a:ea typeface="Calibri"/>
              <a:cs typeface="Times New Roman"/>
            </a:endParaRPr>
          </a:p>
          <a:p>
            <a:pPr defTabSz="381000"/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4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400" dirty="0">
              <a:ea typeface="Calibri"/>
              <a:cs typeface="Times New Roman"/>
            </a:endParaRPr>
          </a:p>
          <a:p>
            <a:pPr defTabSz="381000">
              <a:spcAft>
                <a:spcPts val="1000"/>
              </a:spcAft>
            </a:pPr>
            <a:r>
              <a:rPr lang="ru-RU" sz="14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4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68258" y="4684494"/>
            <a:ext cx="1990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Фабричный метод</a:t>
            </a:r>
          </a:p>
        </p:txBody>
      </p:sp>
      <p:sp>
        <p:nvSpPr>
          <p:cNvPr id="7" name="Полилиния 6"/>
          <p:cNvSpPr/>
          <p:nvPr/>
        </p:nvSpPr>
        <p:spPr>
          <a:xfrm>
            <a:off x="7629525" y="5053827"/>
            <a:ext cx="952500" cy="604024"/>
          </a:xfrm>
          <a:custGeom>
            <a:avLst/>
            <a:gdLst>
              <a:gd name="connsiteX0" fmla="*/ 952500 w 952500"/>
              <a:gd name="connsiteY0" fmla="*/ 2459 h 402509"/>
              <a:gd name="connsiteX1" fmla="*/ 390525 w 952500"/>
              <a:gd name="connsiteY1" fmla="*/ 59609 h 402509"/>
              <a:gd name="connsiteX2" fmla="*/ 0 w 952500"/>
              <a:gd name="connsiteY2" fmla="*/ 402509 h 40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0" h="402509">
                <a:moveTo>
                  <a:pt x="952500" y="2459"/>
                </a:moveTo>
                <a:cubicBezTo>
                  <a:pt x="750887" y="-2304"/>
                  <a:pt x="549275" y="-7066"/>
                  <a:pt x="390525" y="59609"/>
                </a:cubicBezTo>
                <a:cubicBezTo>
                  <a:pt x="231775" y="126284"/>
                  <a:pt x="115887" y="264396"/>
                  <a:pt x="0" y="402509"/>
                </a:cubicBezTo>
              </a:path>
            </a:pathLst>
          </a:cu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17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конкретной пиццерии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279576" y="1595022"/>
            <a:ext cx="723337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// Пиццерия, готовящая пиццу в нью-йоркском стиле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NYPizzaStore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: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:</a:t>
            </a:r>
            <a:endParaRPr lang="ru-RU" sz="1200" dirty="0">
              <a:solidFill>
                <a:srgbClr val="000000"/>
              </a:solidFill>
              <a:latin typeface="Consolas"/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ea typeface="Calibri"/>
                <a:cs typeface="Times New Roman"/>
              </a:rPr>
              <a:t>	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// Все, что нужно - реализовать метод </a:t>
            </a:r>
            <a:r>
              <a:rPr lang="ru-RU" sz="1200" dirty="0" err="1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ru-RU" sz="1200" dirty="0">
                <a:solidFill>
                  <a:srgbClr val="008000"/>
                </a:solidFill>
                <a:latin typeface="Consolas"/>
                <a:ea typeface="Calibri"/>
                <a:cs typeface="Times New Roman"/>
              </a:rPr>
              <a:t> должным образом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CreatePizza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override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NYCheezePizza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NYPeperoniPizza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pizza </a:t>
            </a:r>
            <a:r>
              <a:rPr lang="en-US" sz="12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NYNapolitanaPizza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{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	</a:t>
            </a:r>
            <a:r>
              <a:rPr lang="en-US" sz="12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2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en-US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	</a:t>
            </a:r>
            <a:r>
              <a:rPr lang="ru-RU" sz="12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2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200" dirty="0">
              <a:ea typeface="Calibri"/>
              <a:cs typeface="Times New Roman"/>
            </a:endParaRPr>
          </a:p>
          <a:p>
            <a:pPr defTabSz="361950"/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}</a:t>
            </a:r>
            <a:endParaRPr lang="ru-RU" sz="12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2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};</a:t>
            </a:r>
            <a:endParaRPr lang="ru-RU" sz="12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2216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775520" y="1772816"/>
            <a:ext cx="88924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85775"/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&amp;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pizza = </a:t>
            </a:r>
            <a:r>
              <a:rPr lang="en-US" dirty="0" err="1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.OrderPizza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"pepperoni"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main()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NYPizzaStore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OrderPizzaWithFactoryMethod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ru-RU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pizzaStore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2400" dirty="0">
              <a:ea typeface="Calibri"/>
              <a:cs typeface="Times New Roman"/>
            </a:endParaRPr>
          </a:p>
          <a:p>
            <a:pPr defTabSz="485775"/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0;</a:t>
            </a:r>
            <a:endParaRPr lang="ru-RU" sz="2400" dirty="0">
              <a:ea typeface="Calibri"/>
              <a:cs typeface="Times New Roman"/>
            </a:endParaRPr>
          </a:p>
          <a:p>
            <a:pPr defTabSz="485775">
              <a:spcAft>
                <a:spcPts val="1000"/>
              </a:spcAft>
            </a:pPr>
            <a:r>
              <a:rPr lang="ru-RU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2400" dirty="0"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53967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Фабричный метод (</a:t>
            </a:r>
            <a:r>
              <a:rPr lang="en-US" dirty="0"/>
              <a:t>Factory Method)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Фабричный метод отвечает за создание объектов и инкапсулирует эту операцию в </a:t>
            </a:r>
            <a:r>
              <a:rPr lang="ru-RU" dirty="0" err="1"/>
              <a:t>субклассе</a:t>
            </a:r>
            <a:endParaRPr lang="ru-RU" dirty="0"/>
          </a:p>
          <a:p>
            <a:pPr lvl="1"/>
            <a:r>
              <a:rPr lang="ru-RU" dirty="0"/>
              <a:t>Клиентский код в суперклассе отделяется от кода создания объекта в </a:t>
            </a:r>
            <a:r>
              <a:rPr lang="ru-RU" dirty="0" err="1"/>
              <a:t>субклассе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88427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Фабричный метод</a:t>
            </a:r>
            <a:endParaRPr lang="ru-RU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1604864" y="3459654"/>
            <a:ext cx="8856984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virtual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Product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7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FactoryMethod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7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type) </a:t>
            </a:r>
            <a:r>
              <a:rPr lang="en-US" sz="17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= 0;</a:t>
            </a:r>
            <a:endParaRPr lang="ru-RU" sz="1700" dirty="0">
              <a:latin typeface="Times New Roman"/>
              <a:ea typeface="Times New Roman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055440" y="3813597"/>
            <a:ext cx="4012307" cy="1599461"/>
            <a:chOff x="-468560" y="3813596"/>
            <a:chExt cx="4012307" cy="1599461"/>
          </a:xfrm>
        </p:grpSpPr>
        <p:sp>
          <p:nvSpPr>
            <p:cNvPr id="7" name="TextBox 6"/>
            <p:cNvSpPr txBox="1"/>
            <p:nvPr/>
          </p:nvSpPr>
          <p:spPr>
            <a:xfrm>
              <a:off x="-468560" y="4582060"/>
              <a:ext cx="401230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возвращает некий тип </a:t>
              </a:r>
              <a:r>
                <a:rPr lang="en-US" sz="1600" dirty="0"/>
                <a:t>Product</a:t>
              </a:r>
              <a:r>
                <a:rPr lang="ru-RU" sz="1600" dirty="0"/>
                <a:t>, обычно используемый методами родительского класса</a:t>
              </a:r>
            </a:p>
          </p:txBody>
        </p:sp>
        <p:cxnSp>
          <p:nvCxnSpPr>
            <p:cNvPr id="9" name="Прямая со стрелкой 8"/>
            <p:cNvCxnSpPr/>
            <p:nvPr/>
          </p:nvCxnSpPr>
          <p:spPr>
            <a:xfrm flipV="1">
              <a:off x="1881064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/>
          <p:cNvGrpSpPr/>
          <p:nvPr/>
        </p:nvGrpSpPr>
        <p:grpSpPr>
          <a:xfrm>
            <a:off x="2639616" y="2113163"/>
            <a:ext cx="4016077" cy="1346490"/>
            <a:chOff x="1115616" y="2113163"/>
            <a:chExt cx="4016077" cy="1346490"/>
          </a:xfrm>
        </p:grpSpPr>
        <p:sp>
          <p:nvSpPr>
            <p:cNvPr id="10" name="TextBox 9"/>
            <p:cNvSpPr txBox="1"/>
            <p:nvPr/>
          </p:nvSpPr>
          <p:spPr>
            <a:xfrm>
              <a:off x="1115616" y="2113163"/>
              <a:ext cx="40160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изолирует клиента из суперкласса от информации о конкретном типе создаваемого продукта</a:t>
              </a:r>
            </a:p>
          </p:txBody>
        </p:sp>
        <p:cxnSp>
          <p:nvCxnSpPr>
            <p:cNvPr id="11" name="Прямая со стрелкой 10"/>
            <p:cNvCxnSpPr/>
            <p:nvPr/>
          </p:nvCxnSpPr>
          <p:spPr>
            <a:xfrm>
              <a:off x="3825280" y="3141900"/>
              <a:ext cx="432048" cy="31775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5565304" y="3813597"/>
            <a:ext cx="6120680" cy="1599461"/>
            <a:chOff x="4041304" y="3813596"/>
            <a:chExt cx="6120680" cy="1599461"/>
          </a:xfrm>
        </p:grpSpPr>
        <p:sp>
          <p:nvSpPr>
            <p:cNvPr id="14" name="TextBox 13"/>
            <p:cNvSpPr txBox="1"/>
            <p:nvPr/>
          </p:nvSpPr>
          <p:spPr>
            <a:xfrm>
              <a:off x="4041304" y="4582060"/>
              <a:ext cx="612068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может быть </a:t>
              </a:r>
              <a:r>
                <a:rPr lang="ru-RU" sz="1600" dirty="0" err="1"/>
                <a:t>параметризован</a:t>
              </a:r>
              <a:r>
                <a:rPr lang="ru-RU" sz="1600" dirty="0"/>
                <a:t> для выбора для выбора между несколькими разновидностями продуктов и/или параметрами их создания</a:t>
              </a:r>
            </a:p>
          </p:txBody>
        </p:sp>
        <p:cxnSp>
          <p:nvCxnSpPr>
            <p:cNvPr id="15" name="Прямая со стрелкой 14"/>
            <p:cNvCxnSpPr/>
            <p:nvPr/>
          </p:nvCxnSpPr>
          <p:spPr>
            <a:xfrm flipV="1">
              <a:off x="5769496" y="3813596"/>
              <a:ext cx="144016" cy="76846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005464" y="1920543"/>
            <a:ext cx="4680520" cy="1539111"/>
            <a:chOff x="5481464" y="1920542"/>
            <a:chExt cx="4680520" cy="1539111"/>
          </a:xfrm>
        </p:grpSpPr>
        <p:sp>
          <p:nvSpPr>
            <p:cNvPr id="16" name="TextBox 15"/>
            <p:cNvSpPr txBox="1"/>
            <p:nvPr/>
          </p:nvSpPr>
          <p:spPr>
            <a:xfrm>
              <a:off x="5481464" y="1920542"/>
              <a:ext cx="468052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dirty="0"/>
                <a:t>Фабричный метод объявлен чисто виртуальным, чтобы </a:t>
              </a:r>
              <a:r>
                <a:rPr lang="ru-RU" sz="1600" dirty="0" err="1"/>
                <a:t>субклассы</a:t>
              </a:r>
              <a:r>
                <a:rPr lang="ru-RU" sz="1600" dirty="0"/>
                <a:t> предоставили реализацию создания объектов</a:t>
              </a:r>
            </a:p>
          </p:txBody>
        </p:sp>
        <p:cxnSp>
          <p:nvCxnSpPr>
            <p:cNvPr id="18" name="Прямая со стрелкой 17"/>
            <p:cNvCxnSpPr/>
            <p:nvPr/>
          </p:nvCxnSpPr>
          <p:spPr>
            <a:xfrm>
              <a:off x="7857728" y="2983023"/>
              <a:ext cx="576064" cy="4766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575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4186" y="2539389"/>
            <a:ext cx="11297898" cy="4136142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Параллельные иерархии классов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855640" y="3813981"/>
            <a:ext cx="8568952" cy="2953882"/>
            <a:chOff x="1265932" y="3797266"/>
            <a:chExt cx="8568952" cy="2953882"/>
          </a:xfrm>
        </p:grpSpPr>
        <p:sp>
          <p:nvSpPr>
            <p:cNvPr id="8" name="TextBox 7"/>
            <p:cNvSpPr txBox="1"/>
            <p:nvPr/>
          </p:nvSpPr>
          <p:spPr>
            <a:xfrm>
              <a:off x="7423742" y="6227928"/>
              <a:ext cx="24111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err="1"/>
                <a:t>ChicagoPizzaStore</a:t>
              </a:r>
              <a:r>
                <a:rPr lang="en-US" sz="1400" dirty="0"/>
                <a:t> </a:t>
              </a:r>
              <a:r>
                <a:rPr lang="ru-RU" sz="1400" dirty="0"/>
                <a:t>умеет готовить чикагскую пиццу</a:t>
              </a:r>
            </a:p>
          </p:txBody>
        </p:sp>
        <p:sp>
          <p:nvSpPr>
            <p:cNvPr id="10" name="Полилиния 9"/>
            <p:cNvSpPr/>
            <p:nvPr/>
          </p:nvSpPr>
          <p:spPr>
            <a:xfrm flipV="1">
              <a:off x="1265932" y="3844331"/>
              <a:ext cx="1584176" cy="360041"/>
            </a:xfrm>
            <a:custGeom>
              <a:avLst/>
              <a:gdLst>
                <a:gd name="connsiteX0" fmla="*/ 3378200 w 3378200"/>
                <a:gd name="connsiteY0" fmla="*/ 635000 h 1090408"/>
                <a:gd name="connsiteX1" fmla="*/ 1371600 w 3378200"/>
                <a:gd name="connsiteY1" fmla="*/ 1066800 h 1090408"/>
                <a:gd name="connsiteX2" fmla="*/ 0 w 3378200"/>
                <a:gd name="connsiteY2" fmla="*/ 0 h 10904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78200" h="1090408">
                  <a:moveTo>
                    <a:pt x="3378200" y="635000"/>
                  </a:moveTo>
                  <a:cubicBezTo>
                    <a:pt x="2656416" y="903816"/>
                    <a:pt x="1934633" y="1172633"/>
                    <a:pt x="1371600" y="1066800"/>
                  </a:cubicBezTo>
                  <a:cubicBezTo>
                    <a:pt x="808567" y="960967"/>
                    <a:pt x="404283" y="48048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4168376" y="5750874"/>
              <a:ext cx="3099932" cy="954108"/>
            </a:xfrm>
            <a:custGeom>
              <a:avLst/>
              <a:gdLst>
                <a:gd name="connsiteX0" fmla="*/ 3949700 w 3949700"/>
                <a:gd name="connsiteY0" fmla="*/ 800100 h 1383682"/>
                <a:gd name="connsiteX1" fmla="*/ 1981200 w 3949700"/>
                <a:gd name="connsiteY1" fmla="*/ 1371600 h 1383682"/>
                <a:gd name="connsiteX2" fmla="*/ 558800 w 3949700"/>
                <a:gd name="connsiteY2" fmla="*/ 1092200 h 1383682"/>
                <a:gd name="connsiteX3" fmla="*/ 0 w 3949700"/>
                <a:gd name="connsiteY3" fmla="*/ 0 h 1383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49700" h="1383682">
                  <a:moveTo>
                    <a:pt x="3949700" y="800100"/>
                  </a:moveTo>
                  <a:cubicBezTo>
                    <a:pt x="3248025" y="1061508"/>
                    <a:pt x="2546350" y="1322917"/>
                    <a:pt x="1981200" y="1371600"/>
                  </a:cubicBezTo>
                  <a:cubicBezTo>
                    <a:pt x="1416050" y="1420283"/>
                    <a:pt x="889000" y="1320800"/>
                    <a:pt x="558800" y="1092200"/>
                  </a:cubicBezTo>
                  <a:cubicBezTo>
                    <a:pt x="228600" y="863600"/>
                    <a:pt x="114300" y="43180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9146155" y="4991100"/>
              <a:ext cx="355600" cy="1190662"/>
            </a:xfrm>
            <a:custGeom>
              <a:avLst/>
              <a:gdLst>
                <a:gd name="connsiteX0" fmla="*/ 0 w 114300"/>
                <a:gd name="connsiteY0" fmla="*/ 444500 h 444500"/>
                <a:gd name="connsiteX1" fmla="*/ 88900 w 114300"/>
                <a:gd name="connsiteY1" fmla="*/ 190500 h 444500"/>
                <a:gd name="connsiteX2" fmla="*/ 114300 w 114300"/>
                <a:gd name="connsiteY2" fmla="*/ 0 h 44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00" h="444500">
                  <a:moveTo>
                    <a:pt x="0" y="444500"/>
                  </a:moveTo>
                  <a:cubicBezTo>
                    <a:pt x="34925" y="354541"/>
                    <a:pt x="69850" y="264583"/>
                    <a:pt x="88900" y="190500"/>
                  </a:cubicBezTo>
                  <a:cubicBezTo>
                    <a:pt x="107950" y="116417"/>
                    <a:pt x="111125" y="58208"/>
                    <a:pt x="1143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2937892" y="3797266"/>
              <a:ext cx="2864544" cy="523220"/>
              <a:chOff x="2937892" y="3797266"/>
              <a:chExt cx="2864544" cy="523220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2937892" y="3797266"/>
                <a:ext cx="267563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err="1"/>
                  <a:t>NYPizzaStore</a:t>
                </a:r>
                <a:r>
                  <a:rPr lang="en-US" sz="1400" dirty="0"/>
                  <a:t> </a:t>
                </a:r>
                <a:r>
                  <a:rPr lang="ru-RU" sz="1400" dirty="0"/>
                  <a:t>умеет готовить нью-йоркскую пиццу</a:t>
                </a:r>
              </a:p>
            </p:txBody>
          </p:sp>
          <p:sp>
            <p:nvSpPr>
              <p:cNvPr id="13" name="Полилиния 12"/>
              <p:cNvSpPr/>
              <p:nvPr/>
            </p:nvSpPr>
            <p:spPr>
              <a:xfrm flipV="1">
                <a:off x="5370388" y="3988349"/>
                <a:ext cx="432048" cy="216024"/>
              </a:xfrm>
              <a:custGeom>
                <a:avLst/>
                <a:gdLst>
                  <a:gd name="connsiteX0" fmla="*/ 0 w 355600"/>
                  <a:gd name="connsiteY0" fmla="*/ 419100 h 419100"/>
                  <a:gd name="connsiteX1" fmla="*/ 241300 w 355600"/>
                  <a:gd name="connsiteY1" fmla="*/ 254000 h 419100"/>
                  <a:gd name="connsiteX2" fmla="*/ 355600 w 355600"/>
                  <a:gd name="connsiteY2" fmla="*/ 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55600" h="419100">
                    <a:moveTo>
                      <a:pt x="0" y="419100"/>
                    </a:moveTo>
                    <a:cubicBezTo>
                      <a:pt x="91016" y="371475"/>
                      <a:pt x="182033" y="323850"/>
                      <a:pt x="241300" y="254000"/>
                    </a:cubicBezTo>
                    <a:cubicBezTo>
                      <a:pt x="300567" y="184150"/>
                      <a:pt x="328083" y="92075"/>
                      <a:pt x="355600" y="0"/>
                    </a:cubicBezTo>
                  </a:path>
                </a:pathLst>
              </a:custGeom>
              <a:ln>
                <a:headEnd type="none" w="med" len="med"/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grpSp>
        <p:nvGrpSpPr>
          <p:cNvPr id="3" name="Group 2"/>
          <p:cNvGrpSpPr/>
          <p:nvPr/>
        </p:nvGrpSpPr>
        <p:grpSpPr>
          <a:xfrm>
            <a:off x="4094560" y="1785219"/>
            <a:ext cx="4918890" cy="954107"/>
            <a:chOff x="2570560" y="1785218"/>
            <a:chExt cx="4918890" cy="954107"/>
          </a:xfrm>
        </p:grpSpPr>
        <p:sp>
          <p:nvSpPr>
            <p:cNvPr id="14" name="TextBox 13"/>
            <p:cNvSpPr txBox="1"/>
            <p:nvPr/>
          </p:nvSpPr>
          <p:spPr>
            <a:xfrm>
              <a:off x="3003600" y="1785218"/>
              <a:ext cx="39497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Обе иерархии содержат абстрактные классы, расширяемые конкретными классами со специализированными реализациями для Нью-Йорка и </a:t>
              </a:r>
              <a:r>
                <a:rPr lang="ru-RU" sz="1400" dirty="0" err="1"/>
                <a:t>Чигаго</a:t>
              </a:r>
              <a:endParaRPr lang="ru-RU" sz="1400" dirty="0"/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6834808" y="1966628"/>
              <a:ext cx="654642" cy="526594"/>
            </a:xfrm>
            <a:custGeom>
              <a:avLst/>
              <a:gdLst>
                <a:gd name="connsiteX0" fmla="*/ 0 w 457200"/>
                <a:gd name="connsiteY0" fmla="*/ 0 h 711200"/>
                <a:gd name="connsiteX1" fmla="*/ 330200 w 457200"/>
                <a:gd name="connsiteY1" fmla="*/ 228600 h 711200"/>
                <a:gd name="connsiteX2" fmla="*/ 457200 w 457200"/>
                <a:gd name="connsiteY2" fmla="*/ 711200 h 711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711200">
                  <a:moveTo>
                    <a:pt x="0" y="0"/>
                  </a:moveTo>
                  <a:cubicBezTo>
                    <a:pt x="127000" y="55033"/>
                    <a:pt x="254000" y="110067"/>
                    <a:pt x="330200" y="228600"/>
                  </a:cubicBezTo>
                  <a:cubicBezTo>
                    <a:pt x="406400" y="347133"/>
                    <a:pt x="431800" y="529166"/>
                    <a:pt x="457200" y="7112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олилиния 15"/>
            <p:cNvSpPr/>
            <p:nvPr/>
          </p:nvSpPr>
          <p:spPr>
            <a:xfrm>
              <a:off x="2570560" y="1951121"/>
              <a:ext cx="433040" cy="526594"/>
            </a:xfrm>
            <a:custGeom>
              <a:avLst/>
              <a:gdLst>
                <a:gd name="connsiteX0" fmla="*/ 457200 w 457200"/>
                <a:gd name="connsiteY0" fmla="*/ 0 h 622300"/>
                <a:gd name="connsiteX1" fmla="*/ 139700 w 457200"/>
                <a:gd name="connsiteY1" fmla="*/ 279400 h 622300"/>
                <a:gd name="connsiteX2" fmla="*/ 0 w 457200"/>
                <a:gd name="connsiteY2" fmla="*/ 622300 h 622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200" h="622300">
                  <a:moveTo>
                    <a:pt x="457200" y="0"/>
                  </a:moveTo>
                  <a:cubicBezTo>
                    <a:pt x="336550" y="87842"/>
                    <a:pt x="215900" y="175684"/>
                    <a:pt x="139700" y="279400"/>
                  </a:cubicBezTo>
                  <a:cubicBezTo>
                    <a:pt x="63500" y="383116"/>
                    <a:pt x="31750" y="502708"/>
                    <a:pt x="0" y="6223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13447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паттерна Фабричный Метод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Фабричный Метод</a:t>
            </a:r>
            <a:r>
              <a:rPr lang="ru-RU" dirty="0"/>
              <a:t> определяет интерфейс создания объекта, но позволяет </a:t>
            </a:r>
            <a:r>
              <a:rPr lang="ru-RU" dirty="0" err="1"/>
              <a:t>субклассам</a:t>
            </a:r>
            <a:r>
              <a:rPr lang="ru-RU" dirty="0"/>
              <a:t> выбрать его класс</a:t>
            </a:r>
          </a:p>
          <a:p>
            <a:pPr lvl="1"/>
            <a:r>
              <a:rPr lang="ru-RU" dirty="0"/>
              <a:t>Фабричный Метод делегирует операцию создания экземпляра своим </a:t>
            </a:r>
            <a:r>
              <a:rPr lang="ru-RU" dirty="0" err="1"/>
              <a:t>субклассам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84791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AA34B5A-C8A2-6152-FB6B-5F25CD769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C1E9B8-C70C-05E6-05D8-6E3A2FA80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9E3A1-4177-19BD-626E-E4CBE7FAFF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1122362"/>
            <a:ext cx="12191998" cy="4034830"/>
          </a:xfrm>
        </p:spPr>
        <p:txBody>
          <a:bodyPr>
            <a:noAutofit/>
          </a:bodyPr>
          <a:lstStyle/>
          <a:p>
            <a: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</a:t>
            </a:r>
            <a:b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«Абстрактная</a:t>
            </a:r>
            <a:b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9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Фабрика»</a:t>
            </a:r>
            <a:endParaRPr lang="ru-RU" sz="8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2493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Структура паттерна Фабричный Метод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77071" y="2935119"/>
            <a:ext cx="5065582" cy="2386182"/>
          </a:xfrm>
          <a:prstGeom prst="rect">
            <a:avLst/>
          </a:prstGeom>
        </p:spPr>
      </p:pic>
      <p:grpSp>
        <p:nvGrpSpPr>
          <p:cNvPr id="19" name="Group 18"/>
          <p:cNvGrpSpPr/>
          <p:nvPr/>
        </p:nvGrpSpPr>
        <p:grpSpPr>
          <a:xfrm>
            <a:off x="263353" y="2963179"/>
            <a:ext cx="3289086" cy="2222696"/>
            <a:chOff x="-1117792" y="2944936"/>
            <a:chExt cx="3289086" cy="2222696"/>
          </a:xfrm>
        </p:grpSpPr>
        <p:sp>
          <p:nvSpPr>
            <p:cNvPr id="4" name="TextBox 3"/>
            <p:cNvSpPr txBox="1"/>
            <p:nvPr/>
          </p:nvSpPr>
          <p:spPr>
            <a:xfrm>
              <a:off x="-1117792" y="3472812"/>
              <a:ext cx="328908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Все продукты должны реализовывать общий интерфейс, чтобы классы, их использующие, оперировали на уровне интерфейса, а не реализации</a:t>
              </a:r>
            </a:p>
          </p:txBody>
        </p:sp>
        <p:sp>
          <p:nvSpPr>
            <p:cNvPr id="9" name="Полилиния 8"/>
            <p:cNvSpPr/>
            <p:nvPr/>
          </p:nvSpPr>
          <p:spPr>
            <a:xfrm>
              <a:off x="1181100" y="2944936"/>
              <a:ext cx="901700" cy="382464"/>
            </a:xfrm>
            <a:custGeom>
              <a:avLst/>
              <a:gdLst>
                <a:gd name="connsiteX0" fmla="*/ 0 w 901700"/>
                <a:gd name="connsiteY0" fmla="*/ 382464 h 382464"/>
                <a:gd name="connsiteX1" fmla="*/ 546100 w 901700"/>
                <a:gd name="connsiteY1" fmla="*/ 26864 h 382464"/>
                <a:gd name="connsiteX2" fmla="*/ 901700 w 901700"/>
                <a:gd name="connsiteY2" fmla="*/ 52264 h 3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382464">
                  <a:moveTo>
                    <a:pt x="0" y="382464"/>
                  </a:moveTo>
                  <a:cubicBezTo>
                    <a:pt x="197908" y="232180"/>
                    <a:pt x="395817" y="81897"/>
                    <a:pt x="546100" y="26864"/>
                  </a:cubicBezTo>
                  <a:cubicBezTo>
                    <a:pt x="696383" y="-28169"/>
                    <a:pt x="799041" y="12047"/>
                    <a:pt x="901700" y="52264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олилиния 9"/>
            <p:cNvSpPr/>
            <p:nvPr/>
          </p:nvSpPr>
          <p:spPr>
            <a:xfrm>
              <a:off x="1365920" y="4742884"/>
              <a:ext cx="685800" cy="424748"/>
            </a:xfrm>
            <a:custGeom>
              <a:avLst/>
              <a:gdLst>
                <a:gd name="connsiteX0" fmla="*/ 0 w 685800"/>
                <a:gd name="connsiteY0" fmla="*/ 0 h 424748"/>
                <a:gd name="connsiteX1" fmla="*/ 165100 w 685800"/>
                <a:gd name="connsiteY1" fmla="*/ 330200 h 424748"/>
                <a:gd name="connsiteX2" fmla="*/ 685800 w 685800"/>
                <a:gd name="connsiteY2" fmla="*/ 419100 h 424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85800" h="424748">
                  <a:moveTo>
                    <a:pt x="0" y="0"/>
                  </a:moveTo>
                  <a:cubicBezTo>
                    <a:pt x="25400" y="130175"/>
                    <a:pt x="50800" y="260350"/>
                    <a:pt x="165100" y="330200"/>
                  </a:cubicBezTo>
                  <a:cubicBezTo>
                    <a:pt x="279400" y="400050"/>
                    <a:pt x="524933" y="440267"/>
                    <a:pt x="685800" y="4191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215680" y="5232401"/>
            <a:ext cx="4608512" cy="1202576"/>
            <a:chOff x="1691680" y="5232400"/>
            <a:chExt cx="4608512" cy="1202576"/>
          </a:xfrm>
        </p:grpSpPr>
        <p:sp>
          <p:nvSpPr>
            <p:cNvPr id="5" name="TextBox 4"/>
            <p:cNvSpPr txBox="1"/>
            <p:nvPr/>
          </p:nvSpPr>
          <p:spPr>
            <a:xfrm>
              <a:off x="1691680" y="5696312"/>
              <a:ext cx="46085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ru-RU" sz="1400" dirty="0"/>
                <a:t> отвечает за создание конкретных продуктов. Это единственный класс, который располагает информацией об их создании</a:t>
              </a:r>
            </a:p>
          </p:txBody>
        </p:sp>
        <p:sp>
          <p:nvSpPr>
            <p:cNvPr id="11" name="Полилиния 10"/>
            <p:cNvSpPr/>
            <p:nvPr/>
          </p:nvSpPr>
          <p:spPr>
            <a:xfrm>
              <a:off x="3124200" y="5321300"/>
              <a:ext cx="292100" cy="330200"/>
            </a:xfrm>
            <a:custGeom>
              <a:avLst/>
              <a:gdLst>
                <a:gd name="connsiteX0" fmla="*/ 292100 w 292100"/>
                <a:gd name="connsiteY0" fmla="*/ 330200 h 330200"/>
                <a:gd name="connsiteX1" fmla="*/ 101600 w 292100"/>
                <a:gd name="connsiteY1" fmla="*/ 215900 h 330200"/>
                <a:gd name="connsiteX2" fmla="*/ 0 w 292100"/>
                <a:gd name="connsiteY2" fmla="*/ 0 h 33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2100" h="330200">
                  <a:moveTo>
                    <a:pt x="292100" y="330200"/>
                  </a:moveTo>
                  <a:cubicBezTo>
                    <a:pt x="221191" y="300566"/>
                    <a:pt x="150283" y="270933"/>
                    <a:pt x="101600" y="215900"/>
                  </a:cubicBezTo>
                  <a:cubicBezTo>
                    <a:pt x="52917" y="160867"/>
                    <a:pt x="26458" y="80433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олилиния 11"/>
            <p:cNvSpPr/>
            <p:nvPr/>
          </p:nvSpPr>
          <p:spPr>
            <a:xfrm>
              <a:off x="5257800" y="5232400"/>
              <a:ext cx="304800" cy="419100"/>
            </a:xfrm>
            <a:custGeom>
              <a:avLst/>
              <a:gdLst>
                <a:gd name="connsiteX0" fmla="*/ 0 w 304800"/>
                <a:gd name="connsiteY0" fmla="*/ 419100 h 419100"/>
                <a:gd name="connsiteX1" fmla="*/ 228600 w 304800"/>
                <a:gd name="connsiteY1" fmla="*/ 165100 h 419100"/>
                <a:gd name="connsiteX2" fmla="*/ 304800 w 3048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4800" h="419100">
                  <a:moveTo>
                    <a:pt x="0" y="419100"/>
                  </a:moveTo>
                  <a:cubicBezTo>
                    <a:pt x="88900" y="327025"/>
                    <a:pt x="177800" y="234950"/>
                    <a:pt x="228600" y="165100"/>
                  </a:cubicBezTo>
                  <a:cubicBezTo>
                    <a:pt x="279400" y="95250"/>
                    <a:pt x="292100" y="47625"/>
                    <a:pt x="30480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562570" y="1884159"/>
            <a:ext cx="3496858" cy="1196648"/>
            <a:chOff x="5038569" y="1884159"/>
            <a:chExt cx="3496858" cy="1196648"/>
          </a:xfrm>
        </p:grpSpPr>
        <p:sp>
          <p:nvSpPr>
            <p:cNvPr id="7" name="TextBox 6"/>
            <p:cNvSpPr txBox="1"/>
            <p:nvPr/>
          </p:nvSpPr>
          <p:spPr>
            <a:xfrm>
              <a:off x="5266027" y="1884159"/>
              <a:ext cx="326940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/>
                <a:t>Creator </a:t>
              </a:r>
              <a:r>
                <a:rPr lang="ru-RU" sz="1400" dirty="0"/>
                <a:t>содержит реализации всех методов, выполняющих операции с продуктами, кроме фабричного метода</a:t>
              </a:r>
            </a:p>
          </p:txBody>
        </p:sp>
        <p:sp>
          <p:nvSpPr>
            <p:cNvPr id="13" name="Полилиния 12"/>
            <p:cNvSpPr/>
            <p:nvPr/>
          </p:nvSpPr>
          <p:spPr>
            <a:xfrm>
              <a:off x="5038569" y="2560107"/>
              <a:ext cx="165142" cy="520700"/>
            </a:xfrm>
            <a:custGeom>
              <a:avLst/>
              <a:gdLst>
                <a:gd name="connsiteX0" fmla="*/ 152442 w 165142"/>
                <a:gd name="connsiteY0" fmla="*/ 0 h 520700"/>
                <a:gd name="connsiteX1" fmla="*/ 42 w 165142"/>
                <a:gd name="connsiteY1" fmla="*/ 228600 h 520700"/>
                <a:gd name="connsiteX2" fmla="*/ 165142 w 165142"/>
                <a:gd name="connsiteY2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142" h="520700">
                  <a:moveTo>
                    <a:pt x="152442" y="0"/>
                  </a:moveTo>
                  <a:cubicBezTo>
                    <a:pt x="75183" y="70908"/>
                    <a:pt x="-2075" y="141817"/>
                    <a:pt x="42" y="228600"/>
                  </a:cubicBezTo>
                  <a:cubicBezTo>
                    <a:pt x="2159" y="315383"/>
                    <a:pt x="116459" y="450850"/>
                    <a:pt x="165142" y="520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746398" y="2954423"/>
            <a:ext cx="2637047" cy="1169551"/>
            <a:chOff x="6513501" y="2971224"/>
            <a:chExt cx="2637047" cy="1169551"/>
          </a:xfrm>
        </p:grpSpPr>
        <p:sp>
          <p:nvSpPr>
            <p:cNvPr id="8" name="TextBox 7"/>
            <p:cNvSpPr txBox="1"/>
            <p:nvPr/>
          </p:nvSpPr>
          <p:spPr>
            <a:xfrm>
              <a:off x="7326549" y="2971224"/>
              <a:ext cx="1823999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Абстрактный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 должен быть реализован всеми </a:t>
              </a:r>
              <a:r>
                <a:rPr lang="ru-RU" sz="1400" dirty="0" err="1"/>
                <a:t>субклассами</a:t>
              </a:r>
              <a:r>
                <a:rPr lang="ru-RU" sz="1400" dirty="0"/>
                <a:t> </a:t>
              </a:r>
              <a:r>
                <a:rPr lang="en-US" sz="1400" dirty="0"/>
                <a:t>Creator</a:t>
              </a:r>
              <a:endParaRPr lang="ru-RU" sz="1400" dirty="0"/>
            </a:p>
          </p:txBody>
        </p:sp>
        <p:sp>
          <p:nvSpPr>
            <p:cNvPr id="14" name="Полилиния 13"/>
            <p:cNvSpPr/>
            <p:nvPr/>
          </p:nvSpPr>
          <p:spPr>
            <a:xfrm>
              <a:off x="6513501" y="3374506"/>
              <a:ext cx="927100" cy="266700"/>
            </a:xfrm>
            <a:custGeom>
              <a:avLst/>
              <a:gdLst>
                <a:gd name="connsiteX0" fmla="*/ 927100 w 927100"/>
                <a:gd name="connsiteY0" fmla="*/ 0 h 266700"/>
                <a:gd name="connsiteX1" fmla="*/ 431800 w 927100"/>
                <a:gd name="connsiteY1" fmla="*/ 101600 h 266700"/>
                <a:gd name="connsiteX2" fmla="*/ 0 w 927100"/>
                <a:gd name="connsiteY2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7100" h="266700">
                  <a:moveTo>
                    <a:pt x="927100" y="0"/>
                  </a:moveTo>
                  <a:cubicBezTo>
                    <a:pt x="756708" y="28575"/>
                    <a:pt x="586316" y="57150"/>
                    <a:pt x="431800" y="101600"/>
                  </a:cubicBezTo>
                  <a:cubicBezTo>
                    <a:pt x="277284" y="146050"/>
                    <a:pt x="138642" y="206375"/>
                    <a:pt x="0" y="26670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8635011" y="4749801"/>
            <a:ext cx="3437653" cy="1005820"/>
            <a:chOff x="7111010" y="4749800"/>
            <a:chExt cx="3437653" cy="1005820"/>
          </a:xfrm>
        </p:grpSpPr>
        <p:sp>
          <p:nvSpPr>
            <p:cNvPr id="6" name="TextBox 5"/>
            <p:cNvSpPr txBox="1"/>
            <p:nvPr/>
          </p:nvSpPr>
          <p:spPr>
            <a:xfrm>
              <a:off x="7111010" y="5232400"/>
              <a:ext cx="343765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dirty="0"/>
                <a:t>Класс </a:t>
              </a:r>
              <a:r>
                <a:rPr lang="en-US" sz="1400" dirty="0" err="1"/>
                <a:t>ConcreteCreator</a:t>
              </a:r>
              <a:r>
                <a:rPr lang="en-US" sz="1400" dirty="0"/>
                <a:t> </a:t>
              </a:r>
              <a:r>
                <a:rPr lang="ru-RU" sz="1400" dirty="0"/>
                <a:t>реализует метод </a:t>
              </a:r>
              <a:r>
                <a:rPr lang="en-US" sz="1400" dirty="0" err="1"/>
                <a:t>FactoryMethod</a:t>
              </a:r>
              <a:r>
                <a:rPr lang="en-US" sz="1400" dirty="0"/>
                <a:t>()</a:t>
              </a:r>
              <a:r>
                <a:rPr lang="ru-RU" sz="1400" dirty="0"/>
                <a:t>, производящий продукт</a:t>
              </a:r>
            </a:p>
          </p:txBody>
        </p:sp>
        <p:sp>
          <p:nvSpPr>
            <p:cNvPr id="15" name="Полилиния 14"/>
            <p:cNvSpPr/>
            <p:nvPr/>
          </p:nvSpPr>
          <p:spPr>
            <a:xfrm>
              <a:off x="7416800" y="4749800"/>
              <a:ext cx="901700" cy="419100"/>
            </a:xfrm>
            <a:custGeom>
              <a:avLst/>
              <a:gdLst>
                <a:gd name="connsiteX0" fmla="*/ 901700 w 901700"/>
                <a:gd name="connsiteY0" fmla="*/ 419100 h 419100"/>
                <a:gd name="connsiteX1" fmla="*/ 533400 w 901700"/>
                <a:gd name="connsiteY1" fmla="*/ 101600 h 419100"/>
                <a:gd name="connsiteX2" fmla="*/ 0 w 901700"/>
                <a:gd name="connsiteY2" fmla="*/ 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01700" h="419100">
                  <a:moveTo>
                    <a:pt x="901700" y="419100"/>
                  </a:moveTo>
                  <a:cubicBezTo>
                    <a:pt x="792691" y="295275"/>
                    <a:pt x="683683" y="171450"/>
                    <a:pt x="533400" y="101600"/>
                  </a:cubicBezTo>
                  <a:cubicBezTo>
                    <a:pt x="383117" y="31750"/>
                    <a:pt x="97367" y="19050"/>
                    <a:pt x="0" y="0"/>
                  </a:cubicBezTo>
                </a:path>
              </a:pathLst>
            </a:custGeom>
            <a:ln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976019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Варианты реализации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Параметризованный фабричный метод</a:t>
            </a:r>
          </a:p>
          <a:p>
            <a:pPr lvl="1"/>
            <a:r>
              <a:rPr lang="ru-RU" dirty="0"/>
              <a:t>Тип конкретного продукта зависит от параметров фабричного метода</a:t>
            </a:r>
          </a:p>
          <a:p>
            <a:r>
              <a:rPr lang="ru-RU" dirty="0" err="1"/>
              <a:t>Непараметризованный</a:t>
            </a:r>
            <a:r>
              <a:rPr lang="ru-RU" dirty="0"/>
              <a:t> фабричный метод</a:t>
            </a:r>
          </a:p>
          <a:p>
            <a:pPr lvl="1"/>
            <a:r>
              <a:rPr lang="ru-RU" dirty="0"/>
              <a:t>Тип конкретного продукта не зависит от параметров фабричного метода</a:t>
            </a:r>
          </a:p>
          <a:p>
            <a:pPr lvl="2"/>
            <a:r>
              <a:rPr lang="ru-RU" dirty="0"/>
              <a:t>Параметры могут вообще отсутствовать</a:t>
            </a:r>
          </a:p>
          <a:p>
            <a:r>
              <a:rPr lang="ru-RU" dirty="0"/>
              <a:t>В обоих случаях Создатель не должен делать </a:t>
            </a:r>
            <a:r>
              <a:rPr lang="ru-RU" dirty="0">
                <a:solidFill>
                  <a:srgbClr val="FF0000"/>
                </a:solidFill>
              </a:rPr>
              <a:t>никаких предположений о конкретном типе</a:t>
            </a:r>
            <a:r>
              <a:rPr lang="ru-RU" dirty="0"/>
              <a:t> полученного продукта</a:t>
            </a:r>
          </a:p>
        </p:txBody>
      </p:sp>
    </p:spTree>
    <p:extLst>
      <p:ext uri="{BB962C8B-B14F-4D97-AF65-F5344CB8AC3E}">
        <p14:creationId xmlns:p14="http://schemas.microsoft.com/office/powerpoint/2010/main" val="153382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Достоинства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Фабричные методы избавляют проектировщика от необходимости встраивать в код зависящие от приложения классы</a:t>
            </a:r>
          </a:p>
          <a:p>
            <a:r>
              <a:rPr lang="ru-RU" dirty="0"/>
              <a:t>Код имеет дело только с интерфейсом класса Product, поэтому он может работать с любыми классами конкретных продуктов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33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Клиентам придется создавать подкласс класса </a:t>
            </a:r>
            <a:r>
              <a:rPr lang="en-US" dirty="0"/>
              <a:t>Creator</a:t>
            </a:r>
            <a:r>
              <a:rPr lang="ru-RU" dirty="0"/>
              <a:t>, возможно, для создания лишь одного объекта </a:t>
            </a:r>
            <a:r>
              <a:rPr lang="en-US" dirty="0" err="1"/>
              <a:t>ConcreteProduct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95014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инверсии зависимостей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8220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00808" y="0"/>
            <a:ext cx="916719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DependentPizzaStore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&lt;Pizza&gt;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OrderPizza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style,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string &amp; type)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&lt;Pizza&gt; pizza;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"NY"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(style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"Chicago"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cheeze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ChicagoStyleCheezePizza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"clam"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ChicagoStyleClamPizza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"peperoni"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ChicagoStylePeperoniPizza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(type ==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"veggie"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   { pizza =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ChicagoStyleVeggiePizza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 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(!pizza)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throw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invalid_argument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"Unknown pizza type"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pizza-&gt;Prepare();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pizza-&gt;Bake();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pizza-&gt;Cut();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ru-RU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4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/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2667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5159896" y="0"/>
            <a:ext cx="5400600" cy="6206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Реализация класса пиццерии, без использования каких-либо фабрик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4511824" y="5877272"/>
            <a:ext cx="6552728" cy="620688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От каких конкретных классов пиццы зависит этот класс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874024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Зависимости между объектами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Всякий раз при непосредственном создании экземпляра возникает зависимость от конкретного класса</a:t>
            </a:r>
          </a:p>
          <a:p>
            <a:pPr lvl="1"/>
            <a:r>
              <a:rPr lang="ru-RU" dirty="0"/>
              <a:t>Внесение изменений в конкретный класс может повлечь за собой изменение всех использующих его объектов</a:t>
            </a:r>
          </a:p>
        </p:txBody>
      </p:sp>
    </p:spTree>
    <p:extLst>
      <p:ext uri="{BB962C8B-B14F-4D97-AF65-F5344CB8AC3E}">
        <p14:creationId xmlns:p14="http://schemas.microsoft.com/office/powerpoint/2010/main" val="41582096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PizzaStore</a:t>
            </a:r>
            <a:r>
              <a:rPr lang="ru-RU" dirty="0"/>
              <a:t> с сильными зависимостями</a:t>
            </a: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602" y="2481192"/>
            <a:ext cx="5762670" cy="371982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943872" y="1538790"/>
            <a:ext cx="27363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всех </a:t>
            </a:r>
            <a:r>
              <a:rPr lang="ru-RU" sz="1400" dirty="0" err="1"/>
              <a:t>субклассов</a:t>
            </a:r>
            <a:r>
              <a:rPr lang="ru-RU" sz="1400" dirty="0"/>
              <a:t> </a:t>
            </a:r>
            <a:r>
              <a:rPr lang="en-US" sz="1400" dirty="0"/>
              <a:t>Pizza</a:t>
            </a:r>
            <a:r>
              <a:rPr lang="ru-RU" sz="1400" dirty="0"/>
              <a:t>, т.к. непосредственно создает их экземпляры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544272" y="1788695"/>
            <a:ext cx="324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en-US" sz="1400" dirty="0"/>
              <a:t> </a:t>
            </a:r>
            <a:r>
              <a:rPr lang="ru-RU" sz="1400" dirty="0"/>
              <a:t>зависит от реализаций, т.к. любые изменения в конкретных реализациях классов пиццы влияют на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1665072"/>
            <a:ext cx="32415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При изменении в реализации конкретных классов пиццы, возможно придется вносить изменения в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2279576" y="6302732"/>
            <a:ext cx="71287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Каждая новая разновидность пиццы создает новую зависимость для </a:t>
            </a:r>
            <a:r>
              <a:rPr lang="en-US" sz="1400" dirty="0" err="1"/>
              <a:t>PizzaStore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9375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Принцип инверсии зависимостей</a:t>
            </a:r>
            <a:r>
              <a:rPr lang="en-US" dirty="0"/>
              <a:t> (Dependency Inversion Principle)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должен зависеть от абстракций, а не от конкретных классов</a:t>
            </a:r>
          </a:p>
          <a:p>
            <a:r>
              <a:rPr lang="ru-RU" dirty="0"/>
              <a:t>Высокоуровневые компоненты не должны зависеть от низкоуровневых</a:t>
            </a:r>
            <a:r>
              <a:rPr lang="en-US" dirty="0"/>
              <a:t>; </a:t>
            </a:r>
            <a:r>
              <a:rPr lang="ru-RU" dirty="0"/>
              <a:t>и те, и другие должны зависеть от абстракций</a:t>
            </a:r>
          </a:p>
          <a:p>
            <a:pPr lvl="1"/>
            <a:r>
              <a:rPr lang="ru-RU" dirty="0"/>
              <a:t>Высокоуровневой компонент – класс, поведение которого определяется в контексте других, низкоуровневых компонентов</a:t>
            </a:r>
          </a:p>
        </p:txBody>
      </p:sp>
    </p:spTree>
    <p:extLst>
      <p:ext uri="{BB962C8B-B14F-4D97-AF65-F5344CB8AC3E}">
        <p14:creationId xmlns:p14="http://schemas.microsoft.com/office/powerpoint/2010/main" val="2730737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класса </a:t>
            </a:r>
            <a:r>
              <a:rPr lang="en-US" dirty="0" err="1"/>
              <a:t>DependentPizzaStore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PizzaStore</a:t>
            </a:r>
            <a:r>
              <a:rPr lang="en-US" dirty="0"/>
              <a:t> – </a:t>
            </a:r>
            <a:r>
              <a:rPr lang="ru-RU" dirty="0"/>
              <a:t>высокоуровневой компонент</a:t>
            </a:r>
          </a:p>
          <a:p>
            <a:pPr lvl="1"/>
            <a:r>
              <a:rPr lang="ru-RU" dirty="0"/>
              <a:t>Работает с разными объектами пиццы</a:t>
            </a:r>
          </a:p>
          <a:p>
            <a:pPr lvl="2"/>
            <a:r>
              <a:rPr lang="ru-RU" dirty="0"/>
              <a:t>Приготовление, выпекание, нарезка, упаковывание</a:t>
            </a:r>
          </a:p>
          <a:p>
            <a:r>
              <a:rPr lang="ru-RU" dirty="0"/>
              <a:t>Объекты пиццы – низкоуровневые компоненты</a:t>
            </a:r>
          </a:p>
          <a:p>
            <a:r>
              <a:rPr lang="ru-RU" dirty="0"/>
              <a:t>Класс</a:t>
            </a:r>
            <a:r>
              <a:rPr lang="en-US" dirty="0"/>
              <a:t> </a:t>
            </a:r>
            <a:r>
              <a:rPr lang="en-US" dirty="0" err="1"/>
              <a:t>DependentPizzaStore</a:t>
            </a:r>
            <a:r>
              <a:rPr lang="ru-RU" dirty="0"/>
              <a:t> зависит от всех классов пиццы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418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</a:t>
            </a:r>
            <a:r>
              <a:rPr lang="ru-RU" dirty="0"/>
              <a:t> Реализация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639617" y="2852936"/>
            <a:ext cx="6131807" cy="358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solidFill>
                <a:prstClr val="black"/>
              </a:solidFill>
              <a:ea typeface="Calibri"/>
              <a:cs typeface="Times New Roma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71271" y="3397607"/>
            <a:ext cx="248862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Абстрактные классы и интерфейсы делают код более гибким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75920" y="3340775"/>
            <a:ext cx="3024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Тем не менее, создается экземпляр конкретного класса</a:t>
            </a:r>
          </a:p>
        </p:txBody>
      </p:sp>
      <p:sp>
        <p:nvSpPr>
          <p:cNvPr id="9" name="Левая фигурная скобка 8"/>
          <p:cNvSpPr/>
          <p:nvPr/>
        </p:nvSpPr>
        <p:spPr>
          <a:xfrm rot="16200000">
            <a:off x="3731225" y="2153024"/>
            <a:ext cx="224704" cy="2344611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Левая фигурная скобка 9"/>
          <p:cNvSpPr/>
          <p:nvPr/>
        </p:nvSpPr>
        <p:spPr>
          <a:xfrm rot="16200000">
            <a:off x="6739732" y="1849166"/>
            <a:ext cx="224704" cy="2952328"/>
          </a:xfrm>
          <a:prstGeom prst="leftBrace">
            <a:avLst>
              <a:gd name="adj1" fmla="val 8333"/>
              <a:gd name="adj2" fmla="val 49751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Rectangle 1"/>
          <p:cNvSpPr/>
          <p:nvPr/>
        </p:nvSpPr>
        <p:spPr>
          <a:xfrm>
            <a:off x="1589228" y="4548444"/>
            <a:ext cx="9078772" cy="136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Fruit*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fruit </a:t>
            </a:r>
            <a:r>
              <a:rPr lang="en-US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new 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Apple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dog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make_shared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Dog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&gt;("Fido", 13);</a:t>
            </a:r>
          </a:p>
          <a:p>
            <a:pPr defTabSz="360363">
              <a:lnSpc>
                <a:spcPct val="115000"/>
              </a:lnSpc>
            </a:pP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worker = </a:t>
            </a:r>
            <a:r>
              <a:rPr lang="en-US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Programmer</a:t>
            </a:r>
            <a:r>
              <a:rPr lang="en-US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&gt;("John", Lang::CPP, department);</a:t>
            </a:r>
          </a:p>
        </p:txBody>
      </p:sp>
    </p:spTree>
    <p:extLst>
      <p:ext uri="{BB962C8B-B14F-4D97-AF65-F5344CB8AC3E}">
        <p14:creationId xmlns:p14="http://schemas.microsoft.com/office/powerpoint/2010/main" val="286669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Инверсия зависимостей при применении Фабричного Метода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712" y="1772816"/>
            <a:ext cx="4954838" cy="4859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43672" y="2852936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Pizza –</a:t>
            </a:r>
            <a:r>
              <a:rPr lang="ru-RU" sz="1400" dirty="0"/>
              <a:t> абстрактный класс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88088" y="211792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PizzaStore</a:t>
            </a:r>
            <a:r>
              <a:rPr lang="ru-RU" sz="1400" dirty="0"/>
              <a:t> теперь зависит только от </a:t>
            </a:r>
            <a:r>
              <a:rPr lang="en-US" sz="1400" dirty="0"/>
              <a:t>Pizza</a:t>
            </a:r>
            <a:endParaRPr lang="ru-RU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8544272" y="3833352"/>
            <a:ext cx="18002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Конкретные классы пиццы тоже зависят от абстракции </a:t>
            </a:r>
            <a:r>
              <a:rPr lang="en-US" sz="1400" dirty="0"/>
              <a:t>Pizza</a:t>
            </a:r>
            <a:r>
              <a:rPr lang="ru-RU" sz="1400" dirty="0"/>
              <a:t>, т.к. они реализуют интерфейс </a:t>
            </a:r>
            <a:r>
              <a:rPr lang="en-US" sz="1400" dirty="0"/>
              <a:t>Pizza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8458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Советы по применению принципа инверсии зависимостей 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 ссылайтесь на конкретные классы</a:t>
            </a:r>
          </a:p>
          <a:p>
            <a:r>
              <a:rPr lang="ru-RU" dirty="0"/>
              <a:t>Не наследуйтесь от конкретных классов</a:t>
            </a:r>
          </a:p>
          <a:p>
            <a:pPr lvl="1"/>
            <a:r>
              <a:rPr lang="ru-RU" dirty="0"/>
              <a:t>Это создаёт сильную зависимость</a:t>
            </a:r>
          </a:p>
          <a:p>
            <a:pPr lvl="1"/>
            <a:r>
              <a:rPr lang="ru-RU" dirty="0"/>
              <a:t>Наследуйтесь от абстрактных классов и реализуйте интерфейсы</a:t>
            </a:r>
          </a:p>
          <a:p>
            <a:r>
              <a:rPr lang="ru-RU" dirty="0"/>
              <a:t>Не переопределяйте неабстрактные методы базового класса</a:t>
            </a:r>
          </a:p>
          <a:p>
            <a:pPr lvl="1"/>
            <a:r>
              <a:rPr lang="ru-RU" dirty="0"/>
              <a:t>Переопределение реализованного метода означает, что базовый класс был плохой абстракцией</a:t>
            </a:r>
          </a:p>
          <a:p>
            <a:r>
              <a:rPr lang="ru-RU" b="1" dirty="0">
                <a:solidFill>
                  <a:srgbClr val="FF0000"/>
                </a:solidFill>
              </a:rPr>
              <a:t>Это ориентиры, к которым нужно стремиться, а не слепо следовать</a:t>
            </a:r>
          </a:p>
        </p:txBody>
      </p:sp>
    </p:spTree>
    <p:extLst>
      <p:ext uri="{BB962C8B-B14F-4D97-AF65-F5344CB8AC3E}">
        <p14:creationId xmlns:p14="http://schemas.microsoft.com/office/powerpoint/2010/main" val="3118076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Когда зависимость от реализации не страшна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Используемый класс с большой вероятностью останется неизменным</a:t>
            </a:r>
          </a:p>
          <a:p>
            <a:pPr lvl="1"/>
            <a:r>
              <a:rPr lang="en-US" dirty="0"/>
              <a:t>string, vector, map, mutex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27904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Абстрактная фабрика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83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Новые требования к пиццерии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Новые пиццерии следуют процедурам приготовления, но некоторые используют некачественные ингредиенты</a:t>
            </a:r>
          </a:p>
          <a:p>
            <a:pPr lvl="1"/>
            <a:r>
              <a:rPr lang="ru-RU" dirty="0"/>
              <a:t>Создание пиццы Фабричный Метод делегирует конкретным классам пиццерий, и некоторые злоупотребляют этой возможностью</a:t>
            </a:r>
          </a:p>
          <a:p>
            <a:r>
              <a:rPr lang="ru-RU" dirty="0"/>
              <a:t>Решение: создать фабрику ингредиентов</a:t>
            </a:r>
          </a:p>
          <a:p>
            <a:pPr lvl="1"/>
            <a:r>
              <a:rPr lang="ru-RU" dirty="0"/>
              <a:t>Пиццерии будут использовать её, а не создавать их самостоятельно</a:t>
            </a:r>
          </a:p>
          <a:p>
            <a:r>
              <a:rPr lang="ru-RU" dirty="0"/>
              <a:t>Сложности</a:t>
            </a:r>
          </a:p>
          <a:p>
            <a:pPr lvl="1"/>
            <a:r>
              <a:rPr lang="ru-RU" dirty="0"/>
              <a:t>В разных регионах компоненты пиццы формируются по-разному</a:t>
            </a:r>
          </a:p>
        </p:txBody>
      </p:sp>
    </p:spTree>
    <p:extLst>
      <p:ext uri="{BB962C8B-B14F-4D97-AF65-F5344CB8AC3E}">
        <p14:creationId xmlns:p14="http://schemas.microsoft.com/office/powerpoint/2010/main" val="1867746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Межрегиональные различия в составе пиццы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Чикаго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</a:t>
            </a:r>
            <a:r>
              <a:rPr lang="ru-RU" dirty="0" err="1"/>
              <a:t>орегано</a:t>
            </a:r>
            <a:endParaRPr lang="ru-RU" dirty="0"/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Томатный соус, </a:t>
            </a:r>
            <a:r>
              <a:rPr lang="ru-RU" dirty="0" err="1"/>
              <a:t>моцарелла</a:t>
            </a:r>
            <a:r>
              <a:rPr lang="ru-RU" dirty="0"/>
              <a:t>, пармезан, баклажан, шпинат, оливки, </a:t>
            </a:r>
            <a:r>
              <a:rPr lang="ru-RU" dirty="0" err="1"/>
              <a:t>пеперони</a:t>
            </a:r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Нью-Йорк</a:t>
            </a:r>
          </a:p>
        </p:txBody>
      </p:sp>
      <p:sp>
        <p:nvSpPr>
          <p:cNvPr id="8" name="Объект 7"/>
          <p:cNvSpPr>
            <a:spLocks noGrp="1"/>
          </p:cNvSpPr>
          <p:nvPr>
            <p:ph sz="quarter" idx="4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Пицца с сыром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чеснок</a:t>
            </a:r>
          </a:p>
          <a:p>
            <a:r>
              <a:rPr lang="ru-RU" dirty="0"/>
              <a:t>Вегетарианская пицца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</a:t>
            </a:r>
          </a:p>
          <a:p>
            <a:r>
              <a:rPr lang="ru-RU" dirty="0"/>
              <a:t>Пицца с мидиями</a:t>
            </a:r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свежие мидии</a:t>
            </a:r>
          </a:p>
          <a:p>
            <a:r>
              <a:rPr lang="ru-RU" dirty="0"/>
              <a:t>Пицца </a:t>
            </a:r>
            <a:r>
              <a:rPr lang="ru-RU" dirty="0" err="1"/>
              <a:t>Пеперони</a:t>
            </a:r>
            <a:endParaRPr lang="ru-RU" dirty="0"/>
          </a:p>
          <a:p>
            <a:pPr lvl="1"/>
            <a:r>
              <a:rPr lang="ru-RU" dirty="0"/>
              <a:t>Соус «</a:t>
            </a:r>
            <a:r>
              <a:rPr lang="ru-RU" dirty="0" err="1"/>
              <a:t>маринара</a:t>
            </a:r>
            <a:r>
              <a:rPr lang="ru-RU" dirty="0"/>
              <a:t>», </a:t>
            </a:r>
            <a:r>
              <a:rPr lang="ru-RU" dirty="0" err="1"/>
              <a:t>реджиано</a:t>
            </a:r>
            <a:r>
              <a:rPr lang="ru-RU" dirty="0"/>
              <a:t>, грибы, лук, красный перец, </a:t>
            </a:r>
            <a:r>
              <a:rPr lang="ru-RU" dirty="0" err="1"/>
              <a:t>пеперони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66721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0" y="188640"/>
            <a:ext cx="4391382" cy="273360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8036" y="3614105"/>
            <a:ext cx="4167788" cy="2599600"/>
          </a:xfrm>
          <a:prstGeom prst="rect">
            <a:avLst/>
          </a:prstGeom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4751" y="3717032"/>
            <a:ext cx="4167788" cy="2546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495600" y="2938377"/>
            <a:ext cx="7560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Пиццы делаются из одних компонентов, но в разных регионах используются разные реализации этих компонентов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4122" y="109097"/>
            <a:ext cx="3600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Каждое семейство состоит из типа основы, типа соуса, типа сыра и типа морепродуктов, а также других (овощи и специи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91744" y="6196281"/>
            <a:ext cx="45353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Каждый регион реализует полное семейство ингредиентов</a:t>
            </a:r>
          </a:p>
        </p:txBody>
      </p:sp>
    </p:spTree>
    <p:extLst>
      <p:ext uri="{BB962C8B-B14F-4D97-AF65-F5344CB8AC3E}">
        <p14:creationId xmlns:p14="http://schemas.microsoft.com/office/powerpoint/2010/main" val="3073009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1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063552" y="2287662"/>
            <a:ext cx="8712968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4450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/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44500"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ингредиентов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88088" y="1916832"/>
            <a:ext cx="38884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каждого ингредиента в интерфейсе определяется метод </a:t>
            </a:r>
            <a:r>
              <a:rPr lang="en-US" dirty="0"/>
              <a:t>Create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770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План работ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Реализовать фабрику ингредиентов для каждого региона, реализующую интерфейс </a:t>
            </a:r>
            <a:r>
              <a:rPr lang="en-US" dirty="0" err="1"/>
              <a:t>IPizzaIngredientFactory</a:t>
            </a:r>
            <a:endParaRPr lang="en-US" dirty="0"/>
          </a:p>
          <a:p>
            <a:r>
              <a:rPr lang="ru-RU" dirty="0"/>
              <a:t>Реализовать набор классов ингредиентов</a:t>
            </a:r>
          </a:p>
          <a:p>
            <a:pPr lvl="1"/>
            <a:r>
              <a:rPr lang="ru-RU" dirty="0"/>
              <a:t>Где это возможно, классы будут использоваться совместно несколькими регионами</a:t>
            </a:r>
          </a:p>
          <a:p>
            <a:r>
              <a:rPr lang="ru-RU" dirty="0"/>
              <a:t>Связать классы воедино в коде </a:t>
            </a:r>
            <a:r>
              <a:rPr lang="en-US" dirty="0" err="1"/>
              <a:t>PizzaStore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5260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A7860605-D692-EC7C-D068-D618137838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23925" y="1599298"/>
            <a:ext cx="10344150" cy="513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86D1D6-B10E-CAE8-51FC-13F00C7D2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 «Абстрактная фабрика»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554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Интерфейс </a:t>
            </a:r>
            <a:r>
              <a:rPr lang="en-US" dirty="0"/>
              <a:t>vs </a:t>
            </a:r>
            <a:r>
              <a:rPr lang="ru-RU" dirty="0"/>
              <a:t>Реализация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Программирование на уровне интерфейса</a:t>
            </a:r>
          </a:p>
          <a:p>
            <a:pPr lvl="1"/>
            <a:r>
              <a:rPr lang="ru-RU" dirty="0"/>
              <a:t>Код, использующий интерфейсы, будет работать с любыми классами, реализующими эти интерфейсы</a:t>
            </a:r>
            <a:endParaRPr lang="en-US" dirty="0"/>
          </a:p>
          <a:p>
            <a:r>
              <a:rPr lang="ru-RU" dirty="0"/>
              <a:t>Программирование на уровне конкретных реализаций</a:t>
            </a:r>
          </a:p>
          <a:p>
            <a:pPr lvl="1"/>
            <a:r>
              <a:rPr lang="ru-RU" dirty="0"/>
              <a:t>Требуется внесение изменений при добавлении новых конкретных классов</a:t>
            </a:r>
          </a:p>
          <a:p>
            <a:pPr lvl="1"/>
            <a:r>
              <a:rPr lang="ru-RU" dirty="0"/>
              <a:t>Нарушение принципа «код открыт для расширения, но закрыт для изменения»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2296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703512" y="188641"/>
            <a:ext cx="88302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06400"/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NyPizzaIngredientFactory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IPizzaIngredientFactory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ThinCrustDough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MarinaraSauce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ReggianoCheese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CreateVeggies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Garlic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Onion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Mushroom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&gt;(),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RedPepper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SlicedPepperoni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	</a:t>
            </a:r>
            <a:r>
              <a:rPr lang="en-US" sz="14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4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CreateClam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override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	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4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make_unique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FreshClams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/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406400">
              <a:spcAft>
                <a:spcPts val="800"/>
              </a:spcAft>
            </a:pPr>
            <a:r>
              <a:rPr lang="ru-RU" sz="14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04112" y="4581128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Нарезанные </a:t>
            </a:r>
            <a:r>
              <a:rPr lang="ru-RU" sz="1600" dirty="0" err="1"/>
              <a:t>поперони</a:t>
            </a:r>
            <a:r>
              <a:rPr lang="ru-RU" sz="1600" dirty="0"/>
              <a:t> используются и в Нью-Йорке и в Чикаго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83832" y="6189299"/>
            <a:ext cx="73448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Нью-Йорк находится на побережье, поэтому используются свежие мидии. В Чикаго - </a:t>
            </a:r>
            <a:r>
              <a:rPr lang="ru-RU" sz="1600" dirty="0" err="1"/>
              <a:t>замороженые</a:t>
            </a:r>
            <a:endParaRPr lang="ru-RU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7616056" y="833808"/>
            <a:ext cx="25478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Для каждого ингредиента в семействе создается его версия для Нью-Йорка</a:t>
            </a:r>
          </a:p>
        </p:txBody>
      </p:sp>
    </p:spTree>
    <p:extLst>
      <p:ext uri="{BB962C8B-B14F-4D97-AF65-F5344CB8AC3E}">
        <p14:creationId xmlns:p14="http://schemas.microsoft.com/office/powerpoint/2010/main" val="1548793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5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5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15480" y="260648"/>
            <a:ext cx="9577064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Prepare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0;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Bake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 {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"Bake for 25 minutes at 350"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	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"Cutting the pizza into diagonal slices"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{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"Place pizza in official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PizzaStore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box"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GetName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ru-RU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ToString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	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*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Код вывода описания пиццы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virtual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~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CPizza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m_dough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ISauce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m_sauce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vector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IVeggies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m_veggies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ICheese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m_cheese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IPepperoni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m_pepperoni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tabLst>
                <a:tab pos="406400" algn="l"/>
              </a:tabLs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IClams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m_clam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622300">
              <a:spcAft>
                <a:spcPts val="800"/>
              </a:spcAft>
              <a:tabLst>
                <a:tab pos="406400" algn="l"/>
              </a:tabLs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55302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Сырная пицца</a:t>
            </a:r>
          </a:p>
        </p:txBody>
      </p:sp>
      <p:sp>
        <p:nvSpPr>
          <p:cNvPr id="5" name="Rectangle 4"/>
          <p:cNvSpPr/>
          <p:nvPr/>
        </p:nvSpPr>
        <p:spPr>
          <a:xfrm>
            <a:off x="1631504" y="1503634"/>
            <a:ext cx="9036496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40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Пицца из мидий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420049"/>
            <a:ext cx="9144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&amp;&amp;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CreateSauce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CreateCheese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CreateClam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83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41895" y="188641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OrderPizza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"--- Making a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---"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//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Применяем паттерн Фабричный метод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83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188641"/>
            <a:ext cx="9144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ChicagoPizzaStore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ChicagoPizzaIngredientFactory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Cheese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7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7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7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"Chicago Style Clam Pizza"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7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2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0" y="0"/>
            <a:ext cx="9144000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NYPizzaStore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NYPizzaIngredientFactory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</a:p>
          <a:p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"cheese"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CheesePizza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Cheese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"clam"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ClamPizza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ingredientFactory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"New York Style Clam Pizza"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 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другие типы пиццы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*/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88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E1FC2DB-56CF-FCB8-3C1B-0CB2555988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385679"/>
            <a:ext cx="12192000" cy="6085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432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7BF1A-C203-4490-8507-37CA34998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Фабрика в функциональном стиле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44630-91B6-4B16-B264-AD559B836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96193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Лаваш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2030" y="1484784"/>
            <a:ext cx="9144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&gt;()&gt;;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Prepare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"Preparing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m_doughFactory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886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Выбор типа создаваемого объекта во время выполнения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838200" y="1846458"/>
            <a:ext cx="5040560" cy="37563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0363">
              <a:lnSpc>
                <a:spcPct val="115000"/>
              </a:lnSpc>
            </a:pP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duck;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(picnic)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MallardDuck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(hunting)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 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en-US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6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DecoyDuck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inBathTube</a:t>
            </a:r>
            <a:r>
              <a:rPr lang="en-US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duck </a:t>
            </a:r>
            <a:r>
              <a:rPr lang="ru-RU" sz="16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make_unique&lt;</a:t>
            </a:r>
            <a:r>
              <a:rPr lang="ru-RU" sz="16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RubberDuck</a:t>
            </a: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endParaRPr lang="ru-RU" sz="1600" dirty="0">
              <a:ea typeface="Calibri"/>
              <a:cs typeface="Times New Roman"/>
            </a:endParaRPr>
          </a:p>
          <a:p>
            <a:pPr defTabSz="360363">
              <a:lnSpc>
                <a:spcPct val="115000"/>
              </a:lnSpc>
              <a:spcAft>
                <a:spcPts val="1000"/>
              </a:spcAft>
            </a:pPr>
            <a:r>
              <a:rPr lang="ru-RU" sz="16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600" dirty="0">
              <a:ea typeface="Calibri"/>
              <a:cs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240016" y="1846458"/>
            <a:ext cx="4680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Класс создаваемого объекта определяется во время выполнения</a:t>
            </a:r>
          </a:p>
          <a:p>
            <a:endParaRPr lang="ru-RU" dirty="0"/>
          </a:p>
          <a:p>
            <a:r>
              <a:rPr lang="ru-RU" dirty="0"/>
              <a:t>Часто такой код размещается в разных частях программы, усложняя  ее сопровождение</a:t>
            </a:r>
          </a:p>
        </p:txBody>
      </p:sp>
    </p:spTree>
    <p:extLst>
      <p:ext uri="{BB962C8B-B14F-4D97-AF65-F5344CB8AC3E}">
        <p14:creationId xmlns:p14="http://schemas.microsoft.com/office/powerpoint/2010/main" val="3908044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06240" y="1700808"/>
            <a:ext cx="9144000" cy="5053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CThinCrustDough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US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lnSpc>
                <a:spcPct val="107000"/>
              </a:lnSpc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Пиццерия "У Ашота". Производит только Лаваш.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*/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AshotsPizzaStore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PizzaStore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Тип не имеет значения. В меню только лаваш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/*type*/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ThinCrustDoughFactory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Lavash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pizza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Пиццерия «У Ашота»</a:t>
            </a:r>
          </a:p>
        </p:txBody>
      </p:sp>
    </p:spTree>
    <p:extLst>
      <p:ext uri="{BB962C8B-B14F-4D97-AF65-F5344CB8AC3E}">
        <p14:creationId xmlns:p14="http://schemas.microsoft.com/office/powerpoint/2010/main" val="1507833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419617-4658-4E04-818F-CDD5C29A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Уменьшаем количество зависимостей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19F5F-A6B5-456A-B058-E56CC7FB98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13322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85389-C709-41F2-960F-4FD9A7DB3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Где взять параметры для конструктора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F3C8-5DC0-487A-9ABF-8F05447DEB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373" y="2636913"/>
            <a:ext cx="9036495" cy="335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7248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C063C34-059E-4B2E-B071-C392E0AE6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289" y="188640"/>
            <a:ext cx="9019422" cy="65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98160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FDD59-316D-C3C0-CDC2-F478D1D9A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Вопросы</a:t>
            </a:r>
            <a:r>
              <a:rPr lang="en-US" dirty="0"/>
              <a:t>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0187C-9C42-8A05-8C4E-EE6FA81A3D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54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Недостатки создания конкретных экземпляров класса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перестаёт быть </a:t>
            </a:r>
            <a:r>
              <a:rPr lang="ru-RU" b="1" dirty="0"/>
              <a:t>закрытым для изменения</a:t>
            </a:r>
          </a:p>
          <a:p>
            <a:pPr lvl="1"/>
            <a:r>
              <a:rPr lang="ru-RU" dirty="0"/>
              <a:t>При добавлении новых конкретных классов</a:t>
            </a:r>
          </a:p>
          <a:p>
            <a:pPr lvl="1"/>
            <a:r>
              <a:rPr lang="ru-RU" dirty="0"/>
              <a:t>При изменении способа их конструирования</a:t>
            </a:r>
          </a:p>
          <a:p>
            <a:endParaRPr lang="ru-RU" dirty="0"/>
          </a:p>
          <a:p>
            <a:r>
              <a:rPr lang="ru-RU" dirty="0"/>
              <a:t>Решение: отделить изменяемые аспекты программы от неизменных</a:t>
            </a:r>
          </a:p>
        </p:txBody>
      </p:sp>
    </p:spTree>
    <p:extLst>
      <p:ext uri="{BB962C8B-B14F-4D97-AF65-F5344CB8AC3E}">
        <p14:creationId xmlns:p14="http://schemas.microsoft.com/office/powerpoint/2010/main" val="424388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«Пиццерия»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84D95C-9CFB-B08C-039E-EC02EA7F85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7932" y="1997682"/>
            <a:ext cx="7376135" cy="4494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65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заказа пиццы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524000" y="1988840"/>
            <a:ext cx="903649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61950"/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OrderPizza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const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string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&amp; 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unique_ptr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 pizza;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cheeze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  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CheezePizza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	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"peperoni"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PeperoniPizza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(</a:t>
            </a:r>
            <a:r>
              <a:rPr lang="en-US" sz="1500" dirty="0">
                <a:solidFill>
                  <a:srgbClr val="808080"/>
                </a:solidFill>
                <a:latin typeface="Consolas"/>
                <a:ea typeface="Calibri"/>
                <a:cs typeface="Times New Roman"/>
              </a:rPr>
              <a:t>type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 err="1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napolitana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   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 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make_unique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&lt;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NapolitanaPizza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&gt;();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else</a:t>
            </a:r>
            <a:r>
              <a:rPr lang="ru-RU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{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throw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 err="1">
                <a:solidFill>
                  <a:srgbClr val="2B91AF"/>
                </a:solidFill>
                <a:latin typeface="Consolas"/>
                <a:ea typeface="Calibri"/>
                <a:cs typeface="Times New Roman"/>
              </a:rPr>
              <a:t>invalid_argument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</a:t>
            </a:r>
            <a:r>
              <a:rPr lang="en-US" sz="1500" dirty="0">
                <a:solidFill>
                  <a:srgbClr val="A31515"/>
                </a:solidFill>
                <a:latin typeface="Consolas"/>
                <a:ea typeface="Calibri"/>
                <a:cs typeface="Times New Roman"/>
              </a:rPr>
              <a:t>"Unknown pizza type"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);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Prepare();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Bake();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pizza</a:t>
            </a:r>
            <a:r>
              <a:rPr lang="en-US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Cut();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en-US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8080"/>
                </a:solidFill>
                <a:latin typeface="Consolas"/>
                <a:ea typeface="Calibri"/>
                <a:cs typeface="Times New Roman"/>
              </a:rPr>
              <a:t>-&gt;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Box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();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 </a:t>
            </a:r>
            <a:endParaRPr lang="ru-RU" sz="1500" dirty="0">
              <a:ea typeface="Calibri"/>
              <a:cs typeface="Times New Roman"/>
            </a:endParaRPr>
          </a:p>
          <a:p>
            <a:pPr defTabSz="361950"/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	</a:t>
            </a:r>
            <a:r>
              <a:rPr lang="ru-RU" sz="1500" dirty="0" err="1">
                <a:solidFill>
                  <a:srgbClr val="0000FF"/>
                </a:solidFill>
                <a:latin typeface="Consolas"/>
                <a:ea typeface="Calibri"/>
                <a:cs typeface="Times New Roman"/>
              </a:rPr>
              <a:t>return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 </a:t>
            </a:r>
            <a:r>
              <a:rPr lang="ru-RU" sz="1500" dirty="0" err="1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pizza</a:t>
            </a: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;</a:t>
            </a:r>
            <a:endParaRPr lang="ru-RU" sz="1500" dirty="0">
              <a:ea typeface="Calibri"/>
              <a:cs typeface="Times New Roman"/>
            </a:endParaRPr>
          </a:p>
          <a:p>
            <a:pPr defTabSz="361950">
              <a:spcAft>
                <a:spcPts val="1000"/>
              </a:spcAft>
            </a:pPr>
            <a:r>
              <a:rPr lang="ru-RU" sz="1500" dirty="0">
                <a:solidFill>
                  <a:srgbClr val="000000"/>
                </a:solidFill>
                <a:latin typeface="Consolas"/>
                <a:ea typeface="Calibri"/>
                <a:cs typeface="Times New Roman"/>
              </a:rPr>
              <a:t>}</a:t>
            </a:r>
            <a:endParaRPr lang="ru-RU" sz="1500" dirty="0">
              <a:ea typeface="Calibri"/>
              <a:cs typeface="Times New Roman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968208" y="1772817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Тип пиццы передаётся при вызове </a:t>
            </a:r>
            <a:r>
              <a:rPr lang="en-US" dirty="0" err="1"/>
              <a:t>OrderPizza</a:t>
            </a:r>
            <a:endParaRPr lang="ru-RU" dirty="0"/>
          </a:p>
        </p:txBody>
      </p:sp>
      <p:sp>
        <p:nvSpPr>
          <p:cNvPr id="5" name="Freeform 4"/>
          <p:cNvSpPr/>
          <p:nvPr/>
        </p:nvSpPr>
        <p:spPr>
          <a:xfrm>
            <a:off x="6203576" y="1699685"/>
            <a:ext cx="1645920" cy="215176"/>
          </a:xfrm>
          <a:custGeom>
            <a:avLst/>
            <a:gdLst>
              <a:gd name="connsiteX0" fmla="*/ 1645920 w 1645920"/>
              <a:gd name="connsiteY0" fmla="*/ 215176 h 215176"/>
              <a:gd name="connsiteX1" fmla="*/ 968189 w 1645920"/>
              <a:gd name="connsiteY1" fmla="*/ 23 h 215176"/>
              <a:gd name="connsiteX2" fmla="*/ 0 w 1645920"/>
              <a:gd name="connsiteY2" fmla="*/ 204419 h 2151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45920" h="215176">
                <a:moveTo>
                  <a:pt x="1645920" y="215176"/>
                </a:moveTo>
                <a:cubicBezTo>
                  <a:pt x="1444214" y="108496"/>
                  <a:pt x="1242509" y="1816"/>
                  <a:pt x="968189" y="23"/>
                </a:cubicBezTo>
                <a:cubicBezTo>
                  <a:pt x="693869" y="-1770"/>
                  <a:pt x="346934" y="101324"/>
                  <a:pt x="0" y="204419"/>
                </a:cubicBezTo>
              </a:path>
            </a:pathLst>
          </a:custGeom>
          <a:noFill/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12D1BD-B6A8-29EF-A0AB-FF04CCD17058}"/>
              </a:ext>
            </a:extLst>
          </p:cNvPr>
          <p:cNvGrpSpPr/>
          <p:nvPr/>
        </p:nvGrpSpPr>
        <p:grpSpPr>
          <a:xfrm>
            <a:off x="5949245" y="3973689"/>
            <a:ext cx="4191697" cy="1239419"/>
            <a:chOff x="5949245" y="3973689"/>
            <a:chExt cx="4191697" cy="123941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FF06493-87DE-8C9F-0AD8-ABD4DBA59400}"/>
                </a:ext>
              </a:extLst>
            </p:cNvPr>
            <p:cNvSpPr txBox="1"/>
            <p:nvPr/>
          </p:nvSpPr>
          <p:spPr>
            <a:xfrm>
              <a:off x="6468534" y="4289778"/>
              <a:ext cx="367240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В зависимости от типа пиццы создаётся экземпляр конкретного класса</a:t>
              </a: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2C115C3-AD88-8C37-A15F-CC66ED6E0A92}"/>
                </a:ext>
              </a:extLst>
            </p:cNvPr>
            <p:cNvSpPr/>
            <p:nvPr/>
          </p:nvSpPr>
          <p:spPr>
            <a:xfrm>
              <a:off x="5949245" y="3973689"/>
              <a:ext cx="519289" cy="632178"/>
            </a:xfrm>
            <a:custGeom>
              <a:avLst/>
              <a:gdLst>
                <a:gd name="connsiteX0" fmla="*/ 0 w 519289"/>
                <a:gd name="connsiteY0" fmla="*/ 0 h 632178"/>
                <a:gd name="connsiteX1" fmla="*/ 124178 w 519289"/>
                <a:gd name="connsiteY1" fmla="*/ 372533 h 632178"/>
                <a:gd name="connsiteX2" fmla="*/ 519289 w 519289"/>
                <a:gd name="connsiteY2" fmla="*/ 632178 h 632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9289" h="632178">
                  <a:moveTo>
                    <a:pt x="0" y="0"/>
                  </a:moveTo>
                  <a:cubicBezTo>
                    <a:pt x="18815" y="133585"/>
                    <a:pt x="37630" y="267170"/>
                    <a:pt x="124178" y="372533"/>
                  </a:cubicBezTo>
                  <a:cubicBezTo>
                    <a:pt x="210726" y="477896"/>
                    <a:pt x="365007" y="555037"/>
                    <a:pt x="519289" y="632178"/>
                  </a:cubicBezTo>
                </a:path>
              </a:pathLst>
            </a:custGeom>
            <a:noFill/>
            <a:ln>
              <a:headEnd type="arrow" w="med" len="med"/>
              <a:tailEnd type="non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853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87c03118d2c13180143cb551b3cba322d8613f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3090</TotalTime>
  <Words>4320</Words>
  <Application>Microsoft Office PowerPoint</Application>
  <PresentationFormat>Widescreen</PresentationFormat>
  <Paragraphs>642</Paragraphs>
  <Slides>64</Slides>
  <Notes>10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Aptos</vt:lpstr>
      <vt:lpstr>Aptos Display</vt:lpstr>
      <vt:lpstr>Arial</vt:lpstr>
      <vt:lpstr>Calibri</vt:lpstr>
      <vt:lpstr>Consolas</vt:lpstr>
      <vt:lpstr>Impact</vt:lpstr>
      <vt:lpstr>Times New Roman</vt:lpstr>
      <vt:lpstr>Office Theme</vt:lpstr>
      <vt:lpstr>Паттерны «Абстрактная Фабрика» и «Фабричный метод»</vt:lpstr>
      <vt:lpstr>Паттерны «Фабричный метод» и «Абстрактная Фабрика»</vt:lpstr>
      <vt:lpstr>Паттерн «Абстрактная Фабрика»</vt:lpstr>
      <vt:lpstr>Интерфейс vs Реализация</vt:lpstr>
      <vt:lpstr>Интерфейс vs Реализация</vt:lpstr>
      <vt:lpstr>Выбор типа создаваемого объекта во время выполнения</vt:lpstr>
      <vt:lpstr>Недостатки создания конкретных экземпляров класса</vt:lpstr>
      <vt:lpstr>Пример – «Пиццерия»</vt:lpstr>
      <vt:lpstr>Обработка заказа пиццы</vt:lpstr>
      <vt:lpstr>Изменения в ассортименте пиццы</vt:lpstr>
      <vt:lpstr>Инкапсуляция создания объекта</vt:lpstr>
      <vt:lpstr>Простая фабрика для пиццы</vt:lpstr>
      <vt:lpstr>Клиент простой фабрики</vt:lpstr>
      <vt:lpstr>Анализ решения</vt:lpstr>
      <vt:lpstr>В чем выгода от создания экземпляра простой фабрики?</vt:lpstr>
      <vt:lpstr>Обновлённая архитектура приложения</vt:lpstr>
      <vt:lpstr>Расширение бизнеса</vt:lpstr>
      <vt:lpstr>PowerPoint Presentation</vt:lpstr>
      <vt:lpstr>Фабрика пиццы для Нью-Йоркских филиалов Pizza Store</vt:lpstr>
      <vt:lpstr>Заказ пиццы в Нью-Йорком филиале</vt:lpstr>
      <vt:lpstr>Проблема: некоторые пиццерии нарушают процесс приготовления пиццы</vt:lpstr>
      <vt:lpstr>PowerPoint Presentation</vt:lpstr>
      <vt:lpstr>Класс абстрактной пиццерии</vt:lpstr>
      <vt:lpstr>Класс конкретной пиццерии</vt:lpstr>
      <vt:lpstr>Создание пиццы</vt:lpstr>
      <vt:lpstr>Фабричный метод (Factory Method)</vt:lpstr>
      <vt:lpstr>Фабричный метод</vt:lpstr>
      <vt:lpstr>Параллельные иерархии классов</vt:lpstr>
      <vt:lpstr>Определение паттерна Фабричный Метод</vt:lpstr>
      <vt:lpstr>Структура паттерна Фабричный Метод</vt:lpstr>
      <vt:lpstr>Варианты реализации</vt:lpstr>
      <vt:lpstr>Достоинства</vt:lpstr>
      <vt:lpstr>Недостатки</vt:lpstr>
      <vt:lpstr>Принцип инверсии зависимостей</vt:lpstr>
      <vt:lpstr>PowerPoint Presentation</vt:lpstr>
      <vt:lpstr>Зависимости между объектами</vt:lpstr>
      <vt:lpstr>PizzaStore с сильными зависимостями</vt:lpstr>
      <vt:lpstr>Принцип инверсии зависимостей (Dependency Inversion Principle)</vt:lpstr>
      <vt:lpstr>Анализ класса DependentPizzaStore</vt:lpstr>
      <vt:lpstr>Инверсия зависимостей при применении Фабричного Метода</vt:lpstr>
      <vt:lpstr>Советы по применению принципа инверсии зависимостей </vt:lpstr>
      <vt:lpstr>Когда зависимость от реализации не страшна</vt:lpstr>
      <vt:lpstr>Абстрактная фабрика</vt:lpstr>
      <vt:lpstr>Новые требования к пиццерии</vt:lpstr>
      <vt:lpstr>Межрегиональные различия в составе пиццы</vt:lpstr>
      <vt:lpstr>PowerPoint Presentation</vt:lpstr>
      <vt:lpstr>Фабрика ингредиентов</vt:lpstr>
      <vt:lpstr>План работ</vt:lpstr>
      <vt:lpstr>Структура паттерна «Абстрактная фабрика»</vt:lpstr>
      <vt:lpstr>PowerPoint Presentation</vt:lpstr>
      <vt:lpstr>PowerPoint Presentation</vt:lpstr>
      <vt:lpstr>Сырная пицца</vt:lpstr>
      <vt:lpstr>Пицца из мидий</vt:lpstr>
      <vt:lpstr>PowerPoint Presentation</vt:lpstr>
      <vt:lpstr>PowerPoint Presentation</vt:lpstr>
      <vt:lpstr>PowerPoint Presentation</vt:lpstr>
      <vt:lpstr>PowerPoint Presentation</vt:lpstr>
      <vt:lpstr>Фабрика в функциональном стиле</vt:lpstr>
      <vt:lpstr>Лаваш</vt:lpstr>
      <vt:lpstr>Пиццерия «У Ашота»</vt:lpstr>
      <vt:lpstr>Уменьшаем количество зависимостей</vt:lpstr>
      <vt:lpstr>Где взять параметры для конструктора?</vt:lpstr>
      <vt:lpstr>PowerPoint Presentation</vt:lpstr>
      <vt:lpstr>Вопросы?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241</cp:revision>
  <dcterms:created xsi:type="dcterms:W3CDTF">2016-02-02T19:36:42Z</dcterms:created>
  <dcterms:modified xsi:type="dcterms:W3CDTF">2024-11-22T05:57:56Z</dcterms:modified>
</cp:coreProperties>
</file>