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320" r:id="rId2"/>
    <p:sldId id="321" r:id="rId3"/>
    <p:sldId id="322" r:id="rId4"/>
    <p:sldId id="257" r:id="rId5"/>
    <p:sldId id="258" r:id="rId6"/>
    <p:sldId id="260" r:id="rId7"/>
    <p:sldId id="261" r:id="rId8"/>
    <p:sldId id="259" r:id="rId9"/>
    <p:sldId id="262" r:id="rId10"/>
    <p:sldId id="264" r:id="rId11"/>
    <p:sldId id="265" r:id="rId12"/>
    <p:sldId id="263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5" r:id="rId25"/>
    <p:sldId id="279" r:id="rId26"/>
    <p:sldId id="276" r:id="rId27"/>
    <p:sldId id="280" r:id="rId28"/>
    <p:sldId id="282" r:id="rId29"/>
    <p:sldId id="281" r:id="rId30"/>
    <p:sldId id="285" r:id="rId31"/>
    <p:sldId id="286" r:id="rId32"/>
    <p:sldId id="292" r:id="rId33"/>
    <p:sldId id="284" r:id="rId34"/>
    <p:sldId id="283" r:id="rId35"/>
    <p:sldId id="287" r:id="rId36"/>
    <p:sldId id="288" r:id="rId37"/>
    <p:sldId id="289" r:id="rId38"/>
    <p:sldId id="290" r:id="rId39"/>
    <p:sldId id="291" r:id="rId40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9" autoAdjust="0"/>
    <p:restoredTop sz="93341" autoAdjust="0"/>
  </p:normalViewPr>
  <p:slideViewPr>
    <p:cSldViewPr>
      <p:cViewPr varScale="1">
        <p:scale>
          <a:sx n="100" d="100"/>
          <a:sy n="100" d="100"/>
        </p:scale>
        <p:origin x="14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Классический вариант: Шаблон Хранитель используется двумя объектами: «Создателем» (</a:t>
            </a:r>
            <a:r>
              <a:rPr lang="ru-RU" dirty="0" err="1"/>
              <a:t>originator</a:t>
            </a:r>
            <a:r>
              <a:rPr lang="ru-RU" dirty="0"/>
              <a:t>) и «Опекуном» (</a:t>
            </a:r>
            <a:r>
              <a:rPr lang="ru-RU" dirty="0" err="1"/>
              <a:t>caretaker</a:t>
            </a:r>
            <a:r>
              <a:rPr lang="ru-RU" dirty="0"/>
              <a:t>). «Создатель» — это объект, у которого есть внутреннее состояние. Объект «Опекун» может производить некоторые действия с «Создателем», но при этом необходимо иметь возможность откатить изменения. Для этого «Опекун» запрашивает у «Создателя» объект «Хранителя». Затем выполняет запланированное действие (или последовательность действий). Для выполнения отката «Создателя» к состоянию, которое предшествовало изменениям, «Опекун» возвращает объект «Хранителя» его «Создателю». «Хранитель» является непрозрачным (то есть таким, который не может или не должен изменяться «Опекуном»).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9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Альтернативный вариант: Отличие данного варианта от классического заключено в более жёстком ограничении на доступ «Опекуна» к внутреннему состоянию «Создателя».</a:t>
            </a:r>
            <a:endParaRPr lang="en-US" dirty="0"/>
          </a:p>
          <a:p>
            <a:r>
              <a:rPr lang="ru-RU" dirty="0"/>
              <a:t>В классическом варианте у «Опекуна» есть потенциальная возможность получить доступ к внутренним данным «Создателя» через «Хранителя», изменить состояние и установить его обратно «Создателю».</a:t>
            </a:r>
            <a:endParaRPr lang="en-US" dirty="0"/>
          </a:p>
          <a:p>
            <a:r>
              <a:rPr lang="ru-RU" dirty="0"/>
              <a:t>В данном варианте «Опекун» обладает возможностью лишь восстановить состояние «Хранителя», вызвав </a:t>
            </a:r>
            <a:r>
              <a:rPr lang="ru-RU" dirty="0" err="1"/>
              <a:t>Restore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Кроме всего прочего, «Опекуну» не требуется владеть связью на «Хранителя», чтобы восстановить его состояние.</a:t>
            </a:r>
            <a:r>
              <a:rPr lang="en-US" dirty="0"/>
              <a:t> </a:t>
            </a:r>
            <a:r>
              <a:rPr lang="ru-RU" dirty="0"/>
              <a:t>Это позволяет сохранять и восстанавливать состояние сложных иерархических или сетевых структур (состояния объектов и всех связей между ними) путём сбора снимков всех зарегистрированных объектов системы.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4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C41F-75CB-B0EB-05D3-1B56FD61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B8EC8-D39B-EC03-7738-D8F9768CB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2160-2400-033D-412F-A71DBD52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1234C-C722-3E5F-45FE-7EC85F57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37A4-4D41-E151-2A24-44CD1D6F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BCCF-32BD-D54F-1A55-6619E315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1826F-F419-5C28-C187-580003AF9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F4E5-85D2-85D2-6699-7BBB3CE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B87D-B4DD-5170-FC40-278EAB22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CB7A-DCCB-620E-78D8-3E93DCF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0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A0B59-5025-9685-BC66-00B657EE9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9EB25-FC5C-E7EF-CC9D-18BBF16D0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3FA3B-8032-6594-7410-876EDE45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A8BF-6B6B-9B2D-15D8-679CAF54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A6E9B-6EA2-A2C8-0E90-618A2BC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7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1002-B902-2A91-08B7-620F7A1D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B7DD-32A4-7D3A-455B-6E915FFC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57BD-50F9-4756-CD2B-D047173B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0CF3-E6DD-FC42-913C-845DF1AC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830D-1F2C-9CE9-9C7E-4383E211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6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5C7B-576D-0149-298B-60E857B8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9DC3-CB96-550C-EE8E-2C2FCE9C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EB18-8D1E-19A9-CFAC-4E7578E0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33C0-20B6-57E2-4876-D2C7F8CD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C066-05C9-3C12-3AC1-DC5FB0C3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57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3B5C-0688-6C9C-E6BB-7C9315E8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F226-CB05-8E56-9961-4EA258A37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2943-DBD6-79F9-8370-DB0E4408B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03916-3424-5E25-6E4A-FC0006CA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DFB68-1B65-F53A-79DC-B5EBA77F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F048-2902-26B1-684C-E6DE02C8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00FE-EF05-B4E2-68DA-E0338ADB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B57D-FEF2-4890-08FD-3B4AB6164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5C208-F0F6-DF37-E00F-EDBD227FC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FD4A4-A206-6D15-C8BF-55E3C148F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FC282-375F-E392-711E-D2186E58A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BAE70-961E-F601-B39A-9178F937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AD3F5-A729-D582-08FF-16BEAA56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17997-B860-1DDE-A0A3-34B904C7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3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A208-D956-6071-A3CE-56BF421C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00350-A3CC-E9A6-C788-A3EACAB5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C7151-A88B-BBFE-16E7-0819B0F3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09482-9F63-929F-B1A1-37E217A0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80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09831-DF9F-4A34-7A6C-6B54497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38DA7-079F-8484-8A68-3F85CF23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1F20F-E550-027C-8732-CFFA938E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34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CB19-9B07-42EF-65D4-17EEE156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F650-28A1-A3EF-2F52-6B2763DC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4C61F-DD9D-3CE0-F274-48133795F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DE5E-F97A-3271-28D2-0C0CE237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0EC06-ED95-A187-3268-E4E9858B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C6110-19AB-E41A-A834-EA1D05B1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0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D543-677D-27A4-B83A-97D0A9F2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2131C-A56E-BAC6-2E9D-07CD65328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E4C89-0DDE-D14E-2E05-542C99791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AB5C3-FABA-EA9F-D4E5-477DBA04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E4A0-2B29-79B7-A557-412C8B57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DE11-5483-B59D-0BAC-CDF45C95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43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376F-99EF-9CCA-31FC-8FE3ED2F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E1C3-9EB4-3F23-0D95-242A455E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55CC-BD2A-8C77-9DFD-76D5C518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954C1-566F-FB20-5BD5-B90152DA4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34AC-AC94-26EB-F408-EC4FBE0F2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9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проектирования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</a:t>
            </a:r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Команда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919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567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8256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96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135561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19536" y="3789040"/>
            <a:ext cx="6552728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-18234"/>
            <a:ext cx="6948264" cy="710963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std::ranges::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8256240" y="3006102"/>
            <a:ext cx="2411760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6312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5735960" y="1757571"/>
            <a:ext cx="2304256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b="1" dirty="0" err="1"/>
              <a:t>ICommand</a:t>
            </a:r>
            <a:r>
              <a:rPr lang="ru-RU" dirty="0"/>
              <a:t> с методом </a:t>
            </a:r>
            <a:r>
              <a:rPr lang="en-US" b="1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579266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45358" y="4221089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617222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48798" y="3356992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557908" y="32668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00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5141894" y="358004"/>
            <a:ext cx="1188132" cy="478707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3943600" y="358006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73019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cxnSpLocks/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cxnSpLocks/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cxnSpLocks/>
              <a:stCxn id="17" idx="2"/>
            </p:cNvCxnSpPr>
            <p:nvPr/>
          </p:nvCxnSpPr>
          <p:spPr>
            <a:xfrm flipH="1">
              <a:off x="2928157" y="3603960"/>
              <a:ext cx="643570" cy="6780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cxnSpLocks/>
              <a:stCxn id="17" idx="3"/>
            </p:cNvCxnSpPr>
            <p:nvPr/>
          </p:nvCxnSpPr>
          <p:spPr>
            <a:xfrm>
              <a:off x="4723855" y="3238865"/>
              <a:ext cx="400942" cy="1181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75520" y="1700808"/>
            <a:ext cx="3096344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5042684"/>
            <a:ext cx="2736304" cy="112262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92741"/>
            <a:ext cx="6588224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149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5231904" y="5387453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команды</a:t>
            </a:r>
          </a:p>
          <a:p>
            <a:pPr lvl="1"/>
            <a:r>
              <a:rPr lang="ru-RU" dirty="0"/>
              <a:t>Каждая команда связывается с соответствующим </a:t>
            </a:r>
            <a:r>
              <a:rPr lang="ru-RU" b="1" dirty="0"/>
              <a:t>Получателем</a:t>
            </a:r>
            <a:r>
              <a:rPr lang="ru-RU" dirty="0"/>
              <a:t> и, возможно, </a:t>
            </a:r>
            <a:r>
              <a:rPr lang="ru-RU" dirty="0" err="1"/>
              <a:t>параметризуется</a:t>
            </a:r>
            <a:endParaRPr lang="ru-RU" dirty="0"/>
          </a:p>
          <a:p>
            <a:r>
              <a:rPr lang="ru-RU" dirty="0"/>
              <a:t>Настраивает систему «распознавания речи», связывая фразы с командами управления роботом</a:t>
            </a:r>
          </a:p>
          <a:p>
            <a:r>
              <a:rPr lang="ru-RU" dirty="0"/>
              <a:t>Запускает систему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75521" y="497681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77901" y="709613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77901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75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765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43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3503711" y="387360"/>
            <a:ext cx="1358205" cy="28653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3287689" y="736600"/>
            <a:ext cx="1296143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8024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495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3503711" y="628458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71664" y="1"/>
            <a:ext cx="39604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0176" y="33265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3071664" y="1289388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744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957265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787849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1775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1527428" y="1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35960" y="2425542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6875180" y="32418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3594570" y="3335308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3268886" y="6399149"/>
            <a:ext cx="2213400" cy="435634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8691757" y="4609495"/>
            <a:ext cx="2948860" cy="63165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5198987" y="1600201"/>
            <a:ext cx="1423941" cy="746557"/>
          </a:xfrm>
          <a:prstGeom prst="borderCallout1">
            <a:avLst>
              <a:gd name="adj1" fmla="val -16603"/>
              <a:gd name="adj2" fmla="val 9930"/>
              <a:gd name="adj3" fmla="val -103072"/>
              <a:gd name="adj4" fmla="val -249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F10D99-C22D-A8FB-0169-4155A5922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91F15-FDD6-85D0-6799-D78709DA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1A670-FDFF-E8C1-50B7-535C2593C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818806"/>
          </a:xfrm>
        </p:spPr>
        <p:txBody>
          <a:bodyPr>
            <a:noAutofit/>
          </a:bodyPr>
          <a:lstStyle/>
          <a:p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</a:t>
            </a:r>
            <a:r>
              <a:rPr lang="ru-RU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Команда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2936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30076" y="3839992"/>
            <a:ext cx="4752529" cy="25062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75520" y="1052736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034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31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</a:t>
            </a:r>
            <a:r>
              <a:rPr lang="en-US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104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7248922" y="1474840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212124" y="2727477"/>
            <a:ext cx="4140460" cy="4029847"/>
            <a:chOff x="5688124" y="2727476"/>
            <a:chExt cx="3384376" cy="402984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727476"/>
              <a:ext cx="3384376" cy="402984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2B91AF"/>
                  </a:solidFill>
                  <a:highlight>
                    <a:srgbClr val="FF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FF00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2B91AF"/>
                  </a:solidFill>
                  <a:highlight>
                    <a:srgbClr val="FF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02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6528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 создать составную команду, содержащую внутри себя другие команды</a:t>
            </a:r>
          </a:p>
          <a:p>
            <a:pPr lvl="1"/>
            <a:r>
              <a:rPr lang="ru-RU" dirty="0"/>
              <a:t>Сложное действие, составленное из более простых</a:t>
            </a:r>
          </a:p>
          <a:p>
            <a:r>
              <a:rPr lang="ru-RU" dirty="0"/>
              <a:t>Выполнение макрокоманды</a:t>
            </a:r>
          </a:p>
          <a:p>
            <a:pPr lvl="1"/>
            <a:r>
              <a:rPr lang="ru-RU" dirty="0"/>
              <a:t>Выполняет последовательно вложенные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6172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68293"/>
            <a:ext cx="8496944" cy="65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198787-9857-16DA-988F-ED710DCC9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6E07B0-5C16-B5E9-5FB6-A0973FDF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CC3EC-C51F-D4F9-DCDA-707879E5A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4754910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Паттерны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</a:t>
            </a:r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Команда</a:t>
            </a: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»</a:t>
            </a:r>
            <a:b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и</a:t>
            </a:r>
            <a:b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</a:t>
            </a:r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Хранитель</a:t>
            </a: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2736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052736"/>
            <a:ext cx="871318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CompoundEdit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IUndoableEditPtr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m_inProgress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2D969E-65FF-A97A-6B62-6FC4DBC7C4DB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AbstractUndoableEdit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m_oldText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UndoImpl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m_oldText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RedoImpl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ReplaceEditImpl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IUndoableEditPtr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dynamic_pointer_cast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new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m_oldText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old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old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m_oldText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19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Крайности, которых следует избегать</a:t>
            </a:r>
          </a:p>
          <a:p>
            <a:pPr lvl="1"/>
            <a:r>
              <a:rPr lang="ru-RU" dirty="0"/>
              <a:t>Команда просто является посредником между Получателем и действиями, необходимыми для выполнения запроса</a:t>
            </a:r>
          </a:p>
          <a:p>
            <a:pPr lvl="1"/>
            <a:r>
              <a:rPr lang="ru-RU" dirty="0"/>
              <a:t>Команда всё реализует самостоятельно, не обращаясь к Получателю</a:t>
            </a:r>
          </a:p>
          <a:p>
            <a:r>
              <a:rPr lang="ru-RU" dirty="0"/>
              <a:t>Получатель – единственный объект, знающий как выполнять операции</a:t>
            </a:r>
          </a:p>
          <a:p>
            <a:pPr lvl="1"/>
            <a:r>
              <a:rPr lang="ru-RU" dirty="0"/>
              <a:t>Назначение команды – помочь клиентам делегировать свои запросы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CDD2A3-483A-4798-A758-AE311CF4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  <a:r>
              <a:rPr lang="ru-RU" dirty="0"/>
              <a:t> - хранитель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8A091-4C34-4056-AB4A-CB9640F2F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25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713B69-9F6B-48FB-ABD7-99D2D817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версия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0F446E-EC80-44D2-A6AB-81AA74AC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8" y="1556792"/>
            <a:ext cx="8291638" cy="51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09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4E03-2741-48F5-8232-8B1B88A6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Альтернативная версия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2B0B8-7524-49F7-A17F-F3B8E7A08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950276"/>
            <a:ext cx="7884368" cy="47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6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1C8DD0-31A4-4888-82AA-C2458703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en-US" dirty="0"/>
              <a:t>Memento </a:t>
            </a:r>
            <a:r>
              <a:rPr lang="ru-RU" dirty="0"/>
              <a:t>и </a:t>
            </a:r>
            <a:r>
              <a:rPr lang="en-US" dirty="0"/>
              <a:t>Command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8813C2-997C-4176-AF8B-D306310C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</a:t>
            </a:r>
            <a:endParaRPr lang="ru-RU" dirty="0"/>
          </a:p>
          <a:p>
            <a:pPr lvl="1"/>
            <a:r>
              <a:rPr lang="ru-RU" dirty="0"/>
              <a:t>Для отмены/повтора правок нужно выполнить </a:t>
            </a:r>
            <a:r>
              <a:rPr lang="en-US" dirty="0"/>
              <a:t>N </a:t>
            </a:r>
            <a:r>
              <a:rPr lang="ru-RU" dirty="0"/>
              <a:t>команд в нужном порядке</a:t>
            </a:r>
          </a:p>
          <a:p>
            <a:pPr lvl="1"/>
            <a:r>
              <a:rPr lang="ru-RU" dirty="0"/>
              <a:t>Экономия памяти в ущерб скорости</a:t>
            </a:r>
            <a:endParaRPr lang="en-US" dirty="0"/>
          </a:p>
          <a:p>
            <a:pPr lvl="1"/>
            <a:r>
              <a:rPr lang="ru-RU" dirty="0"/>
              <a:t>Более широкий спектр применения</a:t>
            </a:r>
          </a:p>
          <a:p>
            <a:r>
              <a:rPr lang="en-US" dirty="0"/>
              <a:t>Memento</a:t>
            </a:r>
          </a:p>
          <a:p>
            <a:pPr lvl="1"/>
            <a:r>
              <a:rPr lang="ru-RU" dirty="0"/>
              <a:t>Восстановление состояния выполняется одним вызовом</a:t>
            </a:r>
          </a:p>
          <a:p>
            <a:pPr lvl="1"/>
            <a:r>
              <a:rPr lang="ru-RU" dirty="0"/>
              <a:t>Скорость ценой большего объёма памяти</a:t>
            </a:r>
          </a:p>
          <a:p>
            <a:pPr lvl="2"/>
            <a:r>
              <a:rPr lang="en-US" dirty="0"/>
              <a:t>Copy on Write?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401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AD20-4F03-445E-95CC-95E37C65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Функциональная версия паттерна </a:t>
            </a:r>
            <a:r>
              <a:rPr lang="en-US" dirty="0"/>
              <a:t>Memento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C6B3-6023-4A43-B149-F9E118C7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Originator </a:t>
            </a:r>
            <a:r>
              <a:rPr lang="ru-RU" dirty="0"/>
              <a:t>возвращает функцию, восстанавливающую его состояние при вызове</a:t>
            </a:r>
          </a:p>
          <a:p>
            <a:pPr lvl="1"/>
            <a:r>
              <a:rPr lang="ru-RU" dirty="0"/>
              <a:t>Лямбды, замыкания,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262064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«Команда»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Инкапсулирует запрос в виде объекта, содержащего:</a:t>
            </a:r>
          </a:p>
          <a:p>
            <a:pPr lvl="1"/>
            <a:r>
              <a:rPr lang="ru-RU" dirty="0"/>
              <a:t>Получатель запроса</a:t>
            </a:r>
          </a:p>
          <a:p>
            <a:pPr lvl="1"/>
            <a:r>
              <a:rPr lang="ru-RU" dirty="0"/>
              <a:t>Набор действий, которые должен выполнить получатель</a:t>
            </a:r>
          </a:p>
          <a:p>
            <a:pPr lvl="1"/>
            <a:r>
              <a:rPr lang="ru-RU" dirty="0"/>
              <a:t>Параметры запросов</a:t>
            </a:r>
          </a:p>
          <a:p>
            <a:r>
              <a:rPr lang="ru-RU" dirty="0"/>
              <a:t>Возможности:</a:t>
            </a:r>
          </a:p>
          <a:p>
            <a:pPr lvl="1"/>
            <a:r>
              <a:rPr lang="ru-RU" dirty="0"/>
              <a:t>Отмена и повтор действий</a:t>
            </a:r>
          </a:p>
          <a:p>
            <a:pPr lvl="1"/>
            <a:r>
              <a:rPr lang="ru-RU" dirty="0"/>
              <a:t>Регистрация запросов</a:t>
            </a:r>
          </a:p>
          <a:p>
            <a:pPr lvl="1"/>
            <a:r>
              <a:rPr lang="ru-RU" dirty="0"/>
              <a:t>Отложенное выполнение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57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408" y="1605496"/>
            <a:ext cx="2736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582" y="146637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738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474" y="5664200"/>
            <a:ext cx="3193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3253" y="5883909"/>
            <a:ext cx="4245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8248" y="4005065"/>
            <a:ext cx="233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2971801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2548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5942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9067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8153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5739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4DD4-E1E6-6B85-12A8-AE46DAD9DB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Вкл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Выкл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Идти на север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Идти на юг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Идти на запад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Идти на 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Остановиться</a:t>
            </a:r>
          </a:p>
          <a:p>
            <a:endParaRPr lang="en-US" dirty="0"/>
          </a:p>
        </p:txBody>
      </p:sp>
      <p:pic>
        <p:nvPicPr>
          <p:cNvPr id="5" name="Рисунок 3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7592" y="1846847"/>
            <a:ext cx="2010816" cy="43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72816"/>
            <a:ext cx="62929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boost::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2204865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6920</TotalTime>
  <Words>3201</Words>
  <Application>Microsoft Office PowerPoint</Application>
  <PresentationFormat>Widescreen</PresentationFormat>
  <Paragraphs>552</Paragraphs>
  <Slides>39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Consolas</vt:lpstr>
      <vt:lpstr>Impact</vt:lpstr>
      <vt:lpstr>Office Theme</vt:lpstr>
      <vt:lpstr>Паттерн проектирования «Команда»</vt:lpstr>
      <vt:lpstr>Паттерн  «Команда»</vt:lpstr>
      <vt:lpstr>Паттерны  «Команда» и «Хранитель»</vt:lpstr>
      <vt:lpstr>Паттерн «Команда»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PowerPoint Presentation</vt:lpstr>
      <vt:lpstr>PowerPoint Presentation</vt:lpstr>
      <vt:lpstr>Команды</vt:lpstr>
      <vt:lpstr>PowerPoint Presentation</vt:lpstr>
      <vt:lpstr>PowerPoint Presentation</vt:lpstr>
      <vt:lpstr>Клиент</vt:lpstr>
      <vt:lpstr>PowerPoint Presentation</vt:lpstr>
      <vt:lpstr>PowerPoint Presentation</vt:lpstr>
      <vt:lpstr>Альтернативные реализации</vt:lpstr>
      <vt:lpstr>PowerPoint Presentation</vt:lpstr>
      <vt:lpstr>PowerPoint Presentation</vt:lpstr>
      <vt:lpstr>Поддержка вложенных меню</vt:lpstr>
      <vt:lpstr>Поддержка составных операций</vt:lpstr>
      <vt:lpstr>Составная команда (Макрокоманда)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PowerPoint Presentation</vt:lpstr>
      <vt:lpstr>PowerPoint Presentation</vt:lpstr>
      <vt:lpstr>PowerPoint Presentation</vt:lpstr>
      <vt:lpstr>PowerPoint Presentation</vt:lpstr>
      <vt:lpstr>Интеллектуальность команд</vt:lpstr>
      <vt:lpstr>Прочие области применения паттерна</vt:lpstr>
      <vt:lpstr>Memento - хранитель</vt:lpstr>
      <vt:lpstr>Классическая версия</vt:lpstr>
      <vt:lpstr>Альтернативная версия</vt:lpstr>
      <vt:lpstr>Сравнение Memento и Command</vt:lpstr>
      <vt:lpstr>Функциональная версия паттерна Memento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308</cp:revision>
  <dcterms:created xsi:type="dcterms:W3CDTF">2016-02-02T19:36:42Z</dcterms:created>
  <dcterms:modified xsi:type="dcterms:W3CDTF">2024-12-06T07:39:46Z</dcterms:modified>
</cp:coreProperties>
</file>