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5"/>
  </p:notesMasterIdLst>
  <p:sldIdLst>
    <p:sldId id="307" r:id="rId2"/>
    <p:sldId id="311" r:id="rId3"/>
    <p:sldId id="312" r:id="rId4"/>
    <p:sldId id="294" r:id="rId5"/>
    <p:sldId id="296" r:id="rId6"/>
    <p:sldId id="297" r:id="rId7"/>
    <p:sldId id="295" r:id="rId8"/>
    <p:sldId id="257" r:id="rId9"/>
    <p:sldId id="258" r:id="rId10"/>
    <p:sldId id="261" r:id="rId11"/>
    <p:sldId id="259" r:id="rId12"/>
    <p:sldId id="260" r:id="rId13"/>
    <p:sldId id="262" r:id="rId14"/>
    <p:sldId id="263" r:id="rId15"/>
    <p:sldId id="265" r:id="rId16"/>
    <p:sldId id="266" r:id="rId17"/>
    <p:sldId id="267" r:id="rId18"/>
    <p:sldId id="269" r:id="rId19"/>
    <p:sldId id="268" r:id="rId20"/>
    <p:sldId id="270" r:id="rId21"/>
    <p:sldId id="286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98" r:id="rId30"/>
    <p:sldId id="279" r:id="rId31"/>
    <p:sldId id="278" r:id="rId32"/>
    <p:sldId id="292" r:id="rId33"/>
    <p:sldId id="280" r:id="rId34"/>
    <p:sldId id="293" r:id="rId35"/>
    <p:sldId id="281" r:id="rId36"/>
    <p:sldId id="282" r:id="rId37"/>
    <p:sldId id="300" r:id="rId38"/>
    <p:sldId id="299" r:id="rId39"/>
    <p:sldId id="283" r:id="rId40"/>
    <p:sldId id="284" r:id="rId41"/>
    <p:sldId id="285" r:id="rId42"/>
    <p:sldId id="287" r:id="rId43"/>
    <p:sldId id="309" r:id="rId44"/>
    <p:sldId id="288" r:id="rId45"/>
    <p:sldId id="289" r:id="rId46"/>
    <p:sldId id="290" r:id="rId47"/>
    <p:sldId id="291" r:id="rId48"/>
    <p:sldId id="310" r:id="rId49"/>
    <p:sldId id="303" r:id="rId50"/>
    <p:sldId id="304" r:id="rId51"/>
    <p:sldId id="305" r:id="rId52"/>
    <p:sldId id="306" r:id="rId53"/>
    <p:sldId id="308" r:id="rId54"/>
  </p:sldIdLst>
  <p:sldSz cx="12192000" cy="6858000"/>
  <p:notesSz cx="6858000" cy="9144000"/>
  <p:custDataLst>
    <p:tags r:id="rId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3" autoAdjust="0"/>
    <p:restoredTop sz="91525" autoAdjust="0"/>
  </p:normalViewPr>
  <p:slideViewPr>
    <p:cSldViewPr>
      <p:cViewPr varScale="1">
        <p:scale>
          <a:sx n="95" d="100"/>
          <a:sy n="95" d="100"/>
        </p:scale>
        <p:origin x="33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58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96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04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73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Задание</a:t>
            </a:r>
          </a:p>
          <a:p>
            <a:r>
              <a:rPr lang="ru-RU" dirty="0"/>
              <a:t>Метеостанция работает на основе объекта </a:t>
            </a:r>
            <a:r>
              <a:rPr lang="en-US" dirty="0" err="1"/>
              <a:t>WeatherData</a:t>
            </a:r>
            <a:r>
              <a:rPr lang="ru-RU" dirty="0"/>
              <a:t>, отслеживающего</a:t>
            </a:r>
            <a:r>
              <a:rPr lang="ru-RU" baseline="0" dirty="0"/>
              <a:t> текущие погодные условия</a:t>
            </a:r>
          </a:p>
          <a:p>
            <a:r>
              <a:rPr lang="ru-RU" baseline="0" dirty="0"/>
              <a:t>Необходимо создать приложение, которое отображает 3 визуальных элемента: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Текущие условия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aseline="0" dirty="0"/>
              <a:t>Статистика (минимум, максимум, среднее)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Прогноз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Предусмотреть возможность расширения программы. Нужно определить </a:t>
            </a:r>
            <a:r>
              <a:rPr lang="en-US" dirty="0"/>
              <a:t>API</a:t>
            </a:r>
            <a:r>
              <a:rPr lang="ru-RU" dirty="0"/>
              <a:t>,</a:t>
            </a:r>
            <a:r>
              <a:rPr lang="ru-RU" baseline="0" dirty="0"/>
              <a:t> чтобы другие разработчики могли писать собственные визуальные элементы для отображения погоды и подключать их к приложению.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43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76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ru-RU" dirty="0" err="1"/>
              <a:t>WeatherData</a:t>
            </a:r>
            <a:r>
              <a:rPr lang="ru-RU" dirty="0"/>
              <a:t> предоставляет </a:t>
            </a:r>
            <a:r>
              <a:rPr lang="ru-RU" dirty="0" err="1"/>
              <a:t>get</a:t>
            </a:r>
            <a:r>
              <a:rPr lang="ru-RU" dirty="0"/>
              <a:t>-методы для получения текущих значений датчиков</a:t>
            </a:r>
          </a:p>
          <a:p>
            <a:endParaRPr lang="en-US" dirty="0"/>
          </a:p>
          <a:p>
            <a:r>
              <a:rPr lang="ru-RU" dirty="0"/>
              <a:t>Метод</a:t>
            </a:r>
            <a:r>
              <a:rPr lang="ru-RU" baseline="0" dirty="0"/>
              <a:t> </a:t>
            </a:r>
            <a:r>
              <a:rPr lang="en-US" baseline="0" dirty="0" err="1"/>
              <a:t>MeasurementsChanged</a:t>
            </a:r>
            <a:r>
              <a:rPr lang="en-US" baseline="0" dirty="0"/>
              <a:t> </a:t>
            </a:r>
            <a:r>
              <a:rPr lang="ru-RU" baseline="0" dirty="0"/>
              <a:t>вызывается при появлении новых метеорологических данных. Как он вызывается – не важно. Важно знать, что он вызывается.</a:t>
            </a:r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67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Наивная реализация предполагает</a:t>
            </a:r>
            <a:r>
              <a:rPr lang="ru-RU" baseline="0" dirty="0"/>
              <a:t> разместить объекты-датчики в полях класса </a:t>
            </a:r>
            <a:r>
              <a:rPr lang="en-US" baseline="0" dirty="0" err="1"/>
              <a:t>CWeatherData</a:t>
            </a:r>
            <a:r>
              <a:rPr lang="en-US" baseline="0" dirty="0"/>
              <a:t> </a:t>
            </a:r>
            <a:r>
              <a:rPr lang="ru-RU" baseline="0" dirty="0"/>
              <a:t>и в методе </a:t>
            </a:r>
            <a:r>
              <a:rPr lang="en-US" baseline="0" dirty="0" err="1"/>
              <a:t>MeasurementsChanged</a:t>
            </a:r>
            <a:r>
              <a:rPr lang="ru-RU" baseline="0" dirty="0"/>
              <a:t> обновляем показания датчиков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307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Субъект управляет некоторыми данными</a:t>
            </a:r>
          </a:p>
          <a:p>
            <a:r>
              <a:rPr lang="ru-RU" dirty="0"/>
              <a:t>Когда его данные обновляются, наблюдатели получают оповещения.</a:t>
            </a:r>
          </a:p>
          <a:p>
            <a:r>
              <a:rPr lang="ru-RU" dirty="0"/>
              <a:t>Наблюдатели</a:t>
            </a:r>
            <a:r>
              <a:rPr lang="ru-RU" baseline="0" dirty="0"/>
              <a:t> регистрируются у субъекта, чтобы получать оповещения при изменении его 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92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895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Субъекту не нужно знать конкретные классы наблюдателей, и их конкретные методы. Он использует только интерфейс </a:t>
            </a:r>
            <a:r>
              <a:rPr lang="en-US" dirty="0" err="1"/>
              <a:t>Iobserver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18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202C-C757-2500-ED25-F837C3503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16542-07F8-43DF-08E0-59EFD4649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6A920-3606-23F4-CF18-E500FB2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6C568-D05B-D001-9A9F-B542CC81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8E84C-9278-F387-2403-412D514E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10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0A7-B3ED-FB3B-E0AD-F99B64EE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C3173-4271-3D7E-579F-7252CFB1C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70B86-CB15-2FF1-BADA-6B86AF88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89824-25BD-D93E-CC9A-D2CD005C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0686B-4387-B905-F97B-34FC905A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67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78333-9E47-198A-501D-2AEF64D32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175CB-AF93-08E3-9E0D-9E6E8FDFE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3080E-7633-F7EF-1056-95A8C14DA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C927-D4F2-A2DB-C2BA-BC082153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DB9C4-942F-F744-F5EA-8B3117F9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5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D574-634F-2C1D-41B0-618021E8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16825-4B61-5067-C489-94D44821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E7162-BA6B-4EE0-0128-B9191DDA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D258-F5C6-A96D-04A5-9B2A5D31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86EBC-7127-8D38-F0FB-0D318602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53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C919-061A-82D3-2C64-2A2E4414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2BF95-F98C-E46D-2FC0-D8C34F4A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96FA-C11E-26A7-1E24-3690709B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26E5E-C3DD-EB9C-93B1-10378C2F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490D-5F5B-FCE3-962E-0FF91B4B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7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1A3A-40E1-2B45-E546-EC6315A8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C25E1-3A7E-DCB8-030C-89208469C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D3A79-3E0C-B856-F0F5-C502C281C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9A1CA-A293-017D-AB44-49CA8DC4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61955-B11D-0AFF-98D6-80281DD1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00D1B-6D53-FD79-8B29-B9EDB0E7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59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9FDB-80E8-B1E7-BDFF-CB959A21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98D28-4C28-B735-9752-515519A3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F372F-0127-BD68-A9AF-CA52D4EA7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80E85-8AD3-FABF-4A3D-7F7F0CCA6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0A3AE-72F0-18B4-4F0B-85B0B5FB2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CA8EF-6F0A-B19A-A641-906678C3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9DC53-65ED-02DB-2B45-D1C93D56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50A49-AE82-F776-DDE0-F07E71F5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9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6E05-30CA-5783-8B94-E57C6C40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9BCD2-F283-DE83-4004-84281BAB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4AB79-CCB1-5B52-1C2E-98420FC0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3E53A-DD8E-C957-4A12-4802176D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8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57591-4B0B-BC0A-C958-0E487E0D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89099-DD17-15AB-C4BD-3E7E90BC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0CAF6-FF53-B5E1-1F8E-106DE2A1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27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B275-DB73-BA24-19DA-DA56018C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A6BB2-4966-7532-C789-EA442DC23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404D-2DBB-8C50-699B-DB48B1393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A1CAA-A007-EEDF-356F-00F66D2A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A65E7-64ED-38A9-773E-850E53B9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B3127-B814-7C03-BD2F-F997369A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52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3CE8-ABF8-0491-115A-9078694A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2B34D-7FD2-3297-9E05-D51BC65D4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94E4A-EDD6-9DFD-9D30-1EB3B2B79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5C858-A66B-0954-6AD9-59D6BD3D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9681-E838-226A-DF58-FFA38665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6DD35-A857-9BCB-3085-8BAC9E68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89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13508-1F67-799D-5791-4783A806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11A5E-505C-D8D7-B7B9-7563107AD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183EC-3A6A-E8FB-FFE0-A400CA075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24.10.2024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A9771-DD9F-B271-19B8-2F7956B4C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1D920-86E0-DE45-9DFE-C3C342943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68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836712"/>
            <a:ext cx="9144000" cy="442108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 проектирования</a:t>
            </a:r>
            <a:b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«Наблюдатель»</a:t>
            </a:r>
          </a:p>
        </p:txBody>
      </p:sp>
    </p:spTree>
    <p:extLst>
      <p:ext uri="{BB962C8B-B14F-4D97-AF65-F5344CB8AC3E}">
        <p14:creationId xmlns:p14="http://schemas.microsoft.com/office/powerpoint/2010/main" val="422562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Примерная реализация </a:t>
            </a:r>
            <a:r>
              <a:rPr lang="en-US" dirty="0" err="1"/>
              <a:t>WeatherData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775520" y="1484784"/>
            <a:ext cx="8352928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>
              <a:lnSpc>
                <a:spcPct val="115000"/>
              </a:lnSpc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WeatherData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Температура в градусах Цельсия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r>
              <a:rPr lang="en-US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Относительная влажность</a:t>
            </a:r>
            <a:r>
              <a:rPr lang="en-US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(0...100)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Атмосферное давление (в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мм.рт.ст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...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Вызывается всякий раз при смене показаний датчиков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180975">
              <a:lnSpc>
                <a:spcPct val="115000"/>
              </a:lnSpc>
              <a:spcAft>
                <a:spcPts val="100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0576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 </a:t>
            </a:r>
            <a:r>
              <a:rPr lang="en-US" dirty="0" err="1"/>
              <a:t>WeatherData</a:t>
            </a:r>
            <a:r>
              <a:rPr lang="ru-RU" dirty="0"/>
              <a:t> предоставляет </a:t>
            </a:r>
            <a:r>
              <a:rPr lang="en-US" dirty="0"/>
              <a:t>get-</a:t>
            </a:r>
            <a:r>
              <a:rPr lang="ru-RU" dirty="0"/>
              <a:t>методы для получения текущих значений датчиков</a:t>
            </a:r>
          </a:p>
          <a:p>
            <a:r>
              <a:rPr lang="ru-RU" dirty="0"/>
              <a:t>Метод </a:t>
            </a:r>
            <a:r>
              <a:rPr lang="en-US" dirty="0" err="1"/>
              <a:t>MeasurementsChanged</a:t>
            </a:r>
            <a:r>
              <a:rPr lang="ru-RU" dirty="0"/>
              <a:t> вызывается при смене метеорологических данных</a:t>
            </a:r>
          </a:p>
          <a:p>
            <a:r>
              <a:rPr lang="ru-RU" dirty="0"/>
              <a:t>Реализовать 3 экрана вывода: текущая погода, статистика, прогноз погоды</a:t>
            </a:r>
          </a:p>
          <a:p>
            <a:pPr lvl="1"/>
            <a:r>
              <a:rPr lang="ru-RU" dirty="0"/>
              <a:t>Экраны должны обновляться всякий раз при появлении новых данных у </a:t>
            </a:r>
            <a:r>
              <a:rPr lang="en-US" dirty="0" err="1"/>
              <a:t>WeatherData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6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приложению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Расширяемость</a:t>
            </a:r>
          </a:p>
          <a:p>
            <a:pPr lvl="1"/>
            <a:r>
              <a:rPr lang="ru-RU" dirty="0"/>
              <a:t>Возможность реализации дополнительных экранов вывода</a:t>
            </a:r>
          </a:p>
          <a:p>
            <a:pPr lvl="1"/>
            <a:r>
              <a:rPr lang="ru-RU" dirty="0"/>
              <a:t>Возможность динамического добавления и удаления экранов</a:t>
            </a:r>
          </a:p>
        </p:txBody>
      </p:sp>
    </p:spTree>
    <p:extLst>
      <p:ext uri="{BB962C8B-B14F-4D97-AF65-F5344CB8AC3E}">
        <p14:creationId xmlns:p14="http://schemas.microsoft.com/office/powerpoint/2010/main" val="142866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Наивная реализация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22190" y="1916832"/>
            <a:ext cx="8712968" cy="422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CWeatherData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</a:p>
          <a:p>
            <a:pPr defTabSz="447675"/>
            <a:r>
              <a:rPr lang="en-US" sz="1400" dirty="0">
                <a:ea typeface="Calibri"/>
                <a:cs typeface="Times New Roman"/>
              </a:rPr>
              <a:t>	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Для получения данных вызываем уже реализованные 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getter-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ы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/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	// Обновляем показания индикаторов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en-US" sz="14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объявления переменных-индикаторов</a:t>
            </a:r>
            <a:endParaRPr lang="ru-RU" sz="1400" dirty="0">
              <a:ea typeface="Calibri"/>
              <a:cs typeface="Times New Roman"/>
            </a:endParaRPr>
          </a:p>
          <a:p>
            <a:pPr defTabSz="447675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6106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Какие недостатки есть у этой реализации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</a:t>
            </a:r>
            <a:r>
              <a:rPr lang="ru-RU" dirty="0"/>
              <a:t>Мы привязываемся к конкретным классам, а не интерфейсам</a:t>
            </a:r>
          </a:p>
          <a:p>
            <a:r>
              <a:rPr lang="en-US" dirty="0"/>
              <a:t>B. </a:t>
            </a:r>
            <a:r>
              <a:rPr lang="ru-RU" dirty="0"/>
              <a:t>Для добавления нового индикатора нужно изменить </a:t>
            </a:r>
            <a:r>
              <a:rPr lang="en-US" dirty="0" err="1"/>
              <a:t>WeatherData</a:t>
            </a:r>
            <a:endParaRPr lang="ru-RU" dirty="0"/>
          </a:p>
          <a:p>
            <a:r>
              <a:rPr lang="en-US" dirty="0"/>
              <a:t>C. </a:t>
            </a:r>
            <a:r>
              <a:rPr lang="ru-RU" dirty="0"/>
              <a:t>Во время выполнения программы нельзя добавлять индикаторы</a:t>
            </a:r>
          </a:p>
          <a:p>
            <a:r>
              <a:rPr lang="en-US" dirty="0"/>
              <a:t>D. </a:t>
            </a:r>
            <a:r>
              <a:rPr lang="ru-RU" dirty="0"/>
              <a:t>Индикаторы </a:t>
            </a:r>
            <a:r>
              <a:rPr lang="ru-RU" b="1" dirty="0"/>
              <a:t>не</a:t>
            </a:r>
            <a:r>
              <a:rPr lang="ru-RU" dirty="0"/>
              <a:t> реализуют единый интерфейс</a:t>
            </a:r>
          </a:p>
          <a:p>
            <a:r>
              <a:rPr lang="en-US" dirty="0"/>
              <a:t>E. </a:t>
            </a:r>
            <a:r>
              <a:rPr lang="ru-RU" dirty="0"/>
              <a:t>Изменяемые части программы не инкапсулируются</a:t>
            </a:r>
          </a:p>
          <a:p>
            <a:r>
              <a:rPr lang="en-US" dirty="0"/>
              <a:t>F. </a:t>
            </a:r>
            <a:r>
              <a:rPr lang="ru-RU" dirty="0"/>
              <a:t>Мы нарушаем инкапсуляцию класса </a:t>
            </a:r>
            <a:r>
              <a:rPr lang="en-US" dirty="0" err="1"/>
              <a:t>WeatherData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9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85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85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85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85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Жесткие зависимости от конкретных классов индикаторов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Программирование на уровне конкретной реализации не позволяет добавлять и удалять визуальные элементы без внесения изменений в класс </a:t>
            </a:r>
            <a:r>
              <a:rPr lang="en-US" dirty="0" err="1"/>
              <a:t>CWeatherData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135560" y="4437113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m_forecastDisplay.Update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(temp, humidity, pressure);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2413000" y="5549900"/>
            <a:ext cx="2967438" cy="1193800"/>
          </a:xfrm>
          <a:custGeom>
            <a:avLst/>
            <a:gdLst>
              <a:gd name="connsiteX0" fmla="*/ 114300 w 2967438"/>
              <a:gd name="connsiteY0" fmla="*/ 254000 h 1193800"/>
              <a:gd name="connsiteX1" fmla="*/ 279400 w 2967438"/>
              <a:gd name="connsiteY1" fmla="*/ 228600 h 1193800"/>
              <a:gd name="connsiteX2" fmla="*/ 342900 w 2967438"/>
              <a:gd name="connsiteY2" fmla="*/ 215900 h 1193800"/>
              <a:gd name="connsiteX3" fmla="*/ 381000 w 2967438"/>
              <a:gd name="connsiteY3" fmla="*/ 203200 h 1193800"/>
              <a:gd name="connsiteX4" fmla="*/ 495300 w 2967438"/>
              <a:gd name="connsiteY4" fmla="*/ 177800 h 1193800"/>
              <a:gd name="connsiteX5" fmla="*/ 584200 w 2967438"/>
              <a:gd name="connsiteY5" fmla="*/ 165100 h 1193800"/>
              <a:gd name="connsiteX6" fmla="*/ 647700 w 2967438"/>
              <a:gd name="connsiteY6" fmla="*/ 152400 h 1193800"/>
              <a:gd name="connsiteX7" fmla="*/ 723900 w 2967438"/>
              <a:gd name="connsiteY7" fmla="*/ 139700 h 1193800"/>
              <a:gd name="connsiteX8" fmla="*/ 774700 w 2967438"/>
              <a:gd name="connsiteY8" fmla="*/ 127000 h 1193800"/>
              <a:gd name="connsiteX9" fmla="*/ 850900 w 2967438"/>
              <a:gd name="connsiteY9" fmla="*/ 101600 h 1193800"/>
              <a:gd name="connsiteX10" fmla="*/ 990600 w 2967438"/>
              <a:gd name="connsiteY10" fmla="*/ 88900 h 1193800"/>
              <a:gd name="connsiteX11" fmla="*/ 1054100 w 2967438"/>
              <a:gd name="connsiteY11" fmla="*/ 76200 h 1193800"/>
              <a:gd name="connsiteX12" fmla="*/ 1168400 w 2967438"/>
              <a:gd name="connsiteY12" fmla="*/ 50800 h 1193800"/>
              <a:gd name="connsiteX13" fmla="*/ 1346200 w 2967438"/>
              <a:gd name="connsiteY13" fmla="*/ 38100 h 1193800"/>
              <a:gd name="connsiteX14" fmla="*/ 1435100 w 2967438"/>
              <a:gd name="connsiteY14" fmla="*/ 25400 h 1193800"/>
              <a:gd name="connsiteX15" fmla="*/ 1485900 w 2967438"/>
              <a:gd name="connsiteY15" fmla="*/ 12700 h 1193800"/>
              <a:gd name="connsiteX16" fmla="*/ 1638300 w 2967438"/>
              <a:gd name="connsiteY16" fmla="*/ 0 h 1193800"/>
              <a:gd name="connsiteX17" fmla="*/ 1816100 w 2967438"/>
              <a:gd name="connsiteY17" fmla="*/ 25400 h 1193800"/>
              <a:gd name="connsiteX18" fmla="*/ 1930400 w 2967438"/>
              <a:gd name="connsiteY18" fmla="*/ 63500 h 1193800"/>
              <a:gd name="connsiteX19" fmla="*/ 1981200 w 2967438"/>
              <a:gd name="connsiteY19" fmla="*/ 88900 h 1193800"/>
              <a:gd name="connsiteX20" fmla="*/ 2070100 w 2967438"/>
              <a:gd name="connsiteY20" fmla="*/ 101600 h 1193800"/>
              <a:gd name="connsiteX21" fmla="*/ 2146300 w 2967438"/>
              <a:gd name="connsiteY21" fmla="*/ 114300 h 1193800"/>
              <a:gd name="connsiteX22" fmla="*/ 2184400 w 2967438"/>
              <a:gd name="connsiteY22" fmla="*/ 127000 h 1193800"/>
              <a:gd name="connsiteX23" fmla="*/ 2374900 w 2967438"/>
              <a:gd name="connsiteY23" fmla="*/ 152400 h 1193800"/>
              <a:gd name="connsiteX24" fmla="*/ 2425700 w 2967438"/>
              <a:gd name="connsiteY24" fmla="*/ 165100 h 1193800"/>
              <a:gd name="connsiteX25" fmla="*/ 2667000 w 2967438"/>
              <a:gd name="connsiteY25" fmla="*/ 177800 h 1193800"/>
              <a:gd name="connsiteX26" fmla="*/ 2882900 w 2967438"/>
              <a:gd name="connsiteY26" fmla="*/ 190500 h 1193800"/>
              <a:gd name="connsiteX27" fmla="*/ 2946400 w 2967438"/>
              <a:gd name="connsiteY27" fmla="*/ 342900 h 1193800"/>
              <a:gd name="connsiteX28" fmla="*/ 2921000 w 2967438"/>
              <a:gd name="connsiteY28" fmla="*/ 419100 h 1193800"/>
              <a:gd name="connsiteX29" fmla="*/ 2870200 w 2967438"/>
              <a:gd name="connsiteY29" fmla="*/ 431800 h 1193800"/>
              <a:gd name="connsiteX30" fmla="*/ 2794000 w 2967438"/>
              <a:gd name="connsiteY30" fmla="*/ 457200 h 1193800"/>
              <a:gd name="connsiteX31" fmla="*/ 2387600 w 2967438"/>
              <a:gd name="connsiteY31" fmla="*/ 482600 h 1193800"/>
              <a:gd name="connsiteX32" fmla="*/ 2273300 w 2967438"/>
              <a:gd name="connsiteY32" fmla="*/ 495300 h 1193800"/>
              <a:gd name="connsiteX33" fmla="*/ 2235200 w 2967438"/>
              <a:gd name="connsiteY33" fmla="*/ 508000 h 1193800"/>
              <a:gd name="connsiteX34" fmla="*/ 2209800 w 2967438"/>
              <a:gd name="connsiteY34" fmla="*/ 546100 h 1193800"/>
              <a:gd name="connsiteX35" fmla="*/ 2197100 w 2967438"/>
              <a:gd name="connsiteY35" fmla="*/ 584200 h 1193800"/>
              <a:gd name="connsiteX36" fmla="*/ 2159000 w 2967438"/>
              <a:gd name="connsiteY36" fmla="*/ 596900 h 1193800"/>
              <a:gd name="connsiteX37" fmla="*/ 2120900 w 2967438"/>
              <a:gd name="connsiteY37" fmla="*/ 622300 h 1193800"/>
              <a:gd name="connsiteX38" fmla="*/ 2006600 w 2967438"/>
              <a:gd name="connsiteY38" fmla="*/ 673100 h 1193800"/>
              <a:gd name="connsiteX39" fmla="*/ 1930400 w 2967438"/>
              <a:gd name="connsiteY39" fmla="*/ 825500 h 1193800"/>
              <a:gd name="connsiteX40" fmla="*/ 1905000 w 2967438"/>
              <a:gd name="connsiteY40" fmla="*/ 914400 h 1193800"/>
              <a:gd name="connsiteX41" fmla="*/ 1879600 w 2967438"/>
              <a:gd name="connsiteY41" fmla="*/ 952500 h 1193800"/>
              <a:gd name="connsiteX42" fmla="*/ 1841500 w 2967438"/>
              <a:gd name="connsiteY42" fmla="*/ 965200 h 1193800"/>
              <a:gd name="connsiteX43" fmla="*/ 1803400 w 2967438"/>
              <a:gd name="connsiteY43" fmla="*/ 990600 h 1193800"/>
              <a:gd name="connsiteX44" fmla="*/ 1739900 w 2967438"/>
              <a:gd name="connsiteY44" fmla="*/ 1016000 h 1193800"/>
              <a:gd name="connsiteX45" fmla="*/ 1625600 w 2967438"/>
              <a:gd name="connsiteY45" fmla="*/ 1079500 h 1193800"/>
              <a:gd name="connsiteX46" fmla="*/ 1435100 w 2967438"/>
              <a:gd name="connsiteY46" fmla="*/ 1104900 h 1193800"/>
              <a:gd name="connsiteX47" fmla="*/ 1333500 w 2967438"/>
              <a:gd name="connsiteY47" fmla="*/ 1117600 h 1193800"/>
              <a:gd name="connsiteX48" fmla="*/ 1219200 w 2967438"/>
              <a:gd name="connsiteY48" fmla="*/ 1130300 h 1193800"/>
              <a:gd name="connsiteX49" fmla="*/ 1079500 w 2967438"/>
              <a:gd name="connsiteY49" fmla="*/ 1155700 h 1193800"/>
              <a:gd name="connsiteX50" fmla="*/ 749300 w 2967438"/>
              <a:gd name="connsiteY50" fmla="*/ 1168400 h 1193800"/>
              <a:gd name="connsiteX51" fmla="*/ 660400 w 2967438"/>
              <a:gd name="connsiteY51" fmla="*/ 1181100 h 1193800"/>
              <a:gd name="connsiteX52" fmla="*/ 596900 w 2967438"/>
              <a:gd name="connsiteY52" fmla="*/ 1193800 h 1193800"/>
              <a:gd name="connsiteX53" fmla="*/ 355600 w 2967438"/>
              <a:gd name="connsiteY53" fmla="*/ 1181100 h 1193800"/>
              <a:gd name="connsiteX54" fmla="*/ 254000 w 2967438"/>
              <a:gd name="connsiteY54" fmla="*/ 1143000 h 1193800"/>
              <a:gd name="connsiteX55" fmla="*/ 127000 w 2967438"/>
              <a:gd name="connsiteY55" fmla="*/ 1104900 h 1193800"/>
              <a:gd name="connsiteX56" fmla="*/ 88900 w 2967438"/>
              <a:gd name="connsiteY56" fmla="*/ 1079500 h 1193800"/>
              <a:gd name="connsiteX57" fmla="*/ 63500 w 2967438"/>
              <a:gd name="connsiteY57" fmla="*/ 1041400 h 1193800"/>
              <a:gd name="connsiteX58" fmla="*/ 50800 w 2967438"/>
              <a:gd name="connsiteY58" fmla="*/ 990600 h 1193800"/>
              <a:gd name="connsiteX59" fmla="*/ 38100 w 2967438"/>
              <a:gd name="connsiteY59" fmla="*/ 952500 h 1193800"/>
              <a:gd name="connsiteX60" fmla="*/ 25400 w 2967438"/>
              <a:gd name="connsiteY60" fmla="*/ 901700 h 1193800"/>
              <a:gd name="connsiteX61" fmla="*/ 0 w 2967438"/>
              <a:gd name="connsiteY61" fmla="*/ 825500 h 1193800"/>
              <a:gd name="connsiteX62" fmla="*/ 12700 w 2967438"/>
              <a:gd name="connsiteY62" fmla="*/ 558800 h 1193800"/>
              <a:gd name="connsiteX63" fmla="*/ 25400 w 2967438"/>
              <a:gd name="connsiteY63" fmla="*/ 520700 h 1193800"/>
              <a:gd name="connsiteX64" fmla="*/ 50800 w 2967438"/>
              <a:gd name="connsiteY64" fmla="*/ 393700 h 1193800"/>
              <a:gd name="connsiteX65" fmla="*/ 76200 w 2967438"/>
              <a:gd name="connsiteY65" fmla="*/ 317500 h 1193800"/>
              <a:gd name="connsiteX66" fmla="*/ 114300 w 2967438"/>
              <a:gd name="connsiteY66" fmla="*/ 2540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2967438" h="1193800">
                <a:moveTo>
                  <a:pt x="114300" y="254000"/>
                </a:moveTo>
                <a:cubicBezTo>
                  <a:pt x="148167" y="239183"/>
                  <a:pt x="214789" y="240347"/>
                  <a:pt x="279400" y="228600"/>
                </a:cubicBezTo>
                <a:cubicBezTo>
                  <a:pt x="300638" y="224739"/>
                  <a:pt x="321959" y="221135"/>
                  <a:pt x="342900" y="215900"/>
                </a:cubicBezTo>
                <a:cubicBezTo>
                  <a:pt x="355887" y="212653"/>
                  <a:pt x="368128" y="206878"/>
                  <a:pt x="381000" y="203200"/>
                </a:cubicBezTo>
                <a:cubicBezTo>
                  <a:pt x="412967" y="194067"/>
                  <a:pt x="463873" y="183038"/>
                  <a:pt x="495300" y="177800"/>
                </a:cubicBezTo>
                <a:cubicBezTo>
                  <a:pt x="524827" y="172879"/>
                  <a:pt x="554673" y="170021"/>
                  <a:pt x="584200" y="165100"/>
                </a:cubicBezTo>
                <a:cubicBezTo>
                  <a:pt x="605492" y="161551"/>
                  <a:pt x="626462" y="156261"/>
                  <a:pt x="647700" y="152400"/>
                </a:cubicBezTo>
                <a:cubicBezTo>
                  <a:pt x="673035" y="147794"/>
                  <a:pt x="698650" y="144750"/>
                  <a:pt x="723900" y="139700"/>
                </a:cubicBezTo>
                <a:cubicBezTo>
                  <a:pt x="741016" y="136277"/>
                  <a:pt x="757982" y="132016"/>
                  <a:pt x="774700" y="127000"/>
                </a:cubicBezTo>
                <a:cubicBezTo>
                  <a:pt x="800345" y="119307"/>
                  <a:pt x="824236" y="104024"/>
                  <a:pt x="850900" y="101600"/>
                </a:cubicBezTo>
                <a:lnTo>
                  <a:pt x="990600" y="88900"/>
                </a:lnTo>
                <a:cubicBezTo>
                  <a:pt x="1011767" y="84667"/>
                  <a:pt x="1033028" y="80883"/>
                  <a:pt x="1054100" y="76200"/>
                </a:cubicBezTo>
                <a:cubicBezTo>
                  <a:pt x="1090079" y="68205"/>
                  <a:pt x="1132012" y="54630"/>
                  <a:pt x="1168400" y="50800"/>
                </a:cubicBezTo>
                <a:cubicBezTo>
                  <a:pt x="1227491" y="44580"/>
                  <a:pt x="1287050" y="43733"/>
                  <a:pt x="1346200" y="38100"/>
                </a:cubicBezTo>
                <a:cubicBezTo>
                  <a:pt x="1375999" y="35262"/>
                  <a:pt x="1405649" y="30755"/>
                  <a:pt x="1435100" y="25400"/>
                </a:cubicBezTo>
                <a:cubicBezTo>
                  <a:pt x="1452273" y="22278"/>
                  <a:pt x="1468580" y="14865"/>
                  <a:pt x="1485900" y="12700"/>
                </a:cubicBezTo>
                <a:cubicBezTo>
                  <a:pt x="1536482" y="6377"/>
                  <a:pt x="1587500" y="4233"/>
                  <a:pt x="1638300" y="0"/>
                </a:cubicBezTo>
                <a:cubicBezTo>
                  <a:pt x="1666338" y="3115"/>
                  <a:pt x="1775664" y="11921"/>
                  <a:pt x="1816100" y="25400"/>
                </a:cubicBezTo>
                <a:cubicBezTo>
                  <a:pt x="1973841" y="77980"/>
                  <a:pt x="1748418" y="27104"/>
                  <a:pt x="1930400" y="63500"/>
                </a:cubicBezTo>
                <a:cubicBezTo>
                  <a:pt x="1947333" y="71967"/>
                  <a:pt x="1962935" y="83919"/>
                  <a:pt x="1981200" y="88900"/>
                </a:cubicBezTo>
                <a:cubicBezTo>
                  <a:pt x="2010079" y="96776"/>
                  <a:pt x="2040514" y="97048"/>
                  <a:pt x="2070100" y="101600"/>
                </a:cubicBezTo>
                <a:cubicBezTo>
                  <a:pt x="2095551" y="105516"/>
                  <a:pt x="2121163" y="108714"/>
                  <a:pt x="2146300" y="114300"/>
                </a:cubicBezTo>
                <a:cubicBezTo>
                  <a:pt x="2159368" y="117204"/>
                  <a:pt x="2171273" y="124375"/>
                  <a:pt x="2184400" y="127000"/>
                </a:cubicBezTo>
                <a:cubicBezTo>
                  <a:pt x="2240717" y="138263"/>
                  <a:pt x="2319271" y="143128"/>
                  <a:pt x="2374900" y="152400"/>
                </a:cubicBezTo>
                <a:cubicBezTo>
                  <a:pt x="2392117" y="155269"/>
                  <a:pt x="2408311" y="163588"/>
                  <a:pt x="2425700" y="165100"/>
                </a:cubicBezTo>
                <a:cubicBezTo>
                  <a:pt x="2505942" y="172078"/>
                  <a:pt x="2586579" y="173332"/>
                  <a:pt x="2667000" y="177800"/>
                </a:cubicBezTo>
                <a:lnTo>
                  <a:pt x="2882900" y="190500"/>
                </a:lnTo>
                <a:cubicBezTo>
                  <a:pt x="2991499" y="226700"/>
                  <a:pt x="2974417" y="193477"/>
                  <a:pt x="2946400" y="342900"/>
                </a:cubicBezTo>
                <a:cubicBezTo>
                  <a:pt x="2941466" y="369215"/>
                  <a:pt x="2946975" y="412606"/>
                  <a:pt x="2921000" y="419100"/>
                </a:cubicBezTo>
                <a:cubicBezTo>
                  <a:pt x="2904067" y="423333"/>
                  <a:pt x="2886918" y="426784"/>
                  <a:pt x="2870200" y="431800"/>
                </a:cubicBezTo>
                <a:cubicBezTo>
                  <a:pt x="2844555" y="439493"/>
                  <a:pt x="2820505" y="453414"/>
                  <a:pt x="2794000" y="457200"/>
                </a:cubicBezTo>
                <a:cubicBezTo>
                  <a:pt x="2600247" y="484879"/>
                  <a:pt x="2735010" y="468704"/>
                  <a:pt x="2387600" y="482600"/>
                </a:cubicBezTo>
                <a:cubicBezTo>
                  <a:pt x="2349500" y="486833"/>
                  <a:pt x="2311113" y="488998"/>
                  <a:pt x="2273300" y="495300"/>
                </a:cubicBezTo>
                <a:cubicBezTo>
                  <a:pt x="2260095" y="497501"/>
                  <a:pt x="2245653" y="499637"/>
                  <a:pt x="2235200" y="508000"/>
                </a:cubicBezTo>
                <a:cubicBezTo>
                  <a:pt x="2223281" y="517535"/>
                  <a:pt x="2216626" y="532448"/>
                  <a:pt x="2209800" y="546100"/>
                </a:cubicBezTo>
                <a:cubicBezTo>
                  <a:pt x="2203813" y="558074"/>
                  <a:pt x="2206566" y="574734"/>
                  <a:pt x="2197100" y="584200"/>
                </a:cubicBezTo>
                <a:cubicBezTo>
                  <a:pt x="2187634" y="593666"/>
                  <a:pt x="2170974" y="590913"/>
                  <a:pt x="2159000" y="596900"/>
                </a:cubicBezTo>
                <a:cubicBezTo>
                  <a:pt x="2145348" y="603726"/>
                  <a:pt x="2134848" y="616101"/>
                  <a:pt x="2120900" y="622300"/>
                </a:cubicBezTo>
                <a:cubicBezTo>
                  <a:pt x="1984880" y="682753"/>
                  <a:pt x="2092825" y="615617"/>
                  <a:pt x="2006600" y="673100"/>
                </a:cubicBezTo>
                <a:cubicBezTo>
                  <a:pt x="1956935" y="747597"/>
                  <a:pt x="1951432" y="741372"/>
                  <a:pt x="1930400" y="825500"/>
                </a:cubicBezTo>
                <a:cubicBezTo>
                  <a:pt x="1926331" y="841776"/>
                  <a:pt x="1914110" y="896180"/>
                  <a:pt x="1905000" y="914400"/>
                </a:cubicBezTo>
                <a:cubicBezTo>
                  <a:pt x="1898174" y="928052"/>
                  <a:pt x="1891519" y="942965"/>
                  <a:pt x="1879600" y="952500"/>
                </a:cubicBezTo>
                <a:cubicBezTo>
                  <a:pt x="1869147" y="960863"/>
                  <a:pt x="1853474" y="959213"/>
                  <a:pt x="1841500" y="965200"/>
                </a:cubicBezTo>
                <a:cubicBezTo>
                  <a:pt x="1827848" y="972026"/>
                  <a:pt x="1817052" y="983774"/>
                  <a:pt x="1803400" y="990600"/>
                </a:cubicBezTo>
                <a:cubicBezTo>
                  <a:pt x="1783010" y="1000795"/>
                  <a:pt x="1759828" y="1004929"/>
                  <a:pt x="1739900" y="1016000"/>
                </a:cubicBezTo>
                <a:cubicBezTo>
                  <a:pt x="1648544" y="1066753"/>
                  <a:pt x="1732790" y="1047343"/>
                  <a:pt x="1625600" y="1079500"/>
                </a:cubicBezTo>
                <a:cubicBezTo>
                  <a:pt x="1571654" y="1095684"/>
                  <a:pt x="1482524" y="1099631"/>
                  <a:pt x="1435100" y="1104900"/>
                </a:cubicBezTo>
                <a:cubicBezTo>
                  <a:pt x="1401179" y="1108669"/>
                  <a:pt x="1367396" y="1113612"/>
                  <a:pt x="1333500" y="1117600"/>
                </a:cubicBezTo>
                <a:lnTo>
                  <a:pt x="1219200" y="1130300"/>
                </a:lnTo>
                <a:cubicBezTo>
                  <a:pt x="1159584" y="1150172"/>
                  <a:pt x="1166688" y="1150571"/>
                  <a:pt x="1079500" y="1155700"/>
                </a:cubicBezTo>
                <a:cubicBezTo>
                  <a:pt x="969542" y="1162168"/>
                  <a:pt x="859367" y="1164167"/>
                  <a:pt x="749300" y="1168400"/>
                </a:cubicBezTo>
                <a:cubicBezTo>
                  <a:pt x="719667" y="1172633"/>
                  <a:pt x="689927" y="1176179"/>
                  <a:pt x="660400" y="1181100"/>
                </a:cubicBezTo>
                <a:cubicBezTo>
                  <a:pt x="639108" y="1184649"/>
                  <a:pt x="618486" y="1193800"/>
                  <a:pt x="596900" y="1193800"/>
                </a:cubicBezTo>
                <a:cubicBezTo>
                  <a:pt x="516355" y="1193800"/>
                  <a:pt x="436033" y="1185333"/>
                  <a:pt x="355600" y="1181100"/>
                </a:cubicBezTo>
                <a:cubicBezTo>
                  <a:pt x="322050" y="1167680"/>
                  <a:pt x="288841" y="1152955"/>
                  <a:pt x="254000" y="1143000"/>
                </a:cubicBezTo>
                <a:cubicBezTo>
                  <a:pt x="222940" y="1134126"/>
                  <a:pt x="149635" y="1119990"/>
                  <a:pt x="127000" y="1104900"/>
                </a:cubicBezTo>
                <a:lnTo>
                  <a:pt x="88900" y="1079500"/>
                </a:lnTo>
                <a:cubicBezTo>
                  <a:pt x="80433" y="1066800"/>
                  <a:pt x="69513" y="1055429"/>
                  <a:pt x="63500" y="1041400"/>
                </a:cubicBezTo>
                <a:cubicBezTo>
                  <a:pt x="56624" y="1025357"/>
                  <a:pt x="55595" y="1007383"/>
                  <a:pt x="50800" y="990600"/>
                </a:cubicBezTo>
                <a:cubicBezTo>
                  <a:pt x="47122" y="977728"/>
                  <a:pt x="41778" y="965372"/>
                  <a:pt x="38100" y="952500"/>
                </a:cubicBezTo>
                <a:cubicBezTo>
                  <a:pt x="33305" y="935717"/>
                  <a:pt x="30416" y="918418"/>
                  <a:pt x="25400" y="901700"/>
                </a:cubicBezTo>
                <a:cubicBezTo>
                  <a:pt x="17707" y="876055"/>
                  <a:pt x="0" y="825500"/>
                  <a:pt x="0" y="825500"/>
                </a:cubicBezTo>
                <a:cubicBezTo>
                  <a:pt x="4233" y="736600"/>
                  <a:pt x="5309" y="647493"/>
                  <a:pt x="12700" y="558800"/>
                </a:cubicBezTo>
                <a:cubicBezTo>
                  <a:pt x="13812" y="545459"/>
                  <a:pt x="22390" y="533744"/>
                  <a:pt x="25400" y="520700"/>
                </a:cubicBezTo>
                <a:cubicBezTo>
                  <a:pt x="35108" y="478634"/>
                  <a:pt x="37148" y="434656"/>
                  <a:pt x="50800" y="393700"/>
                </a:cubicBezTo>
                <a:cubicBezTo>
                  <a:pt x="59267" y="368300"/>
                  <a:pt x="53923" y="332352"/>
                  <a:pt x="76200" y="317500"/>
                </a:cubicBezTo>
                <a:cubicBezTo>
                  <a:pt x="121345" y="287404"/>
                  <a:pt x="80433" y="268817"/>
                  <a:pt x="114300" y="25400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Инкапсуляция переменной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Типы и количество индикаторов – переменная составляющая программы, и должна быть инкапсулирована</a:t>
            </a:r>
          </a:p>
        </p:txBody>
      </p:sp>
    </p:spTree>
    <p:extLst>
      <p:ext uri="{BB962C8B-B14F-4D97-AF65-F5344CB8AC3E}">
        <p14:creationId xmlns:p14="http://schemas.microsoft.com/office/powerpoint/2010/main" val="3195889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общего интерфейса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Обновление различных индикаторов осуществляется сходным образом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35560" y="4437113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7675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MeasurementsChanged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temp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GetTemperature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humidity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GetHumidity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pressure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GetPressure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m_currentConditionsDisplay.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m_statisticsDisplay.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m_forecastDisplay.</a:t>
            </a:r>
            <a:r>
              <a:rPr lang="en-US" sz="1400" b="1" dirty="0" err="1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Update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alibri"/>
                <a:cs typeface="Times New Roman"/>
              </a:rPr>
              <a:t>(temp, humidity, pressure)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defTabSz="447675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4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58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Знакомство с паттерном Наблюдатель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20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Аналогия с подпиской на журнал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Издатель выпускает газеты и журналы</a:t>
            </a:r>
          </a:p>
          <a:p>
            <a:r>
              <a:rPr lang="ru-RU" dirty="0"/>
              <a:t>Вы оформляете подписку у издателя на интересный вам журнал</a:t>
            </a:r>
          </a:p>
          <a:p>
            <a:pPr lvl="1"/>
            <a:r>
              <a:rPr lang="ru-RU" dirty="0"/>
              <a:t>При выходе нового номера, его доставляют лично вам</a:t>
            </a:r>
          </a:p>
          <a:p>
            <a:r>
              <a:rPr lang="ru-RU" dirty="0"/>
              <a:t>Если вы не хотите получать журнал, вы прекращаете подписку</a:t>
            </a:r>
          </a:p>
          <a:p>
            <a:r>
              <a:rPr lang="ru-RU" dirty="0"/>
              <a:t>Кроме вас на журнал может подписаться кто угодно</a:t>
            </a:r>
          </a:p>
        </p:txBody>
      </p:sp>
    </p:spTree>
    <p:extLst>
      <p:ext uri="{BB962C8B-B14F-4D97-AF65-F5344CB8AC3E}">
        <p14:creationId xmlns:p14="http://schemas.microsoft.com/office/powerpoint/2010/main" val="216161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6A9FB68-841C-D23C-1AA0-90D90EF40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1E2A1A-0290-EDD0-1A9D-9073C577D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C4B11-BDFE-E9DA-76F1-41D71321D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30774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 «Наблюдатель»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566337A-DB1B-57E7-AFFC-BEE19F40A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1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Издатели + Подписчики = Паттерн Наблюдатель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Субъект</a:t>
            </a:r>
            <a:r>
              <a:rPr lang="ru-RU" dirty="0"/>
              <a:t> – тот, кто управляет состоянием и оповещает наблюдателей об изменении состояния</a:t>
            </a:r>
          </a:p>
          <a:p>
            <a:r>
              <a:rPr lang="ru-RU" b="1" dirty="0"/>
              <a:t>Наблюдатель</a:t>
            </a:r>
            <a:r>
              <a:rPr lang="ru-RU" dirty="0"/>
              <a:t> – тот, кто получает оповещения от Субъекта</a:t>
            </a:r>
          </a:p>
          <a:p>
            <a:pPr lvl="1"/>
            <a:r>
              <a:rPr lang="ru-RU" dirty="0"/>
              <a:t>Регистрируется у Субъекта для получения оповещения об изменении его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2290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Наблюдатель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484784"/>
            <a:ext cx="8784976" cy="43746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3639" y="6169709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Объект не является наблюдателем, поэтому не получает оповещения</a:t>
            </a:r>
          </a:p>
        </p:txBody>
      </p:sp>
      <p:sp>
        <p:nvSpPr>
          <p:cNvPr id="5" name="Freeform 4"/>
          <p:cNvSpPr/>
          <p:nvPr/>
        </p:nvSpPr>
        <p:spPr>
          <a:xfrm>
            <a:off x="3359696" y="5308472"/>
            <a:ext cx="648479" cy="861237"/>
          </a:xfrm>
          <a:custGeom>
            <a:avLst/>
            <a:gdLst>
              <a:gd name="connsiteX0" fmla="*/ 648479 w 648479"/>
              <a:gd name="connsiteY0" fmla="*/ 861237 h 861237"/>
              <a:gd name="connsiteX1" fmla="*/ 63688 w 648479"/>
              <a:gd name="connsiteY1" fmla="*/ 595423 h 861237"/>
              <a:gd name="connsiteX2" fmla="*/ 42423 w 648479"/>
              <a:gd name="connsiteY2" fmla="*/ 0 h 861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8479" h="861237">
                <a:moveTo>
                  <a:pt x="648479" y="861237"/>
                </a:moveTo>
                <a:cubicBezTo>
                  <a:pt x="406588" y="800100"/>
                  <a:pt x="164697" y="738963"/>
                  <a:pt x="63688" y="595423"/>
                </a:cubicBezTo>
                <a:cubicBezTo>
                  <a:pt x="-37321" y="451883"/>
                  <a:pt x="2551" y="225941"/>
                  <a:pt x="42423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593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Наблюдатель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Определяет отношение «один-ко-многим» между объектами таким образом, что при изменении состояния одного объекта происходит автоматическое оповещение и обновление зависимых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937458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 паттерна Наблюдатель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5520" y="1675578"/>
            <a:ext cx="8214208" cy="506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11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«один-ко-многим»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Один субъект </a:t>
            </a:r>
            <a:r>
              <a:rPr lang="ru-RU" dirty="0"/>
              <a:t>обладает и управляет состоянием</a:t>
            </a:r>
          </a:p>
          <a:p>
            <a:pPr lvl="1"/>
            <a:r>
              <a:rPr lang="ru-RU" dirty="0"/>
              <a:t>Нельзя изменить состояние в обход субъекта</a:t>
            </a:r>
          </a:p>
          <a:p>
            <a:r>
              <a:rPr lang="ru-RU" dirty="0"/>
              <a:t>Наблюдатели используют состояние, но не обладают им</a:t>
            </a:r>
          </a:p>
          <a:p>
            <a:pPr lvl="1"/>
            <a:r>
              <a:rPr lang="ru-RU" dirty="0"/>
              <a:t>Наблюдатели зависят от субъекта, который оповещает их об изменении состояния</a:t>
            </a:r>
          </a:p>
          <a:p>
            <a:r>
              <a:rPr lang="ru-RU" dirty="0"/>
              <a:t>Может быть </a:t>
            </a:r>
            <a:r>
              <a:rPr lang="ru-RU" b="1" dirty="0"/>
              <a:t>много</a:t>
            </a:r>
            <a:r>
              <a:rPr lang="ru-RU" dirty="0"/>
              <a:t> </a:t>
            </a:r>
            <a:r>
              <a:rPr lang="ru-RU" b="1" dirty="0"/>
              <a:t>наблюдателей</a:t>
            </a:r>
            <a:r>
              <a:rPr lang="ru-RU" dirty="0"/>
              <a:t>, которые получают уведомления от субъекта</a:t>
            </a:r>
          </a:p>
        </p:txBody>
      </p:sp>
    </p:spTree>
    <p:extLst>
      <p:ext uri="{BB962C8B-B14F-4D97-AF65-F5344CB8AC3E}">
        <p14:creationId xmlns:p14="http://schemas.microsoft.com/office/powerpoint/2010/main" val="17434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являются </a:t>
            </a:r>
            <a:r>
              <a:rPr lang="ru-RU" b="1" dirty="0"/>
              <a:t>слабосвязанными</a:t>
            </a:r>
            <a:r>
              <a:rPr lang="ru-RU" dirty="0"/>
              <a:t>, если могут взаимодействовать, зная минимум информации друг о друге</a:t>
            </a:r>
          </a:p>
          <a:p>
            <a:endParaRPr lang="ru-RU" dirty="0"/>
          </a:p>
          <a:p>
            <a:r>
              <a:rPr lang="ru-RU" dirty="0"/>
              <a:t>В паттерне «Наблюдатель»</a:t>
            </a:r>
            <a:r>
              <a:rPr lang="en-US" dirty="0"/>
              <a:t> </a:t>
            </a:r>
            <a:r>
              <a:rPr lang="ru-RU" dirty="0"/>
              <a:t>субъекты и наблюдатели слабо связаны</a:t>
            </a:r>
          </a:p>
        </p:txBody>
      </p:sp>
    </p:spTree>
    <p:extLst>
      <p:ext uri="{BB962C8B-B14F-4D97-AF65-F5344CB8AC3E}">
        <p14:creationId xmlns:p14="http://schemas.microsoft.com/office/powerpoint/2010/main" val="4281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Субъект знает, что Наблюдатель реализует некоторый интерфейс </a:t>
            </a:r>
            <a:r>
              <a:rPr lang="en-US" dirty="0" err="1"/>
              <a:t>IObserver</a:t>
            </a:r>
            <a:endParaRPr lang="ru-RU" dirty="0"/>
          </a:p>
          <a:p>
            <a:pPr lvl="1"/>
            <a:r>
              <a:rPr lang="ru-RU" dirty="0"/>
              <a:t>Субъект не зависит от конкретных классов наблюдателей</a:t>
            </a:r>
          </a:p>
          <a:p>
            <a:r>
              <a:rPr lang="ru-RU" dirty="0"/>
              <a:t>Легкость добавления новых наблюдателей</a:t>
            </a:r>
          </a:p>
          <a:p>
            <a:pPr lvl="1"/>
            <a:r>
              <a:rPr lang="ru-RU" dirty="0"/>
              <a:t>Субъект зависит только от списка наблюдателей</a:t>
            </a:r>
          </a:p>
          <a:p>
            <a:pPr lvl="1"/>
            <a:r>
              <a:rPr lang="ru-RU" dirty="0"/>
              <a:t>Любого наблюдателя можно заменить другим или исключить из списка во время выполнения</a:t>
            </a:r>
          </a:p>
          <a:p>
            <a:r>
              <a:rPr lang="ru-RU" dirty="0"/>
              <a:t>Добавление новых типов наблюдателей не требует модификации субъекта</a:t>
            </a:r>
          </a:p>
          <a:p>
            <a:pPr lvl="1"/>
            <a:r>
              <a:rPr lang="ru-RU" dirty="0"/>
              <a:t>Достаточно реализовать интерфейс </a:t>
            </a:r>
            <a:r>
              <a:rPr lang="en-US" dirty="0" err="1"/>
              <a:t>IObserver</a:t>
            </a:r>
            <a:r>
              <a:rPr lang="ru-RU" dirty="0"/>
              <a:t> в новом классе</a:t>
            </a:r>
          </a:p>
        </p:txBody>
      </p:sp>
    </p:spTree>
    <p:extLst>
      <p:ext uri="{BB962C8B-B14F-4D97-AF65-F5344CB8AC3E}">
        <p14:creationId xmlns:p14="http://schemas.microsoft.com/office/powerpoint/2010/main" val="39540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Субъекты и наблюдатели могут использоваться повторно независимо друг от друга</a:t>
            </a:r>
          </a:p>
          <a:p>
            <a:r>
              <a:rPr lang="ru-RU" dirty="0"/>
              <a:t>Изменения в субъекте или наблюдателе не влияют на другую сторону</a:t>
            </a:r>
          </a:p>
          <a:p>
            <a:pPr lvl="1"/>
            <a:r>
              <a:rPr lang="ru-RU" dirty="0"/>
              <a:t>Имеет значение лишь то, что объект реализует необходимый интерфейс субъекта или наблюдателя</a:t>
            </a:r>
          </a:p>
        </p:txBody>
      </p:sp>
    </p:spTree>
    <p:extLst>
      <p:ext uri="{BB962C8B-B14F-4D97-AF65-F5344CB8AC3E}">
        <p14:creationId xmlns:p14="http://schemas.microsoft.com/office/powerpoint/2010/main" val="323759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Сила слабых связей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Стремитесь к слабой связанности взаимодействующих объектов</a:t>
            </a:r>
          </a:p>
          <a:p>
            <a:r>
              <a:rPr lang="ru-RU" dirty="0"/>
              <a:t>На базе слабосвязанных архитектур строятся гибкие ОО-системы, которые хорошо адаптируются к изменениям благодаря минимальным зависимостям между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36549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C63959F-5E1B-4AD2-DAB0-AA833F72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</a:t>
            </a:r>
            <a:r>
              <a:rPr lang="ru-RU" dirty="0"/>
              <a:t>и </a:t>
            </a:r>
            <a:r>
              <a:rPr lang="en-US" dirty="0" err="1"/>
              <a:t>WeatherData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98313A8-3AE0-54EF-3646-45F1A189E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2636912"/>
            <a:ext cx="8226117" cy="3449662"/>
          </a:xfrm>
        </p:spPr>
      </p:pic>
    </p:spTree>
    <p:extLst>
      <p:ext uri="{BB962C8B-B14F-4D97-AF65-F5344CB8AC3E}">
        <p14:creationId xmlns:p14="http://schemas.microsoft.com/office/powerpoint/2010/main" val="6058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B113BFE-5C78-DDD9-97E1-0D9E12856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7863D4-5E84-4429-3485-63B0A2C94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069FB-50DC-1A8B-BA7D-6D6D2A010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530774"/>
          </a:xfrm>
        </p:spPr>
        <p:txBody>
          <a:bodyPr>
            <a:no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 «Наблюдатель»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18E5108-1100-9895-45AE-CDA4FAC5F7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399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Модели взаимодействия субъекта с наблюдателями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часто транслирует наблюдателям доп. информацию о характере изменения</a:t>
            </a:r>
            <a:endParaRPr lang="en-US" dirty="0"/>
          </a:p>
          <a:p>
            <a:r>
              <a:rPr lang="ru-RU" dirty="0"/>
              <a:t>Можно выделить следующие модели передачи такой информации</a:t>
            </a:r>
          </a:p>
          <a:p>
            <a:pPr lvl="1"/>
            <a:r>
              <a:rPr lang="ru-RU" dirty="0"/>
              <a:t>Модель вытягивания (</a:t>
            </a:r>
            <a:r>
              <a:rPr lang="en-US" dirty="0"/>
              <a:t>pull model)</a:t>
            </a:r>
          </a:p>
          <a:p>
            <a:pPr lvl="1"/>
            <a:r>
              <a:rPr lang="ru-RU" dirty="0"/>
              <a:t>Модель проталкивания </a:t>
            </a:r>
            <a:r>
              <a:rPr lang="en-US" dirty="0"/>
              <a:t>(push model)</a:t>
            </a:r>
            <a:endParaRPr lang="ru-RU" dirty="0"/>
          </a:p>
          <a:p>
            <a:pPr lvl="1"/>
            <a:r>
              <a:rPr lang="ru-RU" dirty="0"/>
              <a:t>Явное указание интересующих модификаций</a:t>
            </a:r>
          </a:p>
        </p:txBody>
      </p:sp>
    </p:spTree>
    <p:extLst>
      <p:ext uri="{BB962C8B-B14F-4D97-AF65-F5344CB8AC3E}">
        <p14:creationId xmlns:p14="http://schemas.microsoft.com/office/powerpoint/2010/main" val="238081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Модель вытягивания</a:t>
            </a:r>
            <a:r>
              <a:rPr lang="en-US" dirty="0"/>
              <a:t> (pull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посылает минимум информации об изменении, наблюдатели запрашивают интересующие детали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Не изменяется интерфейс наблюдателя при изменении состояния субъекта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Наблюдателям приходится выяснять без помощи субъекта, что именно изменилось</a:t>
            </a:r>
          </a:p>
        </p:txBody>
      </p:sp>
    </p:spTree>
    <p:extLst>
      <p:ext uri="{BB962C8B-B14F-4D97-AF65-F5344CB8AC3E}">
        <p14:creationId xmlns:p14="http://schemas.microsoft.com/office/powerpoint/2010/main" val="391767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Model</a:t>
            </a:r>
            <a:endParaRPr lang="ru-RU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1844824"/>
            <a:ext cx="7901829" cy="489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33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Модель проталкивания </a:t>
            </a:r>
            <a:r>
              <a:rPr lang="en-US" dirty="0"/>
              <a:t>(push model)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Субъект посылает детальную информацию об изменении, независимо от того, нужно ли это наблюдателям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Наблюдателям легче понять, что именно изменилось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Снижение повторного использования кода</a:t>
            </a:r>
          </a:p>
        </p:txBody>
      </p:sp>
    </p:spTree>
    <p:extLst>
      <p:ext uri="{BB962C8B-B14F-4D97-AF65-F5344CB8AC3E}">
        <p14:creationId xmlns:p14="http://schemas.microsoft.com/office/powerpoint/2010/main" val="183240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Model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27" y="1571664"/>
            <a:ext cx="8509539" cy="51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65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 указание интересующих модификаций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регистрации наблюдатель указывает, какие события его интересуют</a:t>
            </a:r>
          </a:p>
          <a:p>
            <a:r>
              <a:rPr lang="ru-RU" dirty="0"/>
              <a:t>При наступлении события субъект информирует лишь тех наблюдателей, которых оно заинтересовало</a:t>
            </a:r>
          </a:p>
          <a:p>
            <a:pPr lvl="1"/>
            <a:r>
              <a:rPr lang="ru-RU" dirty="0"/>
              <a:t>Изменившийся аспект передается в виде параметра операции </a:t>
            </a:r>
            <a:r>
              <a:rPr lang="en-US" dirty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64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Наблюдение более чем за одним субъектом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Наблюдатель может зависеть от состояния более чем одного субъекта</a:t>
            </a:r>
          </a:p>
          <a:p>
            <a:r>
              <a:rPr lang="ru-RU" dirty="0"/>
              <a:t>Решение – передавать ссылку на субъект, приславший уведомление, в качестве параметра метода </a:t>
            </a:r>
            <a:r>
              <a:rPr lang="en-US" dirty="0"/>
              <a:t>Update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5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9AE5-10BF-4141-8722-0550E78D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Наблюдение за несколькими субъектами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24DD4-9801-4076-9BD0-29AAAE029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6744"/>
            <a:ext cx="10515600" cy="4229100"/>
          </a:xfrm>
        </p:spPr>
      </p:pic>
    </p:spTree>
    <p:extLst>
      <p:ext uri="{BB962C8B-B14F-4D97-AF65-F5344CB8AC3E}">
        <p14:creationId xmlns:p14="http://schemas.microsoft.com/office/powerpoint/2010/main" val="3635634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4374-754F-45A9-A5B6-B7A68C62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Применяем «Наблюдатель» к Умному дому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DAB843-73DE-4F02-B474-222B1029A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2128" y="1509713"/>
            <a:ext cx="8667744" cy="4983162"/>
          </a:xfrm>
        </p:spPr>
      </p:pic>
    </p:spTree>
    <p:extLst>
      <p:ext uri="{BB962C8B-B14F-4D97-AF65-F5344CB8AC3E}">
        <p14:creationId xmlns:p14="http://schemas.microsoft.com/office/powerpoint/2010/main" val="130867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инициирует оповещение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Субъекты</a:t>
            </a:r>
          </a:p>
          <a:p>
            <a:pPr lvl="1"/>
            <a:r>
              <a:rPr lang="ru-RU" dirty="0"/>
              <a:t>Клиентам не надо помнить о необходимости вызова </a:t>
            </a:r>
            <a:r>
              <a:rPr lang="en-US" dirty="0"/>
              <a:t>Notify</a:t>
            </a:r>
            <a:r>
              <a:rPr lang="ru-RU" dirty="0"/>
              <a:t> субъектов</a:t>
            </a:r>
          </a:p>
          <a:p>
            <a:pPr lvl="1"/>
            <a:r>
              <a:rPr lang="ru-RU" dirty="0"/>
              <a:t>Возможное снижение производительности из-за каскада оповещений при выполнении серии последовательных операций над субъектом</a:t>
            </a:r>
          </a:p>
          <a:p>
            <a:r>
              <a:rPr lang="ru-RU" dirty="0"/>
              <a:t>Клиент</a:t>
            </a:r>
          </a:p>
          <a:p>
            <a:pPr lvl="1"/>
            <a:r>
              <a:rPr lang="ru-RU" dirty="0"/>
              <a:t>Клиент откладывает инициирование обновления до завершения серии изменений, исключив промежуточные обновления</a:t>
            </a:r>
          </a:p>
          <a:p>
            <a:pPr lvl="1"/>
            <a:r>
              <a:rPr lang="ru-RU" dirty="0"/>
              <a:t>У клиентов появляется дополнительная обязанность не забыть вызвать </a:t>
            </a:r>
            <a:r>
              <a:rPr lang="en-US" dirty="0" err="1"/>
              <a:t>NotifyObservers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01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D8298-70BA-18D6-EF7E-186A2928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0E2EC8F-35C8-8CB4-19A1-552E98E3A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39" y="2077244"/>
            <a:ext cx="7297522" cy="3848100"/>
          </a:xfrm>
        </p:spPr>
      </p:pic>
    </p:spTree>
    <p:extLst>
      <p:ext uri="{BB962C8B-B14F-4D97-AF65-F5344CB8AC3E}">
        <p14:creationId xmlns:p14="http://schemas.microsoft.com/office/powerpoint/2010/main" val="1373731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использования в языках без сборщика мусора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субъекта не должно приводить к появлению висячих ссылок у наблюдателей</a:t>
            </a:r>
          </a:p>
          <a:p>
            <a:pPr lvl="1"/>
            <a:r>
              <a:rPr lang="ru-RU" dirty="0"/>
              <a:t>Субъект должен уведомлять наблюдателей о своем удалении, чтобы уничтожили ссылки на него</a:t>
            </a:r>
          </a:p>
          <a:p>
            <a:r>
              <a:rPr lang="ru-RU" dirty="0"/>
              <a:t>Удаление наблюдателя не должно приводить к появлению висячих ссылок у субъекта</a:t>
            </a:r>
          </a:p>
          <a:p>
            <a:pPr lvl="1"/>
            <a:r>
              <a:rPr lang="ru-RU" dirty="0"/>
              <a:t>Не забыть отписаться от субъекта перед удалением</a:t>
            </a:r>
          </a:p>
        </p:txBody>
      </p:sp>
    </p:spTree>
    <p:extLst>
      <p:ext uri="{BB962C8B-B14F-4D97-AF65-F5344CB8AC3E}">
        <p14:creationId xmlns:p14="http://schemas.microsoft.com/office/powerpoint/2010/main" val="29295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Согласованное состояние субъекта перед оповещением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 оповещением наблюдателей субъект должен находиться в непротиворечивом состоянии</a:t>
            </a:r>
          </a:p>
          <a:p>
            <a:pPr lvl="1"/>
            <a:r>
              <a:rPr lang="ru-RU" dirty="0"/>
              <a:t>Состояние будут опрашивать наблюдатели в ходе своего обновления</a:t>
            </a:r>
          </a:p>
          <a:p>
            <a:r>
              <a:rPr lang="ru-RU" dirty="0"/>
              <a:t>Возможное решение</a:t>
            </a:r>
            <a:r>
              <a:rPr lang="en-US" dirty="0"/>
              <a:t>:</a:t>
            </a:r>
            <a:r>
              <a:rPr lang="ru-RU" dirty="0"/>
              <a:t> паттерн «</a:t>
            </a:r>
            <a:r>
              <a:rPr lang="ru-RU" b="1" dirty="0"/>
              <a:t>Шаблонный метод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Определить примитивную операцию, замещаемую в подклассах,</a:t>
            </a:r>
            <a:r>
              <a:rPr lang="en-US" dirty="0"/>
              <a:t> </a:t>
            </a:r>
            <a:r>
              <a:rPr lang="ru-RU" dirty="0"/>
              <a:t>и уведомлять наблюдателей после вызова операции</a:t>
            </a:r>
          </a:p>
          <a:p>
            <a:pPr lvl="1"/>
            <a:r>
              <a:rPr lang="ru-RU" dirty="0"/>
              <a:t>Важно фиксировать, какие операции субъекта</a:t>
            </a:r>
            <a:r>
              <a:rPr lang="en-US" dirty="0"/>
              <a:t> </a:t>
            </a:r>
            <a:r>
              <a:rPr lang="ru-RU" dirty="0"/>
              <a:t>инициируют обновления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A2DD07-8566-363F-76FF-7D874FB0F6DB}"/>
              </a:ext>
            </a:extLst>
          </p:cNvPr>
          <p:cNvSpPr/>
          <p:nvPr/>
        </p:nvSpPr>
        <p:spPr>
          <a:xfrm>
            <a:off x="2684371" y="5338311"/>
            <a:ext cx="900000" cy="90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A21A2D-0F06-EF7D-B49A-A30DDDF8B669}"/>
              </a:ext>
            </a:extLst>
          </p:cNvPr>
          <p:cNvSpPr/>
          <p:nvPr/>
        </p:nvSpPr>
        <p:spPr>
          <a:xfrm>
            <a:off x="4180535" y="5410311"/>
            <a:ext cx="756000" cy="756000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1.1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842598-E37D-2F46-4CCF-9F42D73FD1A3}"/>
              </a:ext>
            </a:extLst>
          </p:cNvPr>
          <p:cNvSpPr/>
          <p:nvPr/>
        </p:nvSpPr>
        <p:spPr>
          <a:xfrm>
            <a:off x="5520129" y="5410311"/>
            <a:ext cx="756000" cy="756000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1.2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D7EF86-F597-1259-1510-FD41DFA411D8}"/>
              </a:ext>
            </a:extLst>
          </p:cNvPr>
          <p:cNvSpPr/>
          <p:nvPr/>
        </p:nvSpPr>
        <p:spPr>
          <a:xfrm>
            <a:off x="6822940" y="5410311"/>
            <a:ext cx="756000" cy="756000"/>
          </a:xfrm>
          <a:prstGeom prst="ellips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1.3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E9CBD0-16AD-612B-4E1B-9951E3792160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3584371" y="5788311"/>
            <a:ext cx="596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3DED95-F860-A63E-1567-E107EBEBBF4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936535" y="5788311"/>
            <a:ext cx="583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066B02-AE42-016D-E8F1-F82851BAED4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6276129" y="5788311"/>
            <a:ext cx="5468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6992085-1BCE-EC47-6E24-DC68AAE2B242}"/>
              </a:ext>
            </a:extLst>
          </p:cNvPr>
          <p:cNvSpPr/>
          <p:nvPr/>
        </p:nvSpPr>
        <p:spPr>
          <a:xfrm>
            <a:off x="8048305" y="5338311"/>
            <a:ext cx="900000" cy="9000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1EF2BC-49D5-AC9A-6BB1-50268CEEBC74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>
            <a:off x="7578940" y="5788311"/>
            <a:ext cx="4693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27C24F8-1B83-699B-0568-8AFED772739F}"/>
              </a:ext>
            </a:extLst>
          </p:cNvPr>
          <p:cNvSpPr/>
          <p:nvPr/>
        </p:nvSpPr>
        <p:spPr>
          <a:xfrm>
            <a:off x="9107272" y="474182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1B32AC-724E-C05A-615D-BDF0EC0E52C8}"/>
              </a:ext>
            </a:extLst>
          </p:cNvPr>
          <p:cNvCxnSpPr>
            <a:cxnSpLocks/>
            <a:stCxn id="25" idx="7"/>
            <a:endCxn id="29" idx="3"/>
          </p:cNvCxnSpPr>
          <p:nvPr/>
        </p:nvCxnSpPr>
        <p:spPr>
          <a:xfrm flipV="1">
            <a:off x="8816503" y="5110601"/>
            <a:ext cx="354041" cy="359512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AE7BF37-F93B-6678-2E3F-267BC0D47095}"/>
              </a:ext>
            </a:extLst>
          </p:cNvPr>
          <p:cNvSpPr/>
          <p:nvPr/>
        </p:nvSpPr>
        <p:spPr>
          <a:xfrm>
            <a:off x="9291605" y="5572287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7A4A61-E3DD-189A-4DF1-F6BF3A057413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8948305" y="5788311"/>
            <a:ext cx="343300" cy="0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143D1FBC-746B-7FB8-3BBF-E6A8967E0F79}"/>
              </a:ext>
            </a:extLst>
          </p:cNvPr>
          <p:cNvSpPr/>
          <p:nvPr/>
        </p:nvSpPr>
        <p:spPr>
          <a:xfrm>
            <a:off x="9107272" y="634294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4DA685-DB74-E67A-41F0-FA271299F66D}"/>
              </a:ext>
            </a:extLst>
          </p:cNvPr>
          <p:cNvCxnSpPr>
            <a:cxnSpLocks/>
            <a:stCxn id="25" idx="5"/>
            <a:endCxn id="53" idx="1"/>
          </p:cNvCxnSpPr>
          <p:nvPr/>
        </p:nvCxnSpPr>
        <p:spPr>
          <a:xfrm>
            <a:off x="8816503" y="6106509"/>
            <a:ext cx="354041" cy="29970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79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  <p:bldP spid="10" grpId="0" animBg="1"/>
      <p:bldP spid="11" grpId="0" animBg="1"/>
      <p:bldP spid="25" grpId="0" animBg="1"/>
      <p:bldP spid="29" grpId="0" animBg="1"/>
      <p:bldP spid="46" grpId="0" animBg="1"/>
      <p:bldP spid="5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Наблюдатель в функциональном стиле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интерфейс наблюдателя содержит единственный метод, его можно заменить функциональным объектом</a:t>
            </a:r>
          </a:p>
          <a:p>
            <a:r>
              <a:rPr lang="ru-RU" dirty="0"/>
              <a:t>Это позволяет сделать код более компактным</a:t>
            </a:r>
          </a:p>
        </p:txBody>
      </p:sp>
    </p:spTree>
    <p:extLst>
      <p:ext uri="{BB962C8B-B14F-4D97-AF65-F5344CB8AC3E}">
        <p14:creationId xmlns:p14="http://schemas.microsoft.com/office/powerpoint/2010/main" val="112883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6F9799-A183-A0D6-BB61-1DA00D88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наблюдение за курсом валюты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32C13-C3AE-4F54-D962-BDF16D120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03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субъекта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3E218-7A31-687E-F4F3-60EBB6787CD5}"/>
              </a:ext>
            </a:extLst>
          </p:cNvPr>
          <p:cNvSpPr txBox="1"/>
          <p:nvPr/>
        </p:nvSpPr>
        <p:spPr>
          <a:xfrm>
            <a:off x="119336" y="1706987"/>
            <a:ext cx="1180931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ICurrencyRate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Интерфейс наблюдателя — функция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обратного вызова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 изменении курса валюты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RateObserver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)&gt;;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uint64_t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[[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nodiscard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DoOnRateChange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RateObserver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RemoveRateChangeObserver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[[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nodiscard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GetRate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ICurrencyRate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40912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360" y="247449"/>
            <a:ext cx="11017224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59.0;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tnk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observer]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[[</a:t>
            </a:r>
            <a:r>
              <a:rPr lang="en-US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nodiscard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]]</a:t>
            </a:r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DoOnRateChange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RateObserver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m_observers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try_emplace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(++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m_nextToken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</a:rPr>
              <a:t>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</a:rPr>
              <a:t>second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m_nextToken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[[</a:t>
            </a:r>
            <a:r>
              <a:rPr lang="en-US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nodiscard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]]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m_rubToUSD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m_observers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erase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41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336" y="1"/>
            <a:ext cx="11953328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7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noncopyable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OnCurrencyRateChange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++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"Average rate is: 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ICurrencyRate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m_rateChangeToken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</a:rPr>
              <a:t>cr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</a:rPr>
              <a:t>DoOnRateChange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](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700" dirty="0">
                <a:solidFill>
                  <a:srgbClr val="880000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</a:rPr>
              <a:t>OnCurrencyRateChange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</a:rPr>
              <a:t>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m_currencyRate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RemoveRateChangeObserver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m_rateChangeToken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[[</a:t>
            </a:r>
            <a:r>
              <a:rPr lang="en-US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nodiscard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]]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GetAverageRate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!= 0) ?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m_accRate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m_count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0;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30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1384" y="35397"/>
            <a:ext cx="101166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token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DoOnRateChange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([](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"Rate is: "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rate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RUR/USD"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});</a:t>
            </a:r>
          </a:p>
          <a:p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(59);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(80);</a:t>
            </a:r>
          </a:p>
          <a:p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AverageCurrencyRateMonitor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avgRateMonitor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(60);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(70);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"------------"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(80);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Отписались от получения уведомлений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ru-RU" dirty="0">
                <a:solidFill>
                  <a:srgbClr val="795E26"/>
                </a:solidFill>
                <a:latin typeface="Consolas" panose="020B0609020204030204" pitchFamily="49" charset="0"/>
              </a:rPr>
              <a:t>RemoveRateChangeObserver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token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// При следующих изменениях курса уведомления приходить не будут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(90);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(50);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20336" y="1835889"/>
            <a:ext cx="2699792" cy="2585323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59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80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60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70 RUR/USD</a:t>
            </a:r>
          </a:p>
          <a:p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Average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rate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: 65</a:t>
            </a:r>
          </a:p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------------</a:t>
            </a:r>
          </a:p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Rate is: 80 RUR/USD</a:t>
            </a:r>
          </a:p>
        </p:txBody>
      </p:sp>
    </p:spTree>
    <p:extLst>
      <p:ext uri="{BB962C8B-B14F-4D97-AF65-F5344CB8AC3E}">
        <p14:creationId xmlns:p14="http://schemas.microsoft.com/office/powerpoint/2010/main" val="39632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A40D-281C-3779-0661-5A81DE70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Применяем </a:t>
            </a:r>
            <a:r>
              <a:rPr lang="en-US" dirty="0"/>
              <a:t>boost::signals2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ECF2E-4625-BCF4-0B8E-9F8987004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546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5FE292-9E2F-46DB-B21D-7488568D8BC2}"/>
              </a:ext>
            </a:extLst>
          </p:cNvPr>
          <p:cNvSpPr/>
          <p:nvPr/>
        </p:nvSpPr>
        <p:spPr>
          <a:xfrm>
            <a:off x="119336" y="1844824"/>
            <a:ext cx="118813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signals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boost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signals2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signals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scoped_connection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signals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ICurrencyRate</a:t>
            </a:r>
            <a:endParaRPr lang="en-US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RateSignal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)&gt;;</a:t>
            </a:r>
          </a:p>
          <a:p>
            <a:b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[[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nodiscard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scoped_connection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DoOnRateChange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RateSignal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slot_type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slot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[[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nodiscard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GetRate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ICurrencyRate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0C618F-7562-424E-9F7D-E37E7A78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субъекта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ACBFF-37B0-F1FE-E6BC-87DA2EEFA302}"/>
              </a:ext>
            </a:extLst>
          </p:cNvPr>
          <p:cNvSpPr/>
          <p:nvPr/>
        </p:nvSpPr>
        <p:spPr>
          <a:xfrm>
            <a:off x="6096000" y="1690688"/>
            <a:ext cx="1440160" cy="1162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3C5A62-407C-6334-BC36-72CB2AD2ED41}"/>
              </a:ext>
            </a:extLst>
          </p:cNvPr>
          <p:cNvSpPr/>
          <p:nvPr/>
        </p:nvSpPr>
        <p:spPr>
          <a:xfrm>
            <a:off x="9768408" y="1658331"/>
            <a:ext cx="1440160" cy="69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178E98-EC98-3572-54F2-D61B55000B46}"/>
              </a:ext>
            </a:extLst>
          </p:cNvPr>
          <p:cNvSpPr/>
          <p:nvPr/>
        </p:nvSpPr>
        <p:spPr>
          <a:xfrm>
            <a:off x="9768408" y="2638619"/>
            <a:ext cx="1440160" cy="690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Slot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0CF8A1-9D16-7EC4-889C-36725297BF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536160" y="2500787"/>
            <a:ext cx="2232248" cy="48310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279D5A-0D83-DA68-184D-6C6EA992E46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536160" y="2003606"/>
            <a:ext cx="2232248" cy="6780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A3CD70-8B70-9FD8-78C2-9F203A2FE368}"/>
              </a:ext>
            </a:extLst>
          </p:cNvPr>
          <p:cNvSpPr txBox="1"/>
          <p:nvPr/>
        </p:nvSpPr>
        <p:spPr>
          <a:xfrm>
            <a:off x="8040216" y="11752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D566B5-63A9-A691-CFCD-1B95EFB2068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8760296" y="1544556"/>
            <a:ext cx="198022" cy="1197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EEA7A2-92D2-417C-B961-3BA79106EF66}"/>
              </a:ext>
            </a:extLst>
          </p:cNvPr>
          <p:cNvCxnSpPr>
            <a:cxnSpLocks/>
          </p:cNvCxnSpPr>
          <p:nvPr/>
        </p:nvCxnSpPr>
        <p:spPr>
          <a:xfrm flipH="1">
            <a:off x="8242929" y="1566749"/>
            <a:ext cx="211333" cy="407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6787DC0-C319-8168-B1A9-9AB30C3D4776}"/>
              </a:ext>
            </a:extLst>
          </p:cNvPr>
          <p:cNvSpPr/>
          <p:nvPr/>
        </p:nvSpPr>
        <p:spPr>
          <a:xfrm>
            <a:off x="7394526" y="1910181"/>
            <a:ext cx="479362" cy="322452"/>
          </a:xfrm>
          <a:custGeom>
            <a:avLst/>
            <a:gdLst>
              <a:gd name="connsiteX0" fmla="*/ 0 w 980501"/>
              <a:gd name="connsiteY0" fmla="*/ 190250 h 322452"/>
              <a:gd name="connsiteX1" fmla="*/ 176270 w 980501"/>
              <a:gd name="connsiteY1" fmla="*/ 2963 h 322452"/>
              <a:gd name="connsiteX2" fmla="*/ 385591 w 980501"/>
              <a:gd name="connsiteY2" fmla="*/ 322452 h 322452"/>
              <a:gd name="connsiteX3" fmla="*/ 605928 w 980501"/>
              <a:gd name="connsiteY3" fmla="*/ 2963 h 322452"/>
              <a:gd name="connsiteX4" fmla="*/ 826265 w 980501"/>
              <a:gd name="connsiteY4" fmla="*/ 311435 h 322452"/>
              <a:gd name="connsiteX5" fmla="*/ 980501 w 980501"/>
              <a:gd name="connsiteY5" fmla="*/ 113132 h 32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501" h="322452">
                <a:moveTo>
                  <a:pt x="0" y="190250"/>
                </a:moveTo>
                <a:cubicBezTo>
                  <a:pt x="56002" y="85589"/>
                  <a:pt x="112005" y="-19071"/>
                  <a:pt x="176270" y="2963"/>
                </a:cubicBezTo>
                <a:cubicBezTo>
                  <a:pt x="240535" y="24997"/>
                  <a:pt x="313981" y="322452"/>
                  <a:pt x="385591" y="322452"/>
                </a:cubicBezTo>
                <a:cubicBezTo>
                  <a:pt x="457201" y="322452"/>
                  <a:pt x="532482" y="4799"/>
                  <a:pt x="605928" y="2963"/>
                </a:cubicBezTo>
                <a:cubicBezTo>
                  <a:pt x="679374" y="1127"/>
                  <a:pt x="763836" y="293074"/>
                  <a:pt x="826265" y="311435"/>
                </a:cubicBezTo>
                <a:cubicBezTo>
                  <a:pt x="888694" y="329796"/>
                  <a:pt x="943778" y="140674"/>
                  <a:pt x="980501" y="11313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2FB05C8-31C6-4D93-6185-4CBA052D7E2E}"/>
              </a:ext>
            </a:extLst>
          </p:cNvPr>
          <p:cNvSpPr/>
          <p:nvPr/>
        </p:nvSpPr>
        <p:spPr>
          <a:xfrm>
            <a:off x="7362832" y="2348880"/>
            <a:ext cx="479362" cy="322452"/>
          </a:xfrm>
          <a:custGeom>
            <a:avLst/>
            <a:gdLst>
              <a:gd name="connsiteX0" fmla="*/ 0 w 980501"/>
              <a:gd name="connsiteY0" fmla="*/ 190250 h 322452"/>
              <a:gd name="connsiteX1" fmla="*/ 176270 w 980501"/>
              <a:gd name="connsiteY1" fmla="*/ 2963 h 322452"/>
              <a:gd name="connsiteX2" fmla="*/ 385591 w 980501"/>
              <a:gd name="connsiteY2" fmla="*/ 322452 h 322452"/>
              <a:gd name="connsiteX3" fmla="*/ 605928 w 980501"/>
              <a:gd name="connsiteY3" fmla="*/ 2963 h 322452"/>
              <a:gd name="connsiteX4" fmla="*/ 826265 w 980501"/>
              <a:gd name="connsiteY4" fmla="*/ 311435 h 322452"/>
              <a:gd name="connsiteX5" fmla="*/ 980501 w 980501"/>
              <a:gd name="connsiteY5" fmla="*/ 113132 h 32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501" h="322452">
                <a:moveTo>
                  <a:pt x="0" y="190250"/>
                </a:moveTo>
                <a:cubicBezTo>
                  <a:pt x="56002" y="85589"/>
                  <a:pt x="112005" y="-19071"/>
                  <a:pt x="176270" y="2963"/>
                </a:cubicBezTo>
                <a:cubicBezTo>
                  <a:pt x="240535" y="24997"/>
                  <a:pt x="313981" y="322452"/>
                  <a:pt x="385591" y="322452"/>
                </a:cubicBezTo>
                <a:cubicBezTo>
                  <a:pt x="457201" y="322452"/>
                  <a:pt x="532482" y="4799"/>
                  <a:pt x="605928" y="2963"/>
                </a:cubicBezTo>
                <a:cubicBezTo>
                  <a:pt x="679374" y="1127"/>
                  <a:pt x="763836" y="293074"/>
                  <a:pt x="826265" y="311435"/>
                </a:cubicBezTo>
                <a:cubicBezTo>
                  <a:pt x="888694" y="329796"/>
                  <a:pt x="943778" y="140674"/>
                  <a:pt x="980501" y="11313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6417246-0282-F2FE-E91E-F1D839C0AE8B}"/>
              </a:ext>
            </a:extLst>
          </p:cNvPr>
          <p:cNvSpPr/>
          <p:nvPr/>
        </p:nvSpPr>
        <p:spPr>
          <a:xfrm>
            <a:off x="7394526" y="1910181"/>
            <a:ext cx="479362" cy="322452"/>
          </a:xfrm>
          <a:custGeom>
            <a:avLst/>
            <a:gdLst>
              <a:gd name="connsiteX0" fmla="*/ 0 w 980501"/>
              <a:gd name="connsiteY0" fmla="*/ 190250 h 322452"/>
              <a:gd name="connsiteX1" fmla="*/ 176270 w 980501"/>
              <a:gd name="connsiteY1" fmla="*/ 2963 h 322452"/>
              <a:gd name="connsiteX2" fmla="*/ 385591 w 980501"/>
              <a:gd name="connsiteY2" fmla="*/ 322452 h 322452"/>
              <a:gd name="connsiteX3" fmla="*/ 605928 w 980501"/>
              <a:gd name="connsiteY3" fmla="*/ 2963 h 322452"/>
              <a:gd name="connsiteX4" fmla="*/ 826265 w 980501"/>
              <a:gd name="connsiteY4" fmla="*/ 311435 h 322452"/>
              <a:gd name="connsiteX5" fmla="*/ 980501 w 980501"/>
              <a:gd name="connsiteY5" fmla="*/ 113132 h 322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0501" h="322452">
                <a:moveTo>
                  <a:pt x="0" y="190250"/>
                </a:moveTo>
                <a:cubicBezTo>
                  <a:pt x="56002" y="85589"/>
                  <a:pt x="112005" y="-19071"/>
                  <a:pt x="176270" y="2963"/>
                </a:cubicBezTo>
                <a:cubicBezTo>
                  <a:pt x="240535" y="24997"/>
                  <a:pt x="313981" y="322452"/>
                  <a:pt x="385591" y="322452"/>
                </a:cubicBezTo>
                <a:cubicBezTo>
                  <a:pt x="457201" y="322452"/>
                  <a:pt x="532482" y="4799"/>
                  <a:pt x="605928" y="2963"/>
                </a:cubicBezTo>
                <a:cubicBezTo>
                  <a:pt x="679374" y="1127"/>
                  <a:pt x="763836" y="293074"/>
                  <a:pt x="826265" y="311435"/>
                </a:cubicBezTo>
                <a:cubicBezTo>
                  <a:pt x="888694" y="329796"/>
                  <a:pt x="943778" y="140674"/>
                  <a:pt x="980501" y="11313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6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0.175 -0.0099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0.1776 0.0717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0.175 -0.0099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CEB91-CF60-0378-B8CA-663023C5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Человек сам</a:t>
            </a:r>
            <a:r>
              <a:rPr lang="en-US" dirty="0"/>
              <a:t> </a:t>
            </a:r>
            <a:r>
              <a:rPr lang="ru-RU" dirty="0"/>
              <a:t>управляет приборами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5ED375-8C36-869C-9D24-60944CD77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040" y="2811024"/>
            <a:ext cx="8354269" cy="3210264"/>
          </a:xfrm>
        </p:spPr>
      </p:pic>
    </p:spTree>
    <p:extLst>
      <p:ext uri="{BB962C8B-B14F-4D97-AF65-F5344CB8AC3E}">
        <p14:creationId xmlns:p14="http://schemas.microsoft.com/office/powerpoint/2010/main" val="3873289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C25CD5-FF7E-4D14-9CAC-A5B6D409FEA3}"/>
              </a:ext>
            </a:extLst>
          </p:cNvPr>
          <p:cNvSpPr/>
          <p:nvPr/>
        </p:nvSpPr>
        <p:spPr>
          <a:xfrm>
            <a:off x="119336" y="555505"/>
            <a:ext cx="11737304" cy="6302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Stock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: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ICurrencyRate</a:t>
            </a:r>
            <a:r>
              <a:rPr lang="ru-RU" kern="0" dirty="0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void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if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(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!=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m_rateChangeSignal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GetRate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override</a:t>
            </a:r>
            <a:r>
              <a:rPr lang="ru-RU" kern="0" dirty="0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scoped_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connection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DoOnRateChange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RateSignal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slot_type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&amp;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override</a:t>
            </a:r>
            <a:r>
              <a:rPr lang="ru-RU" kern="0" dirty="0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m_rateChangeSignal.connect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slot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private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m_rubToUSD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59.0;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RateSignal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m_rateChangeSignal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7904F1-C25A-4740-807C-4214CD341A44}"/>
              </a:ext>
            </a:extLst>
          </p:cNvPr>
          <p:cNvSpPr/>
          <p:nvPr/>
        </p:nvSpPr>
        <p:spPr>
          <a:xfrm>
            <a:off x="479376" y="129571"/>
            <a:ext cx="10441160" cy="659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ICurrencyRate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&amp;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m_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 =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cr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.DoOnRateChange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endParaRPr lang="en-US" kern="0" dirty="0">
              <a:solidFill>
                <a:srgbClr val="000000"/>
              </a:solidFill>
              <a:latin typeface="Consolas" panose="020B0609020204030204" pitchFamily="49" charset="0"/>
              <a:ea typeface="Yu Mincho" panose="02020400000000000000" pitchFamily="18" charset="-128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  std::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bind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_front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(&amp;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OnCurrencyRateChange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,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this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GetAverageRate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const</a:t>
            </a:r>
            <a:r>
              <a:rPr lang="ru-RU" kern="0" dirty="0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(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!= 0) ?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m_accRate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/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: 0;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private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void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OnCurrencyRateChange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newRate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m_accRate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+=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newRate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++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</a:t>
            </a:r>
            <a:r>
              <a:rPr lang="ru-RU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is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: "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GetAverageRate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endl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m_accRate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0.0;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m_count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= 0;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scoped_connection m_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conn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4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03535F-C8D9-4FD7-8E31-E372EAEB9540}"/>
              </a:ext>
            </a:extLst>
          </p:cNvPr>
          <p:cNvSpPr/>
          <p:nvPr/>
        </p:nvSpPr>
        <p:spPr>
          <a:xfrm>
            <a:off x="1055440" y="188640"/>
            <a:ext cx="9397044" cy="659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int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main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Stock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s;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auto conn =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s.DoOnRateChange([](</a:t>
            </a:r>
            <a:r>
              <a:rPr lang="ru-RU" kern="0" dirty="0">
                <a:solidFill>
                  <a:srgbClr val="0000F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double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)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cout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"Rate is: "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8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 RUR/USD"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endl;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(70);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(59);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(80);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 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{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AverageCurrencyRateMonitor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avgRateMonitor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(s);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(60);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(70);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"------------"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endl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kern="0" dirty="0">
              <a:solidFill>
                <a:srgbClr val="000000"/>
              </a:solidFill>
              <a:latin typeface="Consolas" panose="020B0609020204030204" pitchFamily="49" charset="0"/>
              <a:ea typeface="Yu Mincho" panose="02020400000000000000" pitchFamily="18" charset="-128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s.SetRate(80);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(90);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s.SetRate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(50);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Yu Mincho" panose="02020400000000000000" pitchFamily="18" charset="-128"/>
                <a:cs typeface="Consolas" panose="020B0609020204030204" pitchFamily="49" charset="0"/>
              </a:rPr>
              <a:t>}</a:t>
            </a:r>
            <a:endParaRPr lang="ru-RU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74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3528-0280-47A6-BC65-1F78F22A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/>
              <a:t>?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D0946-7432-4695-9690-66F508B09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37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A480-B2AC-1F39-293E-6242280D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 пробуждении нужно открывать окна, а при засыпании — закрывать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A5AA5C-14CC-7677-F546-E41121A06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322" y="1825625"/>
            <a:ext cx="8663356" cy="4351338"/>
          </a:xfrm>
        </p:spPr>
      </p:pic>
    </p:spTree>
    <p:extLst>
      <p:ext uri="{BB962C8B-B14F-4D97-AF65-F5344CB8AC3E}">
        <p14:creationId xmlns:p14="http://schemas.microsoft.com/office/powerpoint/2010/main" val="173243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1DCBF-2A6B-0FCD-BAFC-946192F9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Устраняем зависимость между </a:t>
            </a:r>
            <a:r>
              <a:rPr lang="en-US" dirty="0"/>
              <a:t>Person</a:t>
            </a:r>
            <a:r>
              <a:rPr lang="ru-RU" dirty="0"/>
              <a:t> и объектами дома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591236F-FA54-27EE-76BC-92A13064E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521" y="1825625"/>
            <a:ext cx="809895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1F64BE-41CB-F6C3-27CA-8A57A6554AB5}"/>
              </a:ext>
            </a:extLst>
          </p:cNvPr>
          <p:cNvSpPr txBox="1"/>
          <p:nvPr/>
        </p:nvSpPr>
        <p:spPr>
          <a:xfrm>
            <a:off x="2207568" y="5871522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умный дом узнает, в какой момент включить или выключить свет и музыку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265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Weather Station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1504" y="2295386"/>
            <a:ext cx="8856985" cy="327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148533" y="573325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Задача</a:t>
            </a:r>
            <a:r>
              <a:rPr lang="ru-RU" dirty="0"/>
              <a:t>:</a:t>
            </a:r>
          </a:p>
          <a:p>
            <a:r>
              <a:rPr lang="ru-RU" dirty="0"/>
              <a:t>Разработать приложение, использующее состояние </a:t>
            </a:r>
            <a:r>
              <a:rPr lang="en-US" dirty="0" err="1"/>
              <a:t>WeatherData</a:t>
            </a:r>
            <a:r>
              <a:rPr lang="en-US" dirty="0"/>
              <a:t> </a:t>
            </a:r>
            <a:r>
              <a:rPr lang="ru-RU" dirty="0"/>
              <a:t>для отображения текущих погодных условий, статистики и прогноза погоды</a:t>
            </a:r>
          </a:p>
        </p:txBody>
      </p:sp>
    </p:spTree>
    <p:extLst>
      <p:ext uri="{BB962C8B-B14F-4D97-AF65-F5344CB8AC3E}">
        <p14:creationId xmlns:p14="http://schemas.microsoft.com/office/powerpoint/2010/main" val="168895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класса </a:t>
            </a:r>
            <a:r>
              <a:rPr lang="en-US" dirty="0" err="1"/>
              <a:t>WeatherData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7528" y="5013176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Необходимо реализовать метод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MeasurementsChanged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/>
              <a:t>чтобы он обновлял изображение для различных датчиков: текущее состояние, статистика, прогноз погоды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631" y="1988840"/>
            <a:ext cx="7422053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48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daa4ca6fe38a3237263c39a62482e0f93ee9f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6958</TotalTime>
  <Words>2497</Words>
  <Application>Microsoft Office PowerPoint</Application>
  <PresentationFormat>Widescreen</PresentationFormat>
  <Paragraphs>404</Paragraphs>
  <Slides>53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Aptos</vt:lpstr>
      <vt:lpstr>Aptos Display</vt:lpstr>
      <vt:lpstr>Arial</vt:lpstr>
      <vt:lpstr>Calibri</vt:lpstr>
      <vt:lpstr>Consolas</vt:lpstr>
      <vt:lpstr>Impact</vt:lpstr>
      <vt:lpstr>Office Theme</vt:lpstr>
      <vt:lpstr>Паттерн проектирования «Наблюдатель»</vt:lpstr>
      <vt:lpstr>Паттерн «Наблюдатель»</vt:lpstr>
      <vt:lpstr>Паттерн «Наблюдатель»</vt:lpstr>
      <vt:lpstr>Пример</vt:lpstr>
      <vt:lpstr>Человек сам управляет приборами</vt:lpstr>
      <vt:lpstr>При пробуждении нужно открывать окна, а при засыпании — закрывать</vt:lpstr>
      <vt:lpstr>Устраняем зависимость между Person и объектами дома</vt:lpstr>
      <vt:lpstr>Приложение Weather Station</vt:lpstr>
      <vt:lpstr>Обзор класса WeatherData</vt:lpstr>
      <vt:lpstr>Примерная реализация WeatherData</vt:lpstr>
      <vt:lpstr>Исходные данные</vt:lpstr>
      <vt:lpstr>Требования к приложению</vt:lpstr>
      <vt:lpstr>Наивная реализация</vt:lpstr>
      <vt:lpstr>Какие недостатки есть у этой реализации?</vt:lpstr>
      <vt:lpstr>Жесткие зависимости от конкретных классов индикаторов</vt:lpstr>
      <vt:lpstr>Инкапсуляция переменной области</vt:lpstr>
      <vt:lpstr>Выделение общего интерфейса</vt:lpstr>
      <vt:lpstr>Знакомство с паттерном Наблюдатель</vt:lpstr>
      <vt:lpstr>Аналогия с подпиской на журнал</vt:lpstr>
      <vt:lpstr>Издатели + Подписчики = Паттерн Наблюдатель</vt:lpstr>
      <vt:lpstr>Паттерн Наблюдатель</vt:lpstr>
      <vt:lpstr>Паттерн Наблюдатель</vt:lpstr>
      <vt:lpstr>Структура паттерна Наблюдатель</vt:lpstr>
      <vt:lpstr>Отношение «один-ко-многим»</vt:lpstr>
      <vt:lpstr>Сила слабых связей</vt:lpstr>
      <vt:lpstr>Сила слабых связей</vt:lpstr>
      <vt:lpstr>Сила слабых связей</vt:lpstr>
      <vt:lpstr>Сила слабых связей</vt:lpstr>
      <vt:lpstr>Observer и WeatherData</vt:lpstr>
      <vt:lpstr>Модели взаимодействия субъекта с наблюдателями</vt:lpstr>
      <vt:lpstr>Модель вытягивания (pull model)</vt:lpstr>
      <vt:lpstr>Pull Model</vt:lpstr>
      <vt:lpstr>Модель проталкивания (push model)</vt:lpstr>
      <vt:lpstr>Push Model</vt:lpstr>
      <vt:lpstr>Явное указание интересующих модификаций</vt:lpstr>
      <vt:lpstr>Наблюдение более чем за одним субъектом</vt:lpstr>
      <vt:lpstr>Наблюдение за несколькими субъектами</vt:lpstr>
      <vt:lpstr>Применяем «Наблюдатель» к Умному дому</vt:lpstr>
      <vt:lpstr>Кто инициирует оповещение?</vt:lpstr>
      <vt:lpstr>Особенности использования в языках без сборщика мусора</vt:lpstr>
      <vt:lpstr>Согласованное состояние субъекта перед оповещением</vt:lpstr>
      <vt:lpstr>Наблюдатель в функциональном стиле</vt:lpstr>
      <vt:lpstr>Пример – наблюдение за курсом валюты</vt:lpstr>
      <vt:lpstr>Интерфейс субъекта</vt:lpstr>
      <vt:lpstr>PowerPoint Presentation</vt:lpstr>
      <vt:lpstr>PowerPoint Presentation</vt:lpstr>
      <vt:lpstr>PowerPoint Presentation</vt:lpstr>
      <vt:lpstr>Применяем boost::signals2</vt:lpstr>
      <vt:lpstr>Интерфейс субъекта</vt:lpstr>
      <vt:lpstr>PowerPoint Presentation</vt:lpstr>
      <vt:lpstr>PowerPoint Presentation</vt:lpstr>
      <vt:lpstr>PowerPoint Presentation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107</cp:revision>
  <dcterms:created xsi:type="dcterms:W3CDTF">2016-02-02T19:36:42Z</dcterms:created>
  <dcterms:modified xsi:type="dcterms:W3CDTF">2024-10-23T23:55:58Z</dcterms:modified>
</cp:coreProperties>
</file>