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26" r:id="rId2"/>
    <p:sldId id="427" r:id="rId3"/>
    <p:sldId id="403" r:id="rId4"/>
    <p:sldId id="404" r:id="rId5"/>
    <p:sldId id="354" r:id="rId6"/>
    <p:sldId id="405" r:id="rId7"/>
    <p:sldId id="357" r:id="rId8"/>
    <p:sldId id="406" r:id="rId9"/>
    <p:sldId id="408" r:id="rId10"/>
    <p:sldId id="411" r:id="rId11"/>
    <p:sldId id="379" r:id="rId12"/>
    <p:sldId id="412" r:id="rId13"/>
    <p:sldId id="366" r:id="rId14"/>
    <p:sldId id="414" r:id="rId15"/>
    <p:sldId id="369" r:id="rId16"/>
    <p:sldId id="370" r:id="rId17"/>
    <p:sldId id="419" r:id="rId18"/>
    <p:sldId id="420" r:id="rId19"/>
    <p:sldId id="421" r:id="rId20"/>
    <p:sldId id="422" r:id="rId21"/>
    <p:sldId id="423" r:id="rId22"/>
    <p:sldId id="424" r:id="rId23"/>
    <p:sldId id="425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DE4342-374D-4506-BDDE-7A69154730CF}">
          <p14:sldIdLst>
            <p14:sldId id="426"/>
            <p14:sldId id="427"/>
            <p14:sldId id="403"/>
            <p14:sldId id="404"/>
            <p14:sldId id="354"/>
            <p14:sldId id="405"/>
            <p14:sldId id="357"/>
            <p14:sldId id="406"/>
            <p14:sldId id="408"/>
            <p14:sldId id="411"/>
            <p14:sldId id="379"/>
            <p14:sldId id="412"/>
            <p14:sldId id="366"/>
            <p14:sldId id="414"/>
            <p14:sldId id="369"/>
            <p14:sldId id="370"/>
            <p14:sldId id="419"/>
            <p14:sldId id="420"/>
            <p14:sldId id="421"/>
            <p14:sldId id="422"/>
            <p14:sldId id="423"/>
            <p14:sldId id="424"/>
            <p14:sldId id="4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690" autoAdjust="0"/>
  </p:normalViewPr>
  <p:slideViewPr>
    <p:cSldViewPr snapToGrid="0">
      <p:cViewPr varScale="1">
        <p:scale>
          <a:sx n="80" d="100"/>
          <a:sy n="80" d="100"/>
        </p:scale>
        <p:origin x="165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A8C27-CF52-4E7F-AAE7-4D864EAACE7B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69212-66BC-4312-ACFF-0847E9C59E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1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Один из способов визуализации структуры программы — диаграмма классов. Диаграмма визуализирует классы и интерфейсы, из которых состоит программа или её часть, свойства и методы классов, а также связи между компонентами программы. Используемые обозначения основываются на упрощённой нотации универсального языка моделирования </a:t>
            </a:r>
            <a:r>
              <a:rPr lang="en-US" dirty="0"/>
              <a:t>UML</a:t>
            </a:r>
            <a:r>
              <a:rPr lang="ru-RU" dirty="0"/>
              <a:t>.</a:t>
            </a:r>
          </a:p>
          <a:p>
            <a:r>
              <a:rPr lang="ru-RU" dirty="0"/>
              <a:t>Класс обозначается прямоугольником, содержащим имя класса, его методы и поля. Перед именем публичного метода и поля класса может ставиться символ +, а приватного — символ -. Тип полей, аргументов и возвращаемых значений указывается после двоеточия. Указатели, ссылки, а также тип </a:t>
            </a:r>
            <a:r>
              <a:rPr lang="ru-RU" dirty="0" err="1"/>
              <a:t>void</a:t>
            </a:r>
            <a:r>
              <a:rPr lang="ru-RU" dirty="0"/>
              <a:t> для краткости записи можно опустить.</a:t>
            </a:r>
          </a:p>
          <a:p>
            <a:r>
              <a:rPr lang="ru-RU" dirty="0"/>
              <a:t>Приватная часть класса, часть публичных методов или все публичные методы, несущественные на данной схеме, могут быть пропущены:</a:t>
            </a:r>
          </a:p>
          <a:p>
            <a:r>
              <a:rPr lang="ru-RU" dirty="0"/>
              <a:t>Стандартные классы вроде </a:t>
            </a:r>
            <a:r>
              <a:rPr lang="ru-RU" dirty="0" err="1"/>
              <a:t>string</a:t>
            </a:r>
            <a:r>
              <a:rPr lang="ru-RU" dirty="0"/>
              <a:t>, </a:t>
            </a:r>
            <a:r>
              <a:rPr lang="ru-RU" dirty="0" err="1"/>
              <a:t>vector</a:t>
            </a:r>
            <a:r>
              <a:rPr lang="ru-RU" dirty="0"/>
              <a:t>, а также несущественные для диаграммы классы обычно на ней не отображаются.</a:t>
            </a:r>
          </a:p>
          <a:p>
            <a:r>
              <a:rPr lang="ru-RU" dirty="0"/>
              <a:t>Перечислимые типы отображаются похожим на класс образом, с той лишь разницей, что перед именем класса записывают слово </a:t>
            </a:r>
            <a:r>
              <a:rPr lang="ru-RU" b="1" dirty="0" err="1"/>
              <a:t>enumeration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146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Такого рода отношение называется зависимостью, или отношением «‎Клиент-Поставщик». У Клиента возникает зависимость от Поставщика при решении некоторой задачи. Зависимость возникает в любом из следующих случаев: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Поставщик создаётся внутри метода Клиента.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Поставщик передаётся в метод Клиента по значению, ссылке или указателю.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Метод клиента возвращает Поставщика.</a:t>
            </a:r>
          </a:p>
          <a:p>
            <a:r>
              <a:rPr lang="ru-RU" dirty="0"/>
              <a:t>Во всех упомянутых ситуациях зависимость от Поставщика существует лишь на протяжении вызова метода Клиента — в локальных переменных, параметрах функций и временных объектах.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271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Ещё один пример — загрузка и сохранение объектов в потоки ввода и вывода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Класс </a:t>
            </a:r>
            <a:r>
              <a:rPr lang="ru-RU" dirty="0" err="1"/>
              <a:t>Document</a:t>
            </a:r>
            <a:r>
              <a:rPr lang="ru-RU" dirty="0"/>
              <a:t> зависит от классов </a:t>
            </a:r>
            <a:r>
              <a:rPr lang="ru-RU" dirty="0" err="1"/>
              <a:t>ostream</a:t>
            </a:r>
            <a:r>
              <a:rPr lang="ru-RU" dirty="0"/>
              <a:t> и </a:t>
            </a:r>
            <a:r>
              <a:rPr lang="ru-RU" dirty="0" err="1"/>
              <a:t>istream</a:t>
            </a:r>
            <a:r>
              <a:rPr lang="ru-RU" dirty="0"/>
              <a:t> только во время вызова методов </a:t>
            </a:r>
            <a:r>
              <a:rPr lang="ru-RU" dirty="0" err="1"/>
              <a:t>SaveToStream</a:t>
            </a:r>
            <a:r>
              <a:rPr lang="ru-RU" dirty="0"/>
              <a:t> и </a:t>
            </a:r>
            <a:r>
              <a:rPr lang="ru-RU" dirty="0" err="1"/>
              <a:t>LoadFromStream</a:t>
            </a:r>
            <a:r>
              <a:rPr lang="ru-RU" dirty="0"/>
              <a:t>. Это значит, что на протяжении жизни Документа его можно сохранять в разные потоки вывода или загружать из разных потоков ввода. Точь-в-точь как для печати одного и того же документа вы используете разные листы бумаги. Обратной зависимости </a:t>
            </a:r>
            <a:r>
              <a:rPr lang="ru-RU" dirty="0" err="1"/>
              <a:t>ostream</a:t>
            </a:r>
            <a:r>
              <a:rPr lang="ru-RU" dirty="0"/>
              <a:t> и </a:t>
            </a:r>
            <a:r>
              <a:rPr lang="ru-RU" dirty="0" err="1"/>
              <a:t>istream</a:t>
            </a:r>
            <a:r>
              <a:rPr lang="ru-RU" dirty="0"/>
              <a:t> от документа нет.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209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схемах зависимость изображается пунктирной стрелкой, идущей от Клиента к Поставщику. Чтобы конкретизировать, какой вид зависимости используется, на стрелке дополнительно может указываться одно из следующих слов: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create</a:t>
            </a:r>
            <a:r>
              <a:rPr lang="ru-RU" dirty="0"/>
              <a:t>. Метод Клиента создаёт экземпляр Поставщика и использует его, не передавая наружу.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return</a:t>
            </a:r>
            <a:r>
              <a:rPr lang="ru-RU" dirty="0"/>
              <a:t>. Клиент возвращает экземпляр Поставщика. При этом клиент может создавать Поставщика самостоятельно или делегировать создание другому объекту.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use</a:t>
            </a:r>
            <a:r>
              <a:rPr lang="ru-RU" dirty="0"/>
              <a:t>. Клиент использует зависимость, переданную ему через параметр метода. Для этого он вызывает методы переданных ему параметров или передаёт их дальше в качестве параметров.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Класс Прямоугольник использует переданный ему Холст (</a:t>
            </a:r>
            <a:r>
              <a:rPr lang="ru-RU" dirty="0" err="1"/>
              <a:t>Canvas</a:t>
            </a:r>
            <a:r>
              <a:rPr lang="ru-RU" dirty="0"/>
              <a:t>), чтобы нарисовать на нём своё изображение, вызывая методы </a:t>
            </a:r>
            <a:r>
              <a:rPr lang="ru-RU" dirty="0" err="1"/>
              <a:t>MoveTo</a:t>
            </a:r>
            <a:r>
              <a:rPr lang="ru-RU" dirty="0"/>
              <a:t> и </a:t>
            </a:r>
            <a:r>
              <a:rPr lang="ru-RU" dirty="0" err="1"/>
              <a:t>LineTo</a:t>
            </a:r>
            <a:r>
              <a:rPr lang="ru-RU" dirty="0"/>
              <a:t>. Так можно многократно с разными параметрами вызывать метод </a:t>
            </a:r>
            <a:r>
              <a:rPr lang="ru-RU" dirty="0" err="1"/>
              <a:t>Draw</a:t>
            </a:r>
            <a:r>
              <a:rPr lang="ru-RU" dirty="0"/>
              <a:t> у одного и того же прямоугольника, получая изображение прямоугольника на разных холстах.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408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Зависимость — наиболее слабая связь между классами среди рассмотренных отношений. Эта слабость даёт наибольшую гибкость — каждый вызов метода Клиента может иметь дело с новым Поставщиком. За эту гибкость приходится платить — зависимость транзитивна. Она распространяется на всех пользователей Клиента — они должны уметь создать Поставщика перед тем как передать его Клиенту в качестве параметра и знать, что делать с Поставщиком, которого им вернул Клиент. При композиции и агрегации зависимость не распространяется, так как Целое скрывает свои Части в приватной области.</a:t>
            </a:r>
          </a:p>
          <a:p>
            <a:r>
              <a:rPr lang="ru-RU" dirty="0"/>
              <a:t>На схеме показан класс </a:t>
            </a:r>
            <a:r>
              <a:rPr lang="en-US" dirty="0"/>
              <a:t>Foo</a:t>
            </a:r>
            <a:r>
              <a:rPr lang="ru-RU" dirty="0"/>
              <a:t>, один из методов которого возвращает экземпляры </a:t>
            </a:r>
            <a:r>
              <a:rPr lang="en-US" dirty="0"/>
              <a:t>Bar</a:t>
            </a:r>
            <a:r>
              <a:rPr lang="ru-RU" dirty="0"/>
              <a:t>. Метод класса </a:t>
            </a:r>
            <a:r>
              <a:rPr lang="en-US" dirty="0"/>
              <a:t>Bar</a:t>
            </a:r>
            <a:r>
              <a:rPr lang="ru-RU" dirty="0"/>
              <a:t>, в свою очередь принимает экземпляры класса </a:t>
            </a:r>
            <a:r>
              <a:rPr lang="en-US" dirty="0"/>
              <a:t>Baz.</a:t>
            </a:r>
          </a:p>
          <a:p>
            <a:r>
              <a:rPr lang="ru-RU" dirty="0"/>
              <a:t>Поэтому на клиентов класса </a:t>
            </a:r>
            <a:r>
              <a:rPr lang="en-US" dirty="0"/>
              <a:t>Foo </a:t>
            </a:r>
            <a:r>
              <a:rPr lang="ru-RU" dirty="0"/>
              <a:t>распространяется знание не только о классе </a:t>
            </a:r>
            <a:r>
              <a:rPr lang="en-US" dirty="0"/>
              <a:t>Bar</a:t>
            </a:r>
            <a:r>
              <a:rPr lang="ru-RU" dirty="0"/>
              <a:t>, но и о классе </a:t>
            </a:r>
            <a:r>
              <a:rPr lang="en-US" dirty="0"/>
              <a:t>Baz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860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C++ и многих других языках программирования для выражения отношения «является» используется наследование. Механизм наследования создаёт новый класс не с нуля, а на основе уже существующего класса. Новый класс сохраняет данные и поведение родительского класса. За счёт этого обеспечивается повторное использование кода.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781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Графически наследование обозначается в виде стрелки с треугольным наконечником, направленной от наследника к базовому классу. Иногда встречается форма записи, при которой соединительная линия содержит надпись {{"</a:t>
            </a:r>
            <a:r>
              <a:rPr lang="ru-RU" dirty="0" err="1"/>
              <a:t>Extends</a:t>
            </a:r>
            <a:r>
              <a:rPr lang="ru-RU" dirty="0"/>
              <a:t>"}}[</a:t>
            </a:r>
            <a:r>
              <a:rPr lang="ru-RU" dirty="0" err="1"/>
              <a:t>be_translate_cpp_extends</a:t>
            </a:r>
            <a:r>
              <a:rPr lang="ru-RU" dirty="0"/>
              <a:t>]. На следующем рисунке показаны различные иерархии наследования.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720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диаграмме классов интерфейсы отображаются подобно классам, с уточняющей пометкой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&lt;&lt;Interface&gt;&gt;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252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Композиция — один из самых простых способов создать новый тип данных, используя функционал уже имеющихся. При композиции мы получаем новый, более сложный тип, состоящий из одного или нескольких более простых объектов.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096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Особенности: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Один объект является Частью другого, составного объекта.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в один момент времени может принадлежать только одному составному объекту.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Составной объект управляет своими частями. В частности, когда объект удаляется, его части должны быть также удалены.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не знает о существовании объекта, который ею владеет.</a:t>
            </a:r>
          </a:p>
          <a:p>
            <a:r>
              <a:rPr lang="ru-RU" dirty="0"/>
              <a:t>В C++ мы обычно используем композицию, когда объявляем структуру или класс.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05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Примеры композиции: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Точка на плоскости состоит из двух чисел, хранящих её координаты.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Окружность состоит из точки, задающей координаты центра, и числа, задающего радиус.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Класс рациональных чисел состоит из двух целых чисел — числителя и знаменателя.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715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Композиция позволяет с лёгкостью создавать сложные объекты из более простых. Однажды разработав и протестировав класс, мы можем многократно использовать его как надёжный «кирпичик» в составе более крупных компонентов нашей программы. Классы стандартной библиотеки C++ являются хорошим примером таких «кирпичиков».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5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диаграмме классов композиция обозначается соединительной линией с закрашенным ромбом, исходящим от составного объекта. Со стороны включаемого объекта наконечника может и не быть.</a:t>
            </a:r>
          </a:p>
          <a:p>
            <a:r>
              <a:rPr lang="ru-RU" dirty="0"/>
              <a:t>Ограничений на количество включений простого объекта в состав более сложного нет. В приведённом примере </a:t>
            </a:r>
            <a:r>
              <a:rPr lang="ru-RU" dirty="0" err="1"/>
              <a:t>Circle</a:t>
            </a:r>
            <a:r>
              <a:rPr lang="ru-RU" dirty="0"/>
              <a:t> содержит один экземпляр </a:t>
            </a:r>
            <a:r>
              <a:rPr lang="ru-RU" dirty="0" err="1"/>
              <a:t>Point</a:t>
            </a:r>
            <a:r>
              <a:rPr lang="ru-RU" dirty="0"/>
              <a:t>, а </a:t>
            </a:r>
            <a:r>
              <a:rPr lang="ru-RU" dirty="0" err="1"/>
              <a:t>Triangle</a:t>
            </a:r>
            <a:r>
              <a:rPr lang="ru-RU" dirty="0"/>
              <a:t> — три. Чтобы подчеркнуть множественный характер связи, на конце стрелочки может указываться количество экземпляров.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5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7352F"/>
                </a:solidFill>
                <a:effectLst/>
                <a:latin typeface="-apple-system"/>
              </a:rPr>
              <a:t>Агрегация — тоже пример отношений часть-целое, и реализуется она, подобно композиции, с использованием структур или классов. Различия между композицией и агрегацией в основном семантические.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827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Агрегация позволяет одному объекту делегировать часть работы другому, переданному извне, объекту. Например, </a:t>
            </a:r>
            <a:r>
              <a:rPr lang="en-US" dirty="0" err="1"/>
              <a:t>RemoteControl</a:t>
            </a:r>
            <a:r>
              <a:rPr lang="en-US" dirty="0"/>
              <a:t> </a:t>
            </a:r>
            <a:r>
              <a:rPr lang="ru-RU" dirty="0"/>
              <a:t>делегирует выполнение операций классу </a:t>
            </a:r>
            <a:r>
              <a:rPr lang="en-US" dirty="0"/>
              <a:t>TV</a:t>
            </a:r>
            <a:r>
              <a:rPr lang="ru-RU" dirty="0"/>
              <a:t>, а сам лишь обрабатывает команды пользователя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40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композиции и агрегации Целое оказывается связанным с Частью в течение длительного времени — поля Целого хранят Часть по значению, ссылке или указателю.</a:t>
            </a:r>
          </a:p>
          <a:p>
            <a:r>
              <a:rPr lang="ru-RU" dirty="0"/>
              <a:t>В жизни потребность в каком-либо объекте нам часто нужна лишь для выполнения некоторой задачи: мы вызываем такси, чтобы доехать до нужного места, берём нож, чтобы сделать бутерброд, прибегаем к услугам парикмахера, чтобы подстричься. После выполнения задачи потребность в объекте исчезает до следующего раза. И правда, незачем держать при себе парикмахера до конца своей жизни.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21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E877-0B2B-4E92-AB4F-CF31ADE28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2E6D9-A916-40D7-83AD-EF4FFEF8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F174-AAFC-4154-9704-73AF0FD3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42338-19C0-4D5B-87F4-D84E00F7CA9F}" type="datetime1">
              <a:rPr lang="ru-RU" smtClean="0"/>
              <a:t>19.01.2025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EAF7C-4A59-4EC1-9CD6-24639B47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3D70A-9CF3-4156-ABA9-96ADEF12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9FEE-B984-422E-8829-BAC3447C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FF5FC-EE5A-40B8-B13E-4B24DCB81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B94C7-C425-42D2-967A-3860E9AC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5379-0901-4231-AD59-C11B54E6DE39}" type="datetime1">
              <a:rPr lang="ru-RU" smtClean="0"/>
              <a:t>19.01.2025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F384E-900C-4F93-9042-DAFAEA8F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49BA6-4CF0-4129-BB01-852E0ABD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4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0387D-78AE-4D0A-ABE2-AB81E7466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259FD-282A-4155-9F50-FBBDAF4E4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8DE9B-1397-44F6-B498-628096E4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2BD2-2B61-4104-B801-D48DD70A0351}" type="datetime1">
              <a:rPr lang="ru-RU" smtClean="0"/>
              <a:t>19.01.2025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233CC-36DE-4DAB-B8E5-DADCF1E0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EB5CF-EA7F-4E68-85A6-06BC3A3F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16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5B4D-328A-4730-83B9-A2710050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84A3B-2F97-46F5-BCB9-6E4888EA5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A3365-BE53-41E9-B6ED-212851EF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6E7A-C0A0-4585-9511-0CC32E1FD9E5}" type="datetime1">
              <a:rPr lang="ru-RU" smtClean="0"/>
              <a:t>19.01.2025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07BF0-86C7-4E97-986C-31E7FD6E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E3EE4-9DE6-4EF9-9A24-92DDE50C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49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C3ED-E11A-469E-AE9B-A6913DFF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D1D77-74F8-4834-A657-396FD90D6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8CF60-F80A-4816-B420-4EE52324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A3D6-0ACE-4A6A-A614-8F082567C748}" type="datetime1">
              <a:rPr lang="ru-RU" smtClean="0"/>
              <a:t>19.01.2025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A9A8E-F7BD-4300-AA03-149260D1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20C3F-775A-4C18-A749-7E72550A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16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1AD0-9BDF-4BD1-8DEA-B0C087D6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54EF9-1C1C-4998-BD62-0EAF7CB3B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900D2-E2B3-48D8-9F50-FAC1D1347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0AADF-8249-4C0D-ACE2-53AB0930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7D5AA-C59A-488C-BD40-52249BD73BF2}" type="datetime1">
              <a:rPr lang="ru-RU" smtClean="0"/>
              <a:t>19.01.2025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6A8D9-981B-49AC-BACA-8C51F2A6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19B4C-8BFA-4E95-9AEF-7E4FDAD4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20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CDC8-6418-47AC-A9ED-BEC2C2CC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E4296-2F0F-4EBB-A4C5-C9FE9E4D0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E99F5-0F14-45C2-B2F3-67C00DD8A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4BA42-D213-4A5D-884E-9D4DBAC71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D0B6B-593A-4A0B-9D82-2B234E5DA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10BA3-6CDE-4FE7-A7B7-DC80F1C2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CB10-256C-4862-8195-7B259579A1DE}" type="datetime1">
              <a:rPr lang="ru-RU" smtClean="0"/>
              <a:t>19.01.2025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D6ADC3-900C-461E-AF27-6AEA82F5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F90D9E-09C8-40BA-8F1A-13C482A2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70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5B29-D415-4AC3-A02B-23C32886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779F2-768A-456B-8AD1-C577FA87A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238F-8367-4111-8E77-9E3737855EA3}" type="datetime1">
              <a:rPr lang="ru-RU" smtClean="0"/>
              <a:t>19.01.2025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0203E-BA3E-4C5D-9469-C7D8404B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97CF4-C872-47B7-A3C5-B3B5F154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7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A22FA-444E-4504-A21D-C6525C5D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77840-E45D-4DAA-BE43-94276BE639C0}" type="datetime1">
              <a:rPr lang="ru-RU" smtClean="0"/>
              <a:t>19.01.2025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26FE9-6158-4E2B-8C72-1B582BEA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1001A-88AE-4089-97A2-07F60DB3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05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C355-D362-4A3F-95A0-97A2B9F9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CC1F4-78B6-46BE-B9DD-2387FC689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06E47-6445-4251-A3C1-2A48A1EEB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94250-2F41-4824-B15B-EE7C2AD5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081C3-C275-49D1-AD29-5B152B9D32A6}" type="datetime1">
              <a:rPr lang="ru-RU" smtClean="0"/>
              <a:t>19.01.2025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B8E40-5563-4ED2-AAC5-815EEA61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E2C66-9FC5-40FA-A078-306C4B97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71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91FF-9FFD-4CFA-8322-03C7B75D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D8E02-D776-40EC-A83F-B6490FA52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773C5-0DFE-434A-9556-DABE7607F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4CE20-ED23-4394-985A-39AA57B0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BEC0E-0129-4BAE-BDC5-B0A9F963C45C}" type="datetime1">
              <a:rPr lang="ru-RU" smtClean="0"/>
              <a:t>19.01.2025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B76E6-EC1A-4371-82CB-F7A1B02E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5BC96-093F-49E1-B620-8550721C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75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932BD-83E2-4145-B3CA-F819726E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7E9DE-A29C-49FD-8152-E53A7641F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50C14-9ECB-4FC3-9625-D608393ED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E3125-C00F-4E0E-AE42-19C93EAE59FD}" type="datetime1">
              <a:rPr lang="ru-RU" smtClean="0"/>
              <a:t>19.01.2025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AF121-2918-407D-8FDD-A1E43BAB7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AACE7-95FD-4EEA-B2F8-C028BE837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E8911-E3D6-4AD9-AA24-3D7604D2F4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62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E85F0-DCD6-42D1-0560-0E00700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35437"/>
          </a:xfrm>
        </p:spPr>
        <p:txBody>
          <a:bodyPr>
            <a:noAutofit/>
          </a:bodyPr>
          <a:lstStyle/>
          <a:p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Отношения между классами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AC0D265-F069-D38F-DBA3-5F7F2D801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E1AC1-1020-4294-A077-007A71C7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 и делегирование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871CF4-AACF-395E-5682-5A4F4F5F3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264" y="2492896"/>
            <a:ext cx="6470104" cy="370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2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2D142-1727-46E9-802D-5C11B0B0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 и делегирование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17AC3E-2C14-4F44-866D-6B0A5CE0B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420888"/>
            <a:ext cx="9098262" cy="428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54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3ED60-46B9-4A37-B70A-5752E1E1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 (</a:t>
            </a:r>
            <a:r>
              <a:rPr lang="en-US" dirty="0"/>
              <a:t>Dependency)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C5D6E4-B347-4185-B6F6-AB7F13C14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33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6B10609-342F-4D6F-BA8A-7D410D91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02CA5C1-4842-495A-B15F-9560F130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Отношение «Клиент – Поставщик»</a:t>
            </a:r>
          </a:p>
          <a:p>
            <a:r>
              <a:rPr lang="ru-RU" dirty="0"/>
              <a:t>Возникает в следующих случаях:</a:t>
            </a:r>
          </a:p>
          <a:p>
            <a:pPr lvl="1"/>
            <a:r>
              <a:rPr lang="ru-RU" dirty="0"/>
              <a:t>Поставщик создаётся внутри метода Клиента</a:t>
            </a:r>
          </a:p>
          <a:p>
            <a:pPr lvl="1"/>
            <a:r>
              <a:rPr lang="ru-RU" dirty="0"/>
              <a:t>Поставщик передаётся в метод Клиента</a:t>
            </a:r>
          </a:p>
          <a:p>
            <a:pPr lvl="1"/>
            <a:r>
              <a:rPr lang="ru-RU" dirty="0"/>
              <a:t>Метод Клиента возвращает Поставщика</a:t>
            </a:r>
          </a:p>
          <a:p>
            <a:r>
              <a:rPr lang="ru-RU" dirty="0"/>
              <a:t>Поставщик ничего не знает про Клиента</a:t>
            </a:r>
          </a:p>
          <a:p>
            <a:r>
              <a:rPr lang="ru-RU" dirty="0"/>
              <a:t>Зависимость существует на время вызова метода Клиента</a:t>
            </a:r>
          </a:p>
        </p:txBody>
      </p:sp>
    </p:spTree>
    <p:extLst>
      <p:ext uri="{BB962C8B-B14F-4D97-AF65-F5344CB8AC3E}">
        <p14:creationId xmlns:p14="http://schemas.microsoft.com/office/powerpoint/2010/main" val="224864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BF43C6-9B95-4028-882B-1165568B76B9}"/>
              </a:ext>
            </a:extLst>
          </p:cNvPr>
          <p:cNvSpPr txBox="1"/>
          <p:nvPr/>
        </p:nvSpPr>
        <p:spPr>
          <a:xfrm>
            <a:off x="1415480" y="58846"/>
            <a:ext cx="954055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используется только для записи документа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SaveToStream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title_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text_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используется только для чтения документа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LoadFromStream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title_);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text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.clear();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 line;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line))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_.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 += 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text_ += line;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string title_;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1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A670F6D-AA93-4847-B11C-B1FD5042C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96" y="2003869"/>
            <a:ext cx="6840760" cy="3264055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2AFD21-51D0-42B2-A0D5-D8E2BA6F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Обозначение зависимости на диаграммах классов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FA3E94-BB74-4F46-AA91-DE7D08A6D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5581105"/>
            <a:ext cx="6724389" cy="102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59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B3CCF-CE61-427C-AAF4-82B5C967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зависимостей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04AB77-04FD-495C-B5C4-F0A58A2A9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696631"/>
            <a:ext cx="8243546" cy="122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887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BF5C1F-8EB7-440F-83AA-83349F6B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C3619-47C0-4CBE-ABA2-016231C45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BB147-5EA7-452D-8899-B16743B9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450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A11AA-F11C-43CA-AF24-B81732CE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5E180-BF1C-4731-94AF-7D7410D2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Выражает отношение «является» между классами</a:t>
            </a:r>
          </a:p>
          <a:p>
            <a:r>
              <a:rPr lang="ru-RU" dirty="0"/>
              <a:t>Создаёт новый класс не с нуля, а на основе существующего класса</a:t>
            </a:r>
          </a:p>
          <a:p>
            <a:r>
              <a:rPr lang="ru-RU" dirty="0"/>
              <a:t>Новый класс сохраняет данные и поведение родительского класса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82FF1-8F39-4912-AA32-066BC5F6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281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72F0AD-A5B3-4AA1-8E35-B3F293DD2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04" y="2132857"/>
            <a:ext cx="9144000" cy="4646951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794055E-B301-425F-842E-92F68066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Обозначение наследования на диаграммах классов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EBD925-E666-4C9B-84ED-82701351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28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E366DF7-0BF3-8083-6FBA-588750A44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4B2185-D39F-82C2-B491-0CEBF9BF3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B5C75-B458-6C30-A3A7-98D267C3D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52796"/>
          </a:xfrm>
        </p:spPr>
        <p:txBody>
          <a:bodyPr>
            <a:noAutofit/>
          </a:bodyPr>
          <a:lstStyle/>
          <a:p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Объектно-ориентированное проектирование</a:t>
            </a:r>
            <a:b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2024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D97BDAD-C790-AB94-C16B-ED29C67CB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40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20A85F-E557-4665-A30A-B0D4CCF0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DD752-76D8-4068-A767-76069DC83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F17E0-2CD9-4DF8-BC5C-3843417F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336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2DA270-CB7E-8B00-5A03-197D05BB2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3500439"/>
            <a:ext cx="8172400" cy="19220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9EC0F0A-A4A6-472E-AB37-B92F93F1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Обозначение интерфейса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B596E-DA3A-4FA1-9260-CE558984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609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20A85F-E557-4665-A30A-B0D4CCF0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интерфейса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DD752-76D8-4068-A767-76069DC83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67DA6F-952A-418D-A83A-62E966CB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856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8DEB-8DC1-40F2-8D25-8A130A9D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Обозначение на диаграмме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A911D7-AE2A-44B4-89C9-8741FF900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16" y="1690687"/>
            <a:ext cx="3379028" cy="494339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0C541-292C-44F4-8485-CDBDEAE9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8911-E3D6-4AD9-AA24-3D7604D2F44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5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DDA6B-B205-44FB-9002-AC226945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A450FE-1DFD-47E9-9263-7D0A9C7B3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Один из способов визуализации структуры программы</a:t>
            </a:r>
          </a:p>
          <a:p>
            <a:r>
              <a:rPr lang="ru-RU" dirty="0"/>
              <a:t>Показывает классы и интерфейсы, их состав и связи между ними</a:t>
            </a:r>
          </a:p>
          <a:p>
            <a:r>
              <a:rPr lang="en-US" dirty="0"/>
              <a:t>UML – </a:t>
            </a:r>
            <a:r>
              <a:rPr lang="ru-RU" dirty="0"/>
              <a:t>универсальный язык моделирования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0A991B-FF38-4274-A00D-85B8ED5419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5520" y="4020439"/>
            <a:ext cx="8820944" cy="26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FE267-D992-4B74-A5FB-7DD145E4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4DA888-5B7B-417D-8854-E5B11DB98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65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A5E15-5E17-4A6D-9194-572D33F9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761BE8-4C5F-40DF-8BFA-BB3F4B5C3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Один объект является </a:t>
            </a:r>
            <a:r>
              <a:rPr lang="ru-RU" b="1" dirty="0"/>
              <a:t>Частью</a:t>
            </a:r>
            <a:r>
              <a:rPr lang="ru-RU" dirty="0"/>
              <a:t> другого, составного объекта</a:t>
            </a:r>
          </a:p>
          <a:p>
            <a:r>
              <a:rPr lang="ru-RU" dirty="0"/>
              <a:t>Часть в один момент времени принадлежит только одному составному объекту</a:t>
            </a:r>
          </a:p>
          <a:p>
            <a:r>
              <a:rPr lang="ru-RU" dirty="0"/>
              <a:t>Составной объект управляет своими частями.</a:t>
            </a:r>
          </a:p>
          <a:p>
            <a:pPr lvl="1"/>
            <a:r>
              <a:rPr lang="ru-RU" dirty="0"/>
              <a:t>Часть удаляется при удалении объекта</a:t>
            </a:r>
          </a:p>
          <a:p>
            <a:r>
              <a:rPr lang="ru-RU" dirty="0"/>
              <a:t>Часть обычно не знает о том, в состав каких объектов она входит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классы обычно используют композицию</a:t>
            </a:r>
          </a:p>
        </p:txBody>
      </p:sp>
    </p:spTree>
    <p:extLst>
      <p:ext uri="{BB962C8B-B14F-4D97-AF65-F5344CB8AC3E}">
        <p14:creationId xmlns:p14="http://schemas.microsoft.com/office/powerpoint/2010/main" val="31809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EDF0C-5F6E-4497-A839-4FCA94CD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6F067-A745-4012-8CF4-6EB40B0A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3944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Точка на плоскости</a:t>
            </a:r>
          </a:p>
          <a:p>
            <a:pPr lvl="1"/>
            <a:r>
              <a:rPr lang="ru-RU" dirty="0"/>
              <a:t>Пара чисел, задающих координаты точки</a:t>
            </a:r>
          </a:p>
          <a:p>
            <a:r>
              <a:rPr lang="ru-RU" dirty="0"/>
              <a:t>Окружность</a:t>
            </a:r>
          </a:p>
          <a:p>
            <a:pPr lvl="1"/>
            <a:r>
              <a:rPr lang="ru-RU" dirty="0"/>
              <a:t>Точка (центр) и число (радиус)</a:t>
            </a:r>
          </a:p>
          <a:p>
            <a:r>
              <a:rPr lang="ru-RU" dirty="0"/>
              <a:t>Класс комплексных чисел</a:t>
            </a:r>
          </a:p>
          <a:p>
            <a:pPr lvl="1"/>
            <a:r>
              <a:rPr lang="ru-RU" dirty="0"/>
              <a:t>Действительная и мнимая часть</a:t>
            </a:r>
            <a:endParaRPr lang="en-US" dirty="0"/>
          </a:p>
          <a:p>
            <a:r>
              <a:rPr lang="ru-RU" dirty="0"/>
              <a:t>Класс рациональных чисел</a:t>
            </a:r>
          </a:p>
          <a:p>
            <a:pPr lvl="1"/>
            <a:r>
              <a:rPr lang="ru-RU" dirty="0"/>
              <a:t>Пара целых чисел - числитель и знаменатель</a:t>
            </a:r>
          </a:p>
          <a:p>
            <a:r>
              <a:rPr lang="ru-RU" dirty="0"/>
              <a:t>Многоугольник</a:t>
            </a:r>
          </a:p>
          <a:p>
            <a:pPr lvl="1"/>
            <a:r>
              <a:rPr lang="ru-RU" dirty="0"/>
              <a:t>Координаты вершин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4880E-E7E2-4F8C-80D3-DB6BEC83767B}"/>
              </a:ext>
            </a:extLst>
          </p:cNvPr>
          <p:cNvSpPr txBox="1"/>
          <p:nvPr/>
        </p:nvSpPr>
        <p:spPr>
          <a:xfrm>
            <a:off x="7536160" y="548680"/>
            <a:ext cx="455711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Point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Circle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m_center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Complex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real;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Rational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Polygon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std::vector&lt;Point&gt;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m_vertices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8685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94B3B5A-2F67-4AD6-8D6A-85F8682D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436B7-0125-4F27-AD64-3E0F0CC7E1D0}"/>
              </a:ext>
            </a:extLst>
          </p:cNvPr>
          <p:cNvSpPr txBox="1"/>
          <p:nvPr/>
        </p:nvSpPr>
        <p:spPr>
          <a:xfrm>
            <a:off x="1970717" y="1888952"/>
            <a:ext cx="8414054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Книга - пример композиции экземпляров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и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m_title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author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isbn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ISBN - уникальный номер книжного издания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m_publicationYear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Год публикации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Человек - ещё один пример композиции экземпляров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и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string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string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m_address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m_birthYear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65B14-FC91-47B1-B3C2-C2A9861D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Обозначение композиции на диаграммах классов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22C2DE6-3098-45BB-BF6F-A5F58DCB1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2279550"/>
            <a:ext cx="7080076" cy="437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9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A4413-24DE-4ED2-B703-609DAF7F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8A4E74-53CF-43B7-8A16-81BF6EC55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60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1641</Words>
  <Application>Microsoft Office PowerPoint</Application>
  <PresentationFormat>Widescreen</PresentationFormat>
  <Paragraphs>178</Paragraphs>
  <Slides>23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Consolas</vt:lpstr>
      <vt:lpstr>Impact</vt:lpstr>
      <vt:lpstr>SFMono-Regular</vt:lpstr>
      <vt:lpstr>Office Theme</vt:lpstr>
      <vt:lpstr>Отношения между классами</vt:lpstr>
      <vt:lpstr>Объектно-ориентированное проектирование 2024</vt:lpstr>
      <vt:lpstr>Диаграмма классов</vt:lpstr>
      <vt:lpstr>Композиция</vt:lpstr>
      <vt:lpstr>Особенности</vt:lpstr>
      <vt:lpstr>Примеры</vt:lpstr>
      <vt:lpstr>Пример</vt:lpstr>
      <vt:lpstr>Обозначение композиции на диаграммах классов</vt:lpstr>
      <vt:lpstr>Агрегация</vt:lpstr>
      <vt:lpstr>Агрегация и делегирование</vt:lpstr>
      <vt:lpstr>Агрегация и делегирование</vt:lpstr>
      <vt:lpstr>Зависимость (Dependency)</vt:lpstr>
      <vt:lpstr>Особенности</vt:lpstr>
      <vt:lpstr>PowerPoint Presentation</vt:lpstr>
      <vt:lpstr>Обозначение зависимости на диаграммах классов</vt:lpstr>
      <vt:lpstr>Транзитивность зависимостей</vt:lpstr>
      <vt:lpstr>Наследование</vt:lpstr>
      <vt:lpstr>Наследование</vt:lpstr>
      <vt:lpstr>Обозначение наследования на диаграммах классов</vt:lpstr>
      <vt:lpstr>Интерфейсы</vt:lpstr>
      <vt:lpstr>Обозначение интерфейса</vt:lpstr>
      <vt:lpstr>Реализация интерфейса</vt:lpstr>
      <vt:lpstr>Обозначение на диаграмме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UML-диаграммы классов</dc:title>
  <dc:creator>Alexey Malov</dc:creator>
  <cp:lastModifiedBy>Алексей Малов</cp:lastModifiedBy>
  <cp:revision>6</cp:revision>
  <dcterms:created xsi:type="dcterms:W3CDTF">2023-09-08T15:21:07Z</dcterms:created>
  <dcterms:modified xsi:type="dcterms:W3CDTF">2025-01-19T17:29:37Z</dcterms:modified>
</cp:coreProperties>
</file>